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93" r:id="rId4"/>
    <p:sldId id="267" r:id="rId5"/>
    <p:sldId id="294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95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6" r:id="rId33"/>
    <p:sldId id="297" r:id="rId3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ta" initials="R" lastIdx="1" clrIdx="0">
    <p:extLst>
      <p:ext uri="{19B8F6BF-5375-455C-9EA6-DF929625EA0E}">
        <p15:presenceInfo xmlns:p15="http://schemas.microsoft.com/office/powerpoint/2012/main" userId="Renata" providerId="None"/>
      </p:ext>
    </p:extLst>
  </p:cmAuthor>
  <p:cmAuthor id="2" name="ZPS" initials="Z" lastIdx="2" clrIdx="1">
    <p:extLst>
      <p:ext uri="{19B8F6BF-5375-455C-9EA6-DF929625EA0E}">
        <p15:presenceInfo xmlns:p15="http://schemas.microsoft.com/office/powerpoint/2012/main" userId="ZP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83BD74-E114-4E3A-BF8D-8DD7B0C4D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D3EE909-FCBB-40E5-8457-360BA2918C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ED6CE70-A495-409D-8730-8DA4DD25B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EEB4-70F6-4E7C-9843-4989DF197962}" type="datetimeFigureOut">
              <a:rPr lang="pl-PL" smtClean="0"/>
              <a:t>30.09.2020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6E7426F-19DD-43B8-B6E7-700404B87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083539-924A-4143-A47D-D9F4B05F0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9025-5A3B-48DC-93C2-9CA4CE12F95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597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6F6067-6822-48A3-9480-74BCC14D9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F6912A8-FD33-44A3-A901-984EFD36A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46DEF84-0227-4D3A-A8EC-70F1C96C6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EEB4-70F6-4E7C-9843-4989DF197962}" type="datetimeFigureOut">
              <a:rPr lang="pl-PL" smtClean="0"/>
              <a:t>30.09.2020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502F613-B00F-49F8-BA93-17DC8E9D4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50E17E3-DB5A-44E5-A1E6-7AF823FB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9025-5A3B-48DC-93C2-9CA4CE12F95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5877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3B2E241-4D50-46F8-882A-57E2D57653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BE9CA5F-E920-4AB3-8705-2C0EB12A2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DA08A68-C045-450B-A080-32BCA9410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EEB4-70F6-4E7C-9843-4989DF197962}" type="datetimeFigureOut">
              <a:rPr lang="pl-PL" smtClean="0"/>
              <a:t>30.09.2020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2443247-2EE9-4F03-8550-441029D6B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702BC31-14C0-4E13-97DC-E9A7CAD81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9025-5A3B-48DC-93C2-9CA4CE12F95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131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6B45BA-2E70-4CE9-A715-19AEDED25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7FB53C-959E-4BAC-BF10-3C2EE7F90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E1CA6C7-AEC8-473A-9D9F-71E7B4896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EEB4-70F6-4E7C-9843-4989DF197962}" type="datetimeFigureOut">
              <a:rPr lang="pl-PL" smtClean="0"/>
              <a:t>30.09.2020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B53CD20-CB14-4029-A274-8D814C684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E579CA-D339-4A33-8CED-54FB4A99B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9025-5A3B-48DC-93C2-9CA4CE12F95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575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278976-3479-4C20-8514-6F54E068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D935233-6AC6-439C-8C68-B8E66FC1E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ED5A506-1170-4F0F-91C4-44D01234B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EEB4-70F6-4E7C-9843-4989DF197962}" type="datetimeFigureOut">
              <a:rPr lang="pl-PL" smtClean="0"/>
              <a:t>30.09.2020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6F75CAC-3C96-4DF1-AABF-CF132CF4D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F7987CD-97B4-403B-9907-12D4E05C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9025-5A3B-48DC-93C2-9CA4CE12F95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842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ADC5A6-FA1A-444D-8555-098A54F93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EE6A01-9642-4A1A-8B05-84106C5AB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A290C93-CB1A-4CFA-A807-5A4D81E44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196691A-F2E3-4815-AF1D-E2B775F13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EEB4-70F6-4E7C-9843-4989DF197962}" type="datetimeFigureOut">
              <a:rPr lang="pl-PL" smtClean="0"/>
              <a:t>30.09.2020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5B3FEFE-16DB-4F71-B507-7C766A08C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A19BD6D-F638-453E-9373-C59685C8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9025-5A3B-48DC-93C2-9CA4CE12F95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709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33A3F1-99D5-4A57-A8EF-931C72B8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328FB45-E272-44C4-99A6-B8998D6C9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BEB2E6D-6D98-4118-9845-9B0F25F9D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01A0A99-F7FA-4DCD-807D-075C29C2D0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0EE589A-CCE9-4D83-8FD6-7E317FD5E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B45FA8C-AEEB-4770-94CC-5219AB71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EEB4-70F6-4E7C-9843-4989DF197962}" type="datetimeFigureOut">
              <a:rPr lang="pl-PL" smtClean="0"/>
              <a:t>30.09.2020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87A4E88-EA25-47D9-99E0-1068BBAF0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22A82E5-8109-4A8E-B961-FC02180EB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9025-5A3B-48DC-93C2-9CA4CE12F95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6415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1AF207-3C2A-4D49-AE45-EDDBE6EFB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BC87588-B3DA-44E6-9943-75426AA80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EEB4-70F6-4E7C-9843-4989DF197962}" type="datetimeFigureOut">
              <a:rPr lang="pl-PL" smtClean="0"/>
              <a:t>30.09.2020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FFC5306-528B-4AD0-8631-7EDACA611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C76348F-D81C-428A-AC33-80F9608E3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9025-5A3B-48DC-93C2-9CA4CE12F95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044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902F744-C7C8-4F46-82EF-C98BA5602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EEB4-70F6-4E7C-9843-4989DF197962}" type="datetimeFigureOut">
              <a:rPr lang="pl-PL" smtClean="0"/>
              <a:t>30.09.2020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985152C-B43B-4217-8131-B9529521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381AE17-B4C0-4C48-9F4F-CD5D72976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9025-5A3B-48DC-93C2-9CA4CE12F95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448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A4DE1D-AA9F-4EE1-8145-1921751C5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D852D6-DF69-4D62-9B14-F22EC07D8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C5E5534-B0F9-464F-B5C9-934CD73A1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FCDF4DC-38B7-4002-B19E-130E6D1F4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EEB4-70F6-4E7C-9843-4989DF197962}" type="datetimeFigureOut">
              <a:rPr lang="pl-PL" smtClean="0"/>
              <a:t>30.09.2020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3FF9380-B249-44B1-BBBA-D2A7088C8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5E7A237-991E-4621-A9CC-EA19BBA55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9025-5A3B-48DC-93C2-9CA4CE12F95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911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3D2B6B-855C-4D83-BF04-A027C6EC3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A6F357A-19C0-4039-A2D8-02F38201DA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08CC7E4-967A-41CC-8D72-6664E6C35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DB884FA-90BE-4B10-9156-616BC6C45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EEB4-70F6-4E7C-9843-4989DF197962}" type="datetimeFigureOut">
              <a:rPr lang="pl-PL" smtClean="0"/>
              <a:t>30.09.2020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244DE0F-0CFB-422F-AE76-08016CBF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E8A4BBA-3E62-4731-A847-58D5247A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9025-5A3B-48DC-93C2-9CA4CE12F95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468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B986C1A-9C1D-47B3-BA8C-9D9E95FE0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12F83CC-F2B1-4682-8C6B-CAB025259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78E568B-7027-4E28-981C-4A2F9E69E7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EEB4-70F6-4E7C-9843-4989DF197962}" type="datetimeFigureOut">
              <a:rPr lang="pl-PL" smtClean="0"/>
              <a:t>30.09.2020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1B26428-843A-4B5A-9E25-E330ABE34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DD76AA-4B39-4D34-A760-04662C05E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D9025-5A3B-48DC-93C2-9CA4CE12F95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684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55">
            <a:extLst>
              <a:ext uri="{FF2B5EF4-FFF2-40B4-BE49-F238E27FC236}">
                <a16:creationId xmlns:a16="http://schemas.microsoft.com/office/drawing/2014/main" id="{07027C52-EAEF-417D-B99C-DBFD6D134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940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2" name="Picture 57">
            <a:extLst>
              <a:ext uri="{FF2B5EF4-FFF2-40B4-BE49-F238E27FC236}">
                <a16:creationId xmlns:a16="http://schemas.microsoft.com/office/drawing/2014/main" id="{F0977BDD-F21B-4E52-8FAE-69AA18080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 flipH="1">
            <a:off x="5562194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9FF39A25-DBCE-442D-A2E3-C0FE3312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193F13D-EA1B-49B3-8FC5-3DCF319CC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451" y="1745771"/>
            <a:ext cx="7130641" cy="3408153"/>
          </a:xfrm>
        </p:spPr>
        <p:txBody>
          <a:bodyPr anchor="ctr">
            <a:normAutofit fontScale="90000"/>
          </a:bodyPr>
          <a:lstStyle/>
          <a:p>
            <a:pPr algn="l"/>
            <a:br>
              <a:rPr lang="pl-PL" sz="4400" b="1" dirty="0">
                <a:solidFill>
                  <a:srgbClr val="000000"/>
                </a:solidFill>
                <a:latin typeface="+mn-lt"/>
              </a:rPr>
            </a:br>
            <a:r>
              <a:rPr lang="pl-PL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Ankieta OPZZ </a:t>
            </a:r>
            <a:br>
              <a:rPr lang="pl-PL" sz="2800" b="1" dirty="0">
                <a:solidFill>
                  <a:srgbClr val="000000"/>
                </a:solidFill>
                <a:latin typeface="+mn-lt"/>
              </a:rPr>
            </a:br>
            <a:r>
              <a:rPr lang="pl-PL" sz="2700" b="1" dirty="0">
                <a:solidFill>
                  <a:srgbClr val="000000"/>
                </a:solidFill>
                <a:latin typeface="+mn-lt"/>
              </a:rPr>
              <a:t>na temat problematyki dyskryminacji, mobbingu</a:t>
            </a:r>
            <a:br>
              <a:rPr lang="pl-PL" sz="2700" b="1" dirty="0">
                <a:solidFill>
                  <a:srgbClr val="000000"/>
                </a:solidFill>
                <a:latin typeface="+mn-lt"/>
              </a:rPr>
            </a:br>
            <a:r>
              <a:rPr lang="pl-PL" sz="2700" b="1" dirty="0">
                <a:solidFill>
                  <a:srgbClr val="000000"/>
                </a:solidFill>
                <a:latin typeface="+mn-lt"/>
              </a:rPr>
              <a:t>i molestowania w miejscu pracy </a:t>
            </a:r>
            <a:br>
              <a:rPr lang="pl-PL" sz="2700" b="1" dirty="0">
                <a:solidFill>
                  <a:srgbClr val="000000"/>
                </a:solidFill>
                <a:latin typeface="+mn-lt"/>
              </a:rPr>
            </a:br>
            <a:r>
              <a:rPr lang="pl-PL" sz="2700" b="1" dirty="0">
                <a:solidFill>
                  <a:srgbClr val="000000"/>
                </a:solidFill>
                <a:latin typeface="+mn-lt"/>
              </a:rPr>
              <a:t>oraz przestrzegania uprawnień pracowniczych związanych z rodzicielstwem </a:t>
            </a:r>
            <a:br>
              <a:rPr lang="pl-PL" sz="2800" b="1" dirty="0">
                <a:solidFill>
                  <a:srgbClr val="000000"/>
                </a:solidFill>
                <a:latin typeface="+mn-lt"/>
              </a:rPr>
            </a:br>
            <a:br>
              <a:rPr lang="pl-PL" sz="2800" b="1" dirty="0">
                <a:solidFill>
                  <a:srgbClr val="000000"/>
                </a:solidFill>
                <a:latin typeface="+mn-lt"/>
              </a:rPr>
            </a:br>
            <a:r>
              <a:rPr lang="pl-PL" sz="2800" b="1" dirty="0">
                <a:solidFill>
                  <a:srgbClr val="000000"/>
                </a:solidFill>
                <a:latin typeface="+mn-lt"/>
              </a:rPr>
              <a:t>	</a:t>
            </a:r>
            <a:br>
              <a:rPr lang="pl-PL" sz="2800" b="1" dirty="0">
                <a:solidFill>
                  <a:srgbClr val="000000"/>
                </a:solidFill>
                <a:latin typeface="+mn-lt"/>
              </a:rPr>
            </a:br>
            <a:endParaRPr lang="pl-PL" sz="2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EB49CE8-5510-404F-98AF-43B2B454F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8768" y="1809558"/>
            <a:ext cx="4114801" cy="233381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l"/>
            <a:r>
              <a:rPr lang="pl-P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Porównanie wyników </a:t>
            </a:r>
            <a:br>
              <a:rPr lang="pl-P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 </a:t>
            </a:r>
            <a:r>
              <a:rPr lang="pl-P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 i 2020 roku</a:t>
            </a:r>
          </a:p>
          <a:p>
            <a:pPr algn="l"/>
            <a:endParaRPr lang="pl-PL" sz="3200" b="1" dirty="0">
              <a:solidFill>
                <a:srgbClr val="FF0000"/>
              </a:solidFill>
            </a:endParaRPr>
          </a:p>
          <a:p>
            <a:pPr algn="l"/>
            <a:r>
              <a:rPr lang="pl-P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Wnioski </a:t>
            </a:r>
            <a:endParaRPr lang="pl-PL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C47357-1A92-405F-87F8-D019C656C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6" y="261558"/>
            <a:ext cx="1794345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8C2A9254-81DA-4D6E-B30F-7B55C4E0FE07}"/>
              </a:ext>
            </a:extLst>
          </p:cNvPr>
          <p:cNvSpPr txBox="1"/>
          <p:nvPr/>
        </p:nvSpPr>
        <p:spPr>
          <a:xfrm>
            <a:off x="628076" y="5796172"/>
            <a:ext cx="61670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Seminarium ,,Równość na rynku pracy”    </a:t>
            </a:r>
          </a:p>
          <a:p>
            <a:pPr algn="ctr"/>
            <a:r>
              <a:rPr lang="pl-PL" sz="2000" b="1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25 – 26 września 2020 rok</a:t>
            </a:r>
          </a:p>
        </p:txBody>
      </p:sp>
    </p:spTree>
    <p:extLst>
      <p:ext uri="{BB962C8B-B14F-4D97-AF65-F5344CB8AC3E}">
        <p14:creationId xmlns:p14="http://schemas.microsoft.com/office/powerpoint/2010/main" val="88639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55">
            <a:extLst>
              <a:ext uri="{FF2B5EF4-FFF2-40B4-BE49-F238E27FC236}">
                <a16:creationId xmlns:a16="http://schemas.microsoft.com/office/drawing/2014/main" id="{07027C52-EAEF-417D-B99C-DBFD6D134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940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2" name="Picture 57">
            <a:extLst>
              <a:ext uri="{FF2B5EF4-FFF2-40B4-BE49-F238E27FC236}">
                <a16:creationId xmlns:a16="http://schemas.microsoft.com/office/drawing/2014/main" id="{F0977BDD-F21B-4E52-8FAE-69AA18080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 flipH="1">
            <a:off x="5562194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9FF39A25-DBCE-442D-A2E3-C0FE3312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C47357-1A92-405F-87F8-D019C656C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724" y="518922"/>
            <a:ext cx="93662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25900A4F-F587-4648-8952-C9478F916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7007" y="244782"/>
            <a:ext cx="4050645" cy="9427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l"/>
            <a:r>
              <a:rPr lang="pl-PL" sz="2800" b="1" dirty="0">
                <a:solidFill>
                  <a:srgbClr val="FF0000"/>
                </a:solidFill>
                <a:latin typeface="+mn-lt"/>
              </a:rPr>
              <a:t>Pytanie 7</a:t>
            </a:r>
            <a:br>
              <a:rPr lang="pl-PL" sz="2800" b="1" dirty="0">
                <a:solidFill>
                  <a:srgbClr val="000000"/>
                </a:solidFill>
                <a:latin typeface="+mn-lt"/>
              </a:rPr>
            </a:br>
            <a:r>
              <a:rPr lang="pl-PL" sz="2200" b="1" dirty="0">
                <a:solidFill>
                  <a:srgbClr val="000000"/>
                </a:solidFill>
              </a:rPr>
              <a:t>P</a:t>
            </a:r>
            <a:r>
              <a:rPr lang="pl-PL" sz="2200" b="1" dirty="0">
                <a:solidFill>
                  <a:srgbClr val="000000"/>
                </a:solidFill>
                <a:latin typeface="+mn-lt"/>
              </a:rPr>
              <a:t>omoc w mobbingu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8B9C55B-3FD0-4EB4-84BC-0AE4BDF8B56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326959"/>
            <a:ext cx="5608756" cy="2928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6B162E6D-3CF3-488D-9618-327003AEEC63}"/>
              </a:ext>
            </a:extLst>
          </p:cNvPr>
          <p:cNvSpPr/>
          <p:nvPr/>
        </p:nvSpPr>
        <p:spPr>
          <a:xfrm>
            <a:off x="279400" y="836368"/>
            <a:ext cx="2971199" cy="400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2020 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0FAEC9B0-FBAA-43E6-B1B3-E103A50A66F0}"/>
              </a:ext>
            </a:extLst>
          </p:cNvPr>
          <p:cNvSpPr/>
          <p:nvPr/>
        </p:nvSpPr>
        <p:spPr>
          <a:xfrm>
            <a:off x="6590595" y="1669767"/>
            <a:ext cx="2041478" cy="526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2011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76B6230-BF51-4F9E-BB49-846430C585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0595" y="2379698"/>
            <a:ext cx="4573004" cy="2167135"/>
          </a:xfrm>
          <a:prstGeom prst="rect">
            <a:avLst/>
          </a:prstGeom>
        </p:spPr>
      </p:pic>
      <p:sp>
        <p:nvSpPr>
          <p:cNvPr id="15" name="Podtytuł 2">
            <a:extLst>
              <a:ext uri="{FF2B5EF4-FFF2-40B4-BE49-F238E27FC236}">
                <a16:creationId xmlns:a16="http://schemas.microsoft.com/office/drawing/2014/main" id="{89E07273-6A9E-45CB-90B6-1D49672CD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400" y="4632385"/>
            <a:ext cx="8208992" cy="1914627"/>
          </a:xfrm>
        </p:spPr>
        <p:txBody>
          <a:bodyPr anchor="ctr">
            <a:normAutofit fontScale="25000" lnSpcReduction="20000"/>
          </a:bodyPr>
          <a:lstStyle/>
          <a:p>
            <a:pPr algn="l"/>
            <a:endParaRPr lang="pl-PL" sz="3200" b="1" dirty="0">
              <a:solidFill>
                <a:srgbClr val="FFFFFF"/>
              </a:solidFill>
            </a:endParaRPr>
          </a:p>
          <a:p>
            <a:pPr algn="l"/>
            <a:endParaRPr lang="pl-PL" sz="3600" b="1" dirty="0"/>
          </a:p>
          <a:p>
            <a:pPr algn="l"/>
            <a:endParaRPr lang="pl-PL" sz="3600" b="1" dirty="0"/>
          </a:p>
          <a:p>
            <a:pPr algn="l"/>
            <a:endParaRPr lang="pl-PL" sz="3600" b="1" dirty="0"/>
          </a:p>
          <a:p>
            <a:pPr algn="l"/>
            <a:endParaRPr lang="pl-PL" sz="6400" b="1" dirty="0"/>
          </a:p>
          <a:p>
            <a:pPr algn="l"/>
            <a:endParaRPr lang="pl-PL" sz="6400" b="1" dirty="0"/>
          </a:p>
          <a:p>
            <a:pPr algn="l"/>
            <a:endParaRPr lang="pl-PL" sz="8000" b="1" dirty="0"/>
          </a:p>
          <a:p>
            <a:pPr algn="l"/>
            <a:r>
              <a:rPr lang="pl-PL" sz="17600" b="1" dirty="0"/>
              <a:t>Wniosek:</a:t>
            </a:r>
          </a:p>
          <a:p>
            <a:pPr algn="l"/>
            <a:r>
              <a:rPr lang="pl-PL" sz="8000" b="1" dirty="0"/>
              <a:t>Świadomość pracowników </a:t>
            </a:r>
            <a:r>
              <a:rPr lang="pl-PL" sz="8000" b="1" dirty="0">
                <a:solidFill>
                  <a:srgbClr val="FF0000"/>
                </a:solidFill>
              </a:rPr>
              <a:t>stale wzrasta </a:t>
            </a:r>
            <a:r>
              <a:rPr lang="pl-PL" sz="8000" b="1" dirty="0"/>
              <a:t>(wzrost o 10 % w porównaniu z 2011 r.) odnośnie poszukiwania różnych form pomocy w przypadku występowania zjawiska mobbingu w miejscu pracy – choć </a:t>
            </a:r>
            <a:r>
              <a:rPr lang="pl-PL" sz="8000" b="1" dirty="0">
                <a:solidFill>
                  <a:srgbClr val="FF0000"/>
                </a:solidFill>
              </a:rPr>
              <a:t>nadal co trzecia osoba nie wie, gdzie po taką pomoc się zwrócić. </a:t>
            </a:r>
          </a:p>
          <a:p>
            <a:pPr algn="l"/>
            <a:endParaRPr lang="pl-PL" sz="6400" dirty="0"/>
          </a:p>
          <a:p>
            <a:pPr algn="l"/>
            <a:endParaRPr lang="pl-PL" sz="3800" dirty="0"/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0504050-4D04-4596-A88D-1121B7DA575E}"/>
              </a:ext>
            </a:extLst>
          </p:cNvPr>
          <p:cNvSpPr txBox="1"/>
          <p:nvPr/>
        </p:nvSpPr>
        <p:spPr>
          <a:xfrm>
            <a:off x="6727972" y="2576151"/>
            <a:ext cx="43746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Wiedza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ankietowanych w tym zakresie jest optymistyczna – aż </a:t>
            </a:r>
            <a:r>
              <a:rPr lang="pl-PL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60,3% 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pozytywnie odpowiedziało na pytanie, jednak </a:t>
            </a:r>
            <a:r>
              <a:rPr lang="pl-PL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 trzecia osoba nie wie 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gdzie może się zwrócić o pomoc, jeśli doświadczy mobbingu (odpowiedzi ,,nie” – 27,2%). </a:t>
            </a:r>
          </a:p>
        </p:txBody>
      </p:sp>
    </p:spTree>
    <p:extLst>
      <p:ext uri="{BB962C8B-B14F-4D97-AF65-F5344CB8AC3E}">
        <p14:creationId xmlns:p14="http://schemas.microsoft.com/office/powerpoint/2010/main" val="4135332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55">
            <a:extLst>
              <a:ext uri="{FF2B5EF4-FFF2-40B4-BE49-F238E27FC236}">
                <a16:creationId xmlns:a16="http://schemas.microsoft.com/office/drawing/2014/main" id="{07027C52-EAEF-417D-B99C-DBFD6D134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940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2" name="Picture 57">
            <a:extLst>
              <a:ext uri="{FF2B5EF4-FFF2-40B4-BE49-F238E27FC236}">
                <a16:creationId xmlns:a16="http://schemas.microsoft.com/office/drawing/2014/main" id="{F0977BDD-F21B-4E52-8FAE-69AA18080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 flipH="1">
            <a:off x="5562194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9FF39A25-DBCE-442D-A2E3-C0FE3312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C47357-1A92-405F-87F8-D019C656C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906" y="547658"/>
            <a:ext cx="93662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25900A4F-F587-4648-8952-C9478F916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0085" y="404285"/>
            <a:ext cx="4251427" cy="105701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l"/>
            <a:r>
              <a:rPr lang="pl-PL" sz="2800" b="1" dirty="0">
                <a:solidFill>
                  <a:srgbClr val="FF0000"/>
                </a:solidFill>
                <a:latin typeface="+mn-lt"/>
              </a:rPr>
              <a:t>Pytanie 8</a:t>
            </a:r>
            <a:br>
              <a:rPr lang="pl-PL" sz="2800" b="1" dirty="0">
                <a:solidFill>
                  <a:srgbClr val="000000"/>
                </a:solidFill>
                <a:latin typeface="+mn-lt"/>
              </a:rPr>
            </a:br>
            <a:r>
              <a:rPr lang="pl-PL" sz="2200" b="1" dirty="0">
                <a:solidFill>
                  <a:srgbClr val="000000"/>
                </a:solidFill>
                <a:latin typeface="+mn-lt"/>
              </a:rPr>
              <a:t>Molestowanie seksualne </a:t>
            </a:r>
            <a:br>
              <a:rPr lang="pl-PL" sz="2200" b="1" dirty="0">
                <a:solidFill>
                  <a:srgbClr val="000000"/>
                </a:solidFill>
                <a:latin typeface="+mn-lt"/>
              </a:rPr>
            </a:br>
            <a:r>
              <a:rPr lang="pl-PL" sz="2200" b="1" dirty="0">
                <a:solidFill>
                  <a:srgbClr val="000000"/>
                </a:solidFill>
                <a:latin typeface="+mn-lt"/>
              </a:rPr>
              <a:t>w miejscu pracy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2E8D7D15-244A-48C6-9F90-E11F0033380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1" y="1782982"/>
            <a:ext cx="5472708" cy="25620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1ADEF5D-03BB-4C5E-B947-19434C644D7E}"/>
              </a:ext>
            </a:extLst>
          </p:cNvPr>
          <p:cNvSpPr/>
          <p:nvPr/>
        </p:nvSpPr>
        <p:spPr>
          <a:xfrm>
            <a:off x="450100" y="1155548"/>
            <a:ext cx="2971199" cy="400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2020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80649F3-A957-423B-90B7-CA0E51E3C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491" y="2623913"/>
            <a:ext cx="5379110" cy="1235023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558747B6-35FE-4D34-B594-861935DF525F}"/>
              </a:ext>
            </a:extLst>
          </p:cNvPr>
          <p:cNvSpPr/>
          <p:nvPr/>
        </p:nvSpPr>
        <p:spPr>
          <a:xfrm>
            <a:off x="8673217" y="1945996"/>
            <a:ext cx="2041478" cy="526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2011 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FA9C95EA-81C6-4C4D-B0E1-9D619A070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981" y="4871572"/>
            <a:ext cx="7979531" cy="1374854"/>
          </a:xfrm>
        </p:spPr>
        <p:txBody>
          <a:bodyPr anchor="ctr">
            <a:normAutofit fontScale="25000" lnSpcReduction="20000"/>
          </a:bodyPr>
          <a:lstStyle/>
          <a:p>
            <a:pPr algn="l"/>
            <a:endParaRPr lang="pl-PL" sz="3200" b="1" dirty="0">
              <a:solidFill>
                <a:srgbClr val="FFFFFF"/>
              </a:solidFill>
            </a:endParaRPr>
          </a:p>
          <a:p>
            <a:pPr algn="l"/>
            <a:endParaRPr lang="pl-PL" sz="3600" b="1" dirty="0"/>
          </a:p>
          <a:p>
            <a:pPr algn="l"/>
            <a:endParaRPr lang="pl-PL" sz="3600" b="1" dirty="0"/>
          </a:p>
          <a:p>
            <a:pPr algn="l"/>
            <a:endParaRPr lang="pl-PL" sz="3600" b="1" dirty="0"/>
          </a:p>
          <a:p>
            <a:pPr algn="l"/>
            <a:endParaRPr lang="pl-PL" sz="6200" b="1" dirty="0"/>
          </a:p>
          <a:p>
            <a:pPr algn="l"/>
            <a:endParaRPr lang="pl-PL" sz="7200" b="1" dirty="0"/>
          </a:p>
          <a:p>
            <a:pPr algn="l"/>
            <a:r>
              <a:rPr lang="pl-PL" sz="14400" b="1" dirty="0"/>
              <a:t>Wniosek: </a:t>
            </a:r>
          </a:p>
          <a:p>
            <a:pPr algn="l"/>
            <a:r>
              <a:rPr lang="pl-PL" sz="9600" b="1" dirty="0"/>
              <a:t>Zjawisko występowania molestowania w miejscu pracy </a:t>
            </a:r>
            <a:br>
              <a:rPr lang="pl-PL" sz="9600" b="1" dirty="0"/>
            </a:br>
            <a:r>
              <a:rPr lang="pl-PL" sz="9600" b="1" dirty="0">
                <a:solidFill>
                  <a:srgbClr val="FF0000"/>
                </a:solidFill>
              </a:rPr>
              <a:t>nie zwiększa się </a:t>
            </a:r>
            <a:r>
              <a:rPr lang="pl-PL" sz="9600" b="1" dirty="0"/>
              <a:t>– można mówić o minimalnej, ale jednak tendencji spadkowej tego zjawiska (13,9 % / 11,1%). </a:t>
            </a:r>
          </a:p>
          <a:p>
            <a:pPr algn="l"/>
            <a:endParaRPr lang="pl-PL" sz="96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93E0BE7-3543-4C33-BF2E-B968C3F566CB}"/>
              </a:ext>
            </a:extLst>
          </p:cNvPr>
          <p:cNvSpPr txBox="1"/>
          <p:nvPr/>
        </p:nvSpPr>
        <p:spPr>
          <a:xfrm>
            <a:off x="6728324" y="2658607"/>
            <a:ext cx="49616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l-PL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84,8% 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ankietowanych udzieliło negatywnej odpowiedzi, jednak </a:t>
            </a:r>
            <a:r>
              <a:rPr lang="pl-PL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13,9%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wskazało, że zjawisko molestowania seksualnego wystąpiło w ich środowisku pracy.</a:t>
            </a:r>
          </a:p>
        </p:txBody>
      </p:sp>
    </p:spTree>
    <p:extLst>
      <p:ext uri="{BB962C8B-B14F-4D97-AF65-F5344CB8AC3E}">
        <p14:creationId xmlns:p14="http://schemas.microsoft.com/office/powerpoint/2010/main" val="2841226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55">
            <a:extLst>
              <a:ext uri="{FF2B5EF4-FFF2-40B4-BE49-F238E27FC236}">
                <a16:creationId xmlns:a16="http://schemas.microsoft.com/office/drawing/2014/main" id="{07027C52-EAEF-417D-B99C-DBFD6D134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940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2" name="Picture 57">
            <a:extLst>
              <a:ext uri="{FF2B5EF4-FFF2-40B4-BE49-F238E27FC236}">
                <a16:creationId xmlns:a16="http://schemas.microsoft.com/office/drawing/2014/main" id="{F0977BDD-F21B-4E52-8FAE-69AA18080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 flipH="1">
            <a:off x="5562194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9FF39A25-DBCE-442D-A2E3-C0FE3312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C47357-1A92-405F-87F8-D019C656C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584" y="244782"/>
            <a:ext cx="93662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25900A4F-F587-4648-8952-C9478F916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2194" y="142180"/>
            <a:ext cx="5163740" cy="100513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l"/>
            <a:r>
              <a:rPr lang="pl-PL" sz="2800" b="1" dirty="0">
                <a:solidFill>
                  <a:srgbClr val="FF0000"/>
                </a:solidFill>
                <a:latin typeface="+mn-lt"/>
              </a:rPr>
              <a:t>Pytanie 9</a:t>
            </a:r>
            <a:br>
              <a:rPr lang="pl-PL" sz="2800" b="1" dirty="0">
                <a:solidFill>
                  <a:srgbClr val="000000"/>
                </a:solidFill>
                <a:latin typeface="+mn-lt"/>
              </a:rPr>
            </a:br>
            <a:r>
              <a:rPr lang="pl-PL" sz="2400" b="1" dirty="0">
                <a:solidFill>
                  <a:srgbClr val="000000"/>
                </a:solidFill>
                <a:latin typeface="+mn-lt"/>
              </a:rPr>
              <a:t>Molestowanie seksualne w miejscu pracy -</a:t>
            </a:r>
            <a:br>
              <a:rPr lang="pl-PL" sz="2400" b="1" dirty="0">
                <a:solidFill>
                  <a:srgbClr val="000000"/>
                </a:solidFill>
                <a:latin typeface="+mn-lt"/>
              </a:rPr>
            </a:br>
            <a:r>
              <a:rPr lang="pl-PL" sz="2400" b="1" dirty="0">
                <a:solidFill>
                  <a:srgbClr val="000000"/>
                </a:solidFill>
                <a:latin typeface="+mn-lt"/>
              </a:rPr>
              <a:t>znajomość zjawiska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843C2832-6F30-4434-AABC-BCAFC6C85E1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55" y="1319842"/>
            <a:ext cx="6233778" cy="3234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EC88AD20-3336-40F7-97EA-C22D8C4229BD}"/>
              </a:ext>
            </a:extLst>
          </p:cNvPr>
          <p:cNvSpPr/>
          <p:nvPr/>
        </p:nvSpPr>
        <p:spPr>
          <a:xfrm>
            <a:off x="279400" y="543464"/>
            <a:ext cx="2726414" cy="603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2020 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23E3ACD9-1113-4E5B-9819-603A41BA624D}"/>
              </a:ext>
            </a:extLst>
          </p:cNvPr>
          <p:cNvSpPr/>
          <p:nvPr/>
        </p:nvSpPr>
        <p:spPr>
          <a:xfrm>
            <a:off x="8200435" y="1619280"/>
            <a:ext cx="2248863" cy="508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2011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F5C7164-4714-43D7-B202-6292E82573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133" y="2370945"/>
            <a:ext cx="5303067" cy="2077852"/>
          </a:xfrm>
          <a:prstGeom prst="rect">
            <a:avLst/>
          </a:prstGeom>
        </p:spPr>
      </p:pic>
      <p:sp>
        <p:nvSpPr>
          <p:cNvPr id="15" name="Podtytuł 2">
            <a:extLst>
              <a:ext uri="{FF2B5EF4-FFF2-40B4-BE49-F238E27FC236}">
                <a16:creationId xmlns:a16="http://schemas.microsoft.com/office/drawing/2014/main" id="{B21AE46A-DEB0-45B5-ACAB-97AC2445E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399" y="4727275"/>
            <a:ext cx="7475747" cy="2008333"/>
          </a:xfrm>
        </p:spPr>
        <p:txBody>
          <a:bodyPr anchor="ctr">
            <a:normAutofit fontScale="25000" lnSpcReduction="20000"/>
          </a:bodyPr>
          <a:lstStyle/>
          <a:p>
            <a:pPr algn="l"/>
            <a:endParaRPr lang="pl-PL" sz="3200" b="1" dirty="0">
              <a:solidFill>
                <a:srgbClr val="FFFFFF"/>
              </a:solidFill>
            </a:endParaRPr>
          </a:p>
          <a:p>
            <a:pPr algn="l"/>
            <a:endParaRPr lang="pl-PL" sz="3600" b="1" dirty="0"/>
          </a:p>
          <a:p>
            <a:pPr algn="l"/>
            <a:endParaRPr lang="pl-PL" sz="3600" b="1" dirty="0"/>
          </a:p>
          <a:p>
            <a:pPr algn="l"/>
            <a:endParaRPr lang="pl-PL" sz="3600" b="1" dirty="0"/>
          </a:p>
          <a:p>
            <a:pPr algn="l"/>
            <a:endParaRPr lang="pl-PL" sz="4500" b="1" dirty="0"/>
          </a:p>
          <a:p>
            <a:pPr algn="l"/>
            <a:endParaRPr lang="pl-PL" sz="8600" b="1" dirty="0"/>
          </a:p>
          <a:p>
            <a:pPr algn="l"/>
            <a:endParaRPr lang="pl-PL" sz="8600" b="1" dirty="0"/>
          </a:p>
          <a:p>
            <a:pPr algn="l"/>
            <a:r>
              <a:rPr lang="pl-PL" sz="14400" b="1" dirty="0"/>
              <a:t>Wniosek: </a:t>
            </a:r>
          </a:p>
          <a:p>
            <a:pPr algn="l"/>
            <a:r>
              <a:rPr lang="pl-PL" sz="8000" b="1" dirty="0">
                <a:solidFill>
                  <a:srgbClr val="FF0000"/>
                </a:solidFill>
              </a:rPr>
              <a:t>Niewiele zwiększyła się świadomość </a:t>
            </a:r>
            <a:r>
              <a:rPr lang="pl-PL" sz="8000" b="1" dirty="0"/>
              <a:t>odnośnie molestowania seksualnego w miejscu pracy – ogólną orientację posiada więcej ankietowanych niż w 2011 r. (wzrost nieco ponad 4%). </a:t>
            </a:r>
          </a:p>
          <a:p>
            <a:pPr algn="l"/>
            <a:r>
              <a:rPr lang="pl-PL" sz="8000" b="1" dirty="0"/>
              <a:t>Większy jest także odsetek ankietowanych deklarujących, że ma świadomość problemu jednak nie zna dobrze swoich praw (wzrost o ok. 3%).</a:t>
            </a:r>
          </a:p>
          <a:p>
            <a:pPr algn="l"/>
            <a:endParaRPr lang="pl-PL" sz="8000" dirty="0"/>
          </a:p>
          <a:p>
            <a:pPr algn="l"/>
            <a:endParaRPr lang="pl-PL" sz="8000" dirty="0"/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4E817D9-2A34-4135-882D-F839638BFAE0}"/>
              </a:ext>
            </a:extLst>
          </p:cNvPr>
          <p:cNvSpPr txBox="1"/>
          <p:nvPr/>
        </p:nvSpPr>
        <p:spPr>
          <a:xfrm>
            <a:off x="6803689" y="1984157"/>
            <a:ext cx="5310875" cy="2508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endParaRPr lang="pl-P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Zdecydowany odsetek ankietowanych wskazało, że </a:t>
            </a:r>
            <a:r>
              <a:rPr lang="pl-PL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posiada ogólną orientację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na temat molestowania seksualnego w miejscu pracy (</a:t>
            </a:r>
            <a:r>
              <a:rPr lang="pl-PL" sz="1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66,1%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spcAft>
                <a:spcPts val="1000"/>
              </a:spcAft>
            </a:pP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pl-PL" sz="1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16,4%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odpowiadających </a:t>
            </a:r>
            <a:r>
              <a:rPr lang="pl-PL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problem ten w ogóle nie istnieje, 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zaś co </a:t>
            </a:r>
            <a:r>
              <a:rPr lang="pl-PL" sz="1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dziesiąta osoba 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wskazała, że </a:t>
            </a:r>
            <a:r>
              <a:rPr lang="pl-PL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 świadomość problemu, jednak nie zna dobrze swoich praw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(9,9%).</a:t>
            </a:r>
          </a:p>
          <a:p>
            <a:pPr>
              <a:spcAft>
                <a:spcPts val="1000"/>
              </a:spcAft>
            </a:pPr>
            <a:endParaRPr lang="pl-P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816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55">
            <a:extLst>
              <a:ext uri="{FF2B5EF4-FFF2-40B4-BE49-F238E27FC236}">
                <a16:creationId xmlns:a16="http://schemas.microsoft.com/office/drawing/2014/main" id="{07027C52-EAEF-417D-B99C-DBFD6D134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940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2" name="Picture 57">
            <a:extLst>
              <a:ext uri="{FF2B5EF4-FFF2-40B4-BE49-F238E27FC236}">
                <a16:creationId xmlns:a16="http://schemas.microsoft.com/office/drawing/2014/main" id="{F0977BDD-F21B-4E52-8FAE-69AA18080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 flipH="1">
            <a:off x="5562194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9FF39A25-DBCE-442D-A2E3-C0FE3312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C47357-1A92-405F-87F8-D019C656C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219" y="572188"/>
            <a:ext cx="93662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25900A4F-F587-4648-8952-C9478F916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1222" y="117465"/>
            <a:ext cx="5819032" cy="96204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l"/>
            <a:r>
              <a:rPr lang="pl-PL" sz="2800" b="1" dirty="0">
                <a:solidFill>
                  <a:srgbClr val="FF0000"/>
                </a:solidFill>
                <a:latin typeface="+mn-lt"/>
              </a:rPr>
              <a:t>Pytanie 10</a:t>
            </a:r>
            <a:br>
              <a:rPr lang="pl-PL" sz="2800" b="1" dirty="0">
                <a:solidFill>
                  <a:srgbClr val="000000"/>
                </a:solidFill>
                <a:latin typeface="+mn-lt"/>
              </a:rPr>
            </a:br>
            <a:r>
              <a:rPr lang="pl-PL" sz="2200" b="1" dirty="0">
                <a:solidFill>
                  <a:srgbClr val="000000"/>
                </a:solidFill>
                <a:latin typeface="+mn-lt"/>
              </a:rPr>
              <a:t>Molestowanie seksualne a reakcje społeczne 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76652208-3A2C-4FE4-B724-F1DBE9BF0F8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23" y="1380225"/>
            <a:ext cx="6194275" cy="3269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181246D0-0800-4802-ACCC-9E12A0EBD850}"/>
              </a:ext>
            </a:extLst>
          </p:cNvPr>
          <p:cNvSpPr/>
          <p:nvPr/>
        </p:nvSpPr>
        <p:spPr>
          <a:xfrm>
            <a:off x="7216267" y="2086263"/>
            <a:ext cx="2041478" cy="526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2011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CE8492C-2B4B-4C72-8977-FDBC273EC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5419" y="2697800"/>
            <a:ext cx="4685560" cy="1351674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ABFC62FB-8A03-4720-8895-E282F3CD16D7}"/>
              </a:ext>
            </a:extLst>
          </p:cNvPr>
          <p:cNvSpPr/>
          <p:nvPr/>
        </p:nvSpPr>
        <p:spPr>
          <a:xfrm>
            <a:off x="429824" y="638355"/>
            <a:ext cx="2041478" cy="603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2020 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0D41AE77-598D-4BA4-ACA6-E2E4BF48D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359" y="5040501"/>
            <a:ext cx="8268271" cy="1351674"/>
          </a:xfrm>
        </p:spPr>
        <p:txBody>
          <a:bodyPr anchor="ctr">
            <a:normAutofit fontScale="25000" lnSpcReduction="20000"/>
          </a:bodyPr>
          <a:lstStyle/>
          <a:p>
            <a:pPr algn="l"/>
            <a:endParaRPr lang="pl-PL" sz="3200" b="1" dirty="0">
              <a:solidFill>
                <a:srgbClr val="FFFFFF"/>
              </a:solidFill>
            </a:endParaRPr>
          </a:p>
          <a:p>
            <a:pPr algn="l"/>
            <a:endParaRPr lang="pl-PL" sz="3600" b="1" dirty="0"/>
          </a:p>
          <a:p>
            <a:pPr algn="l"/>
            <a:endParaRPr lang="pl-PL" sz="3600" b="1" dirty="0"/>
          </a:p>
          <a:p>
            <a:pPr algn="l"/>
            <a:endParaRPr lang="pl-PL" sz="3600" b="1" dirty="0"/>
          </a:p>
          <a:p>
            <a:pPr algn="l"/>
            <a:endParaRPr lang="pl-PL" sz="4500" b="1" dirty="0"/>
          </a:p>
          <a:p>
            <a:pPr algn="l"/>
            <a:endParaRPr lang="pl-PL" sz="8000" b="1" dirty="0"/>
          </a:p>
          <a:p>
            <a:pPr algn="l"/>
            <a:endParaRPr lang="pl-PL" sz="8000" b="1" dirty="0"/>
          </a:p>
          <a:p>
            <a:pPr algn="l"/>
            <a:r>
              <a:rPr lang="pl-PL" sz="14400" b="1" dirty="0"/>
              <a:t>Wniosek: </a:t>
            </a:r>
          </a:p>
          <a:p>
            <a:pPr algn="l"/>
            <a:r>
              <a:rPr lang="pl-PL" sz="9600" b="1" dirty="0"/>
              <a:t>Niemal </a:t>
            </a:r>
            <a:r>
              <a:rPr lang="pl-PL" sz="9600" b="1" dirty="0">
                <a:solidFill>
                  <a:srgbClr val="FF0000"/>
                </a:solidFill>
              </a:rPr>
              <a:t>każdy pytany oczekuje reakcji </a:t>
            </a:r>
            <a:r>
              <a:rPr lang="pl-PL" sz="9600" b="1" dirty="0"/>
              <a:t>świadków molestowania seksualnego – ponad 98 % odpowiedzi. </a:t>
            </a:r>
          </a:p>
          <a:p>
            <a:pPr algn="l"/>
            <a:r>
              <a:rPr lang="pl-PL" sz="9600" b="1" dirty="0"/>
              <a:t>To więcej o 10 % niż w 2011 r.  </a:t>
            </a:r>
          </a:p>
          <a:p>
            <a:pPr algn="l"/>
            <a:endParaRPr lang="pl-PL" sz="6200" b="1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8FCAA3E-395A-4B49-906A-FCFA36F572F4}"/>
              </a:ext>
            </a:extLst>
          </p:cNvPr>
          <p:cNvSpPr txBox="1"/>
          <p:nvPr/>
        </p:nvSpPr>
        <p:spPr>
          <a:xfrm>
            <a:off x="7216267" y="2763820"/>
            <a:ext cx="45979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Pozytywnej odpowiedzi udzieliło prawie </a:t>
            </a:r>
            <a:r>
              <a:rPr lang="pl-PL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90 %</a:t>
            </a:r>
            <a:r>
              <a:rPr lang="pl-PL" b="1" i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ankietowanych (odpowiedzi ,,tak” </a:t>
            </a:r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88,8%), odmienne stanowisko w tej sprawie wyraziło </a:t>
            </a:r>
            <a:r>
              <a:rPr lang="pl-PL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6,5%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odpowiadających na to pytanie.</a:t>
            </a:r>
            <a:endParaRPr lang="pl-PL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968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55">
            <a:extLst>
              <a:ext uri="{FF2B5EF4-FFF2-40B4-BE49-F238E27FC236}">
                <a16:creationId xmlns:a16="http://schemas.microsoft.com/office/drawing/2014/main" id="{07027C52-EAEF-417D-B99C-DBFD6D134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940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2" name="Picture 57">
            <a:extLst>
              <a:ext uri="{FF2B5EF4-FFF2-40B4-BE49-F238E27FC236}">
                <a16:creationId xmlns:a16="http://schemas.microsoft.com/office/drawing/2014/main" id="{F0977BDD-F21B-4E52-8FAE-69AA18080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 flipH="1">
            <a:off x="5562194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9FF39A25-DBCE-442D-A2E3-C0FE3312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C47357-1A92-405F-87F8-D019C656C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219" y="316009"/>
            <a:ext cx="93662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25900A4F-F587-4648-8952-C9478F916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9962" y="191522"/>
            <a:ext cx="6883879" cy="105068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l"/>
            <a:r>
              <a:rPr lang="pl-PL" sz="2400" b="1" dirty="0">
                <a:solidFill>
                  <a:srgbClr val="FF0000"/>
                </a:solidFill>
                <a:latin typeface="+mn-lt"/>
              </a:rPr>
              <a:t>Pytanie 11</a:t>
            </a:r>
            <a:br>
              <a:rPr lang="pl-PL" sz="2400" b="1" dirty="0">
                <a:solidFill>
                  <a:srgbClr val="000000"/>
                </a:solidFill>
                <a:latin typeface="+mn-lt"/>
              </a:rPr>
            </a:br>
            <a:r>
              <a:rPr lang="pl-PL" sz="2400" b="1" dirty="0">
                <a:solidFill>
                  <a:schemeClr val="tx1"/>
                </a:solidFill>
              </a:rPr>
              <a:t>S</a:t>
            </a:r>
            <a:r>
              <a:rPr lang="pl-PL" sz="2400" b="1" dirty="0">
                <a:solidFill>
                  <a:schemeClr val="tx1"/>
                </a:solidFill>
                <a:latin typeface="+mn-lt"/>
              </a:rPr>
              <a:t>prawcy molestowania (seksulanego)</a:t>
            </a:r>
            <a:br>
              <a:rPr lang="pl-PL" sz="2400" b="1" dirty="0">
                <a:solidFill>
                  <a:schemeClr val="tx1"/>
                </a:solidFill>
                <a:latin typeface="+mn-lt"/>
              </a:rPr>
            </a:br>
            <a:r>
              <a:rPr lang="pl-PL" sz="2400" b="1" dirty="0">
                <a:solidFill>
                  <a:schemeClr val="tx1"/>
                </a:solidFill>
                <a:latin typeface="+mn-lt"/>
              </a:rPr>
              <a:t> w miejscu pracy</a:t>
            </a:r>
            <a:endParaRPr lang="pl-PL" sz="24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39E7039D-47B0-48A6-9BCE-5B83E610DA9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73" y="1388854"/>
            <a:ext cx="5584536" cy="2915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7153969B-D459-4464-9CB7-69A8B28F9C07}"/>
              </a:ext>
            </a:extLst>
          </p:cNvPr>
          <p:cNvSpPr/>
          <p:nvPr/>
        </p:nvSpPr>
        <p:spPr>
          <a:xfrm>
            <a:off x="429824" y="638355"/>
            <a:ext cx="2041478" cy="603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2020 </a:t>
            </a:r>
          </a:p>
        </p:txBody>
      </p:sp>
      <p:sp>
        <p:nvSpPr>
          <p:cNvPr id="12" name="Podtytuł 2">
            <a:extLst>
              <a:ext uri="{FF2B5EF4-FFF2-40B4-BE49-F238E27FC236}">
                <a16:creationId xmlns:a16="http://schemas.microsoft.com/office/drawing/2014/main" id="{7C99EC07-7E5B-4193-8651-895A75CD4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976" y="4891177"/>
            <a:ext cx="8368716" cy="1587261"/>
          </a:xfrm>
        </p:spPr>
        <p:txBody>
          <a:bodyPr anchor="ctr">
            <a:normAutofit fontScale="25000" lnSpcReduction="20000"/>
          </a:bodyPr>
          <a:lstStyle/>
          <a:p>
            <a:pPr algn="l"/>
            <a:endParaRPr lang="pl-PL" sz="3200" b="1" dirty="0">
              <a:solidFill>
                <a:srgbClr val="FFFFFF"/>
              </a:solidFill>
            </a:endParaRPr>
          </a:p>
          <a:p>
            <a:pPr algn="l"/>
            <a:endParaRPr lang="pl-PL" sz="3600" b="1" dirty="0"/>
          </a:p>
          <a:p>
            <a:pPr algn="l"/>
            <a:endParaRPr lang="pl-PL" sz="3600" b="1" dirty="0"/>
          </a:p>
          <a:p>
            <a:pPr algn="l"/>
            <a:endParaRPr lang="pl-PL" sz="3600" b="1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pl-PL" sz="7200" b="1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pl-PL" sz="9600" b="1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pl-PL" sz="14400" b="1" dirty="0"/>
              <a:t>Wniosek: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pl-PL" sz="8000" b="1" dirty="0">
                <a:solidFill>
                  <a:srgbClr val="FF0000"/>
                </a:solidFill>
              </a:rPr>
              <a:t>Wzrósł </a:t>
            </a:r>
            <a:r>
              <a:rPr lang="pl-PL" sz="8000" b="1" dirty="0"/>
              <a:t>o ponad 10 % odsetek opinii wskazujących, że najczęściej sprawcą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pl-PL" sz="8000" b="1" dirty="0"/>
              <a:t>molestowania jest  mężczyzna (39,7% / 48,3%), </a:t>
            </a:r>
            <a:r>
              <a:rPr lang="pl-PL" sz="8000" b="1" dirty="0">
                <a:solidFill>
                  <a:srgbClr val="FF0000"/>
                </a:solidFill>
              </a:rPr>
              <a:t>zmalał </a:t>
            </a:r>
            <a:r>
              <a:rPr lang="pl-PL" sz="8000" b="1" dirty="0"/>
              <a:t>zaś do wskazania na kobiety (31,6% / 24%) </a:t>
            </a: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44AC217-76EB-4C8E-B342-2F6EE323D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7859" y="2060925"/>
            <a:ext cx="5437551" cy="2202784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76DEC890-3E21-40AA-83A0-61025D63B0DF}"/>
              </a:ext>
            </a:extLst>
          </p:cNvPr>
          <p:cNvSpPr/>
          <p:nvPr/>
        </p:nvSpPr>
        <p:spPr>
          <a:xfrm>
            <a:off x="6291264" y="1276305"/>
            <a:ext cx="2041478" cy="526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2011 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5605339-18A7-4025-90D6-360D0C8E052B}"/>
              </a:ext>
            </a:extLst>
          </p:cNvPr>
          <p:cNvSpPr txBox="1"/>
          <p:nvPr/>
        </p:nvSpPr>
        <p:spPr>
          <a:xfrm>
            <a:off x="6417860" y="2145016"/>
            <a:ext cx="537238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Niemal 40% ankietowanych odpowiedziało, iż to </a:t>
            </a:r>
            <a:r>
              <a:rPr lang="pl-PL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mężczyzna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jest najczęstszym sprawcą tego zjawiska (</a:t>
            </a:r>
            <a:r>
              <a:rPr lang="pl-PL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39,7%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), jednak niewiele mniej wskazało na </a:t>
            </a:r>
            <a: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kobietę 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31,6%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Odpowiedzialnymi – sprawcami molestowania seksualnego na równi według ankietowanych jest niemal co </a:t>
            </a:r>
            <a:r>
              <a:rPr lang="pl-PL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czwarta osoba 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26,3%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pl-PL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85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BEB49CE8-5510-404F-98AF-43B2B454F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40482" y="1210708"/>
            <a:ext cx="2872117" cy="5227842"/>
          </a:xfrm>
        </p:spPr>
        <p:txBody>
          <a:bodyPr anchor="ctr">
            <a:normAutofit/>
          </a:bodyPr>
          <a:lstStyle/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C47357-1A92-405F-87F8-D019C656C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83" y="419450"/>
            <a:ext cx="1210139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25900A4F-F587-4648-8952-C9478F916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7284" y="419450"/>
            <a:ext cx="5027379" cy="1417739"/>
          </a:xfrm>
        </p:spPr>
        <p:txBody>
          <a:bodyPr anchor="ctr">
            <a:normAutofit/>
          </a:bodyPr>
          <a:lstStyle/>
          <a:p>
            <a:br>
              <a:rPr lang="pl-PL" sz="2800" b="1" dirty="0">
                <a:solidFill>
                  <a:srgbClr val="000000"/>
                </a:solidFill>
                <a:latin typeface="+mn-lt"/>
              </a:rPr>
            </a:br>
            <a:endParaRPr lang="pl-PL" sz="27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ABE530E3-7CF1-4844-8A00-6B4E5E135F4C}"/>
              </a:ext>
            </a:extLst>
          </p:cNvPr>
          <p:cNvSpPr txBox="1"/>
          <p:nvPr/>
        </p:nvSpPr>
        <p:spPr>
          <a:xfrm>
            <a:off x="145409" y="1945912"/>
            <a:ext cx="4200088" cy="3908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Podsumowanie części I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</a:p>
          <a:p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Problematyka </a:t>
            </a:r>
          </a:p>
          <a:p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dyskryminacji, mobbingu </a:t>
            </a:r>
            <a:b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i molestowania </a:t>
            </a:r>
            <a:b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w miejscu pracy</a:t>
            </a:r>
          </a:p>
          <a:p>
            <a:endParaRPr lang="pl-PL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804DCE2-FFD3-41EC-A575-8185106EFB44}"/>
              </a:ext>
            </a:extLst>
          </p:cNvPr>
          <p:cNvSpPr txBox="1"/>
          <p:nvPr/>
        </p:nvSpPr>
        <p:spPr>
          <a:xfrm>
            <a:off x="4419600" y="209726"/>
            <a:ext cx="7696199" cy="64017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endParaRPr lang="pl-PL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b="1" dirty="0"/>
              <a:t>Świadomość występowania zjawisk psychospołecznych w środowisku pracy takich jak: dyskryminacja, mobbing czy molestowanie (seksulane) systematycznie rośnie wśród pracowników.</a:t>
            </a:r>
          </a:p>
          <a:p>
            <a:pPr algn="l"/>
            <a:endParaRPr lang="pl-PL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b="1" dirty="0"/>
              <a:t>Sytuacja w zakładach pracy stale się pogarsza pod względem występowania zjawisk dyskryminacji i mobbingu.</a:t>
            </a:r>
          </a:p>
          <a:p>
            <a:pPr algn="l"/>
            <a:endParaRPr lang="pl-PL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b="1" dirty="0"/>
              <a:t>Kobieta ma wciąż słabszą pozycję w środowisku pracy pod względem – dyskryminacji i mobbingu. Drugą grupą społeczną w zakładach pracy pod względem występujących naruszeń są osoby nowo przyjmowane do pracy.</a:t>
            </a:r>
          </a:p>
          <a:p>
            <a:pPr algn="l"/>
            <a:endParaRPr lang="pl-PL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b="1" dirty="0"/>
              <a:t>Wzrasta odsetek odchodzących z pracy z powodu dyskryminacji - mobbing jest jednak na czele rankingu przyczyn odejścia. </a:t>
            </a:r>
          </a:p>
          <a:p>
            <a:pPr algn="l"/>
            <a:endParaRPr lang="pl-PL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b="1" dirty="0"/>
              <a:t>Wzrasta świadomość pracowników odnośnie poszukiwania różnych form pomocy w przypadku występowania zjawiska mobbingu w miejscu pracy.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b="1" dirty="0"/>
              <a:t>Molestowanie (seksualne) w miejscu pracy nie zwiększa się. </a:t>
            </a:r>
          </a:p>
          <a:p>
            <a:pPr algn="l"/>
            <a:r>
              <a:rPr lang="pl-PL" b="1" dirty="0"/>
              <a:t>     Jeśli występuje - najczęściej sprawcą molestowania jest mężczyzna i ta</a:t>
            </a:r>
            <a:br>
              <a:rPr lang="pl-PL" b="1" dirty="0"/>
            </a:br>
            <a:r>
              <a:rPr lang="pl-PL" b="1" dirty="0"/>
              <a:t>     sytuacja nie uległa zmianie.</a:t>
            </a:r>
          </a:p>
          <a:p>
            <a:r>
              <a:rPr lang="pl-PL" b="1" dirty="0"/>
              <a:t> </a:t>
            </a:r>
          </a:p>
          <a:p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3072713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217489D-CF78-4099-AA6C-7B441BE5E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80" y="1191237"/>
            <a:ext cx="4513277" cy="3993159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FFFF00"/>
                </a:solidFill>
                <a:latin typeface="+mn-lt"/>
              </a:rPr>
              <a:t>Część II </a:t>
            </a:r>
            <a:br>
              <a:rPr lang="pl-PL" dirty="0">
                <a:solidFill>
                  <a:srgbClr val="FFFFFF"/>
                </a:solidFill>
              </a:rPr>
            </a:br>
            <a:r>
              <a:rPr lang="pl-PL" sz="3600" b="1" dirty="0">
                <a:solidFill>
                  <a:srgbClr val="FFFFFF"/>
                </a:solidFill>
                <a:latin typeface="+mn-lt"/>
              </a:rPr>
              <a:t>Przestrzeganie uprawnień pracowniczych związanych z rodzicielstwem 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49716DA-1230-4276-AD47-8C182D87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15" y="314506"/>
            <a:ext cx="1335326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Affection, Beach, Rodzice, Dziecko">
            <a:extLst>
              <a:ext uri="{FF2B5EF4-FFF2-40B4-BE49-F238E27FC236}">
                <a16:creationId xmlns:a16="http://schemas.microsoft.com/office/drawing/2014/main" id="{E901FBB8-E8BF-42B3-B573-2D24A40515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743" y="1025174"/>
            <a:ext cx="6264000" cy="417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808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4F81E75-2CDC-470F-90D8-EC0738148A6E}"/>
              </a:ext>
            </a:extLst>
          </p:cNvPr>
          <p:cNvSpPr/>
          <p:nvPr/>
        </p:nvSpPr>
        <p:spPr>
          <a:xfrm>
            <a:off x="1920053" y="376864"/>
            <a:ext cx="4173055" cy="103626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>
                <a:solidFill>
                  <a:srgbClr val="FF0000"/>
                </a:solidFill>
                <a:latin typeface="+mn-lt"/>
              </a:rPr>
              <a:t>Pytanie 1</a:t>
            </a:r>
            <a:br>
              <a:rPr lang="pl-PL" sz="2000" b="1" dirty="0">
                <a:solidFill>
                  <a:schemeClr val="tx1"/>
                </a:solidFill>
                <a:latin typeface="+mn-lt"/>
              </a:rPr>
            </a:br>
            <a:r>
              <a:rPr lang="pl-PL" sz="2000" b="1" dirty="0">
                <a:solidFill>
                  <a:schemeClr val="tx1"/>
                </a:solidFill>
                <a:latin typeface="+mn-lt"/>
              </a:rPr>
              <a:t>Znajomość uprawnień pracowniczych </a:t>
            </a:r>
          </a:p>
          <a:p>
            <a:r>
              <a:rPr lang="pl-PL" sz="2000" b="1" dirty="0">
                <a:solidFill>
                  <a:schemeClr val="tx1"/>
                </a:solidFill>
                <a:latin typeface="+mn-lt"/>
              </a:rPr>
              <a:t>związanych z rodzicielstwem </a:t>
            </a: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C6EE7D4-0DC1-404B-B148-2E6CF34E5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61" y="448204"/>
            <a:ext cx="93662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CCA7A593-CCAA-4D54-97A7-BB78AD7D7DB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62" y="3803665"/>
            <a:ext cx="6667950" cy="2805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F3165DBC-F6B1-48A2-9064-674EC2ACBA04}"/>
              </a:ext>
            </a:extLst>
          </p:cNvPr>
          <p:cNvSpPr/>
          <p:nvPr/>
        </p:nvSpPr>
        <p:spPr>
          <a:xfrm>
            <a:off x="9760534" y="3195509"/>
            <a:ext cx="2041478" cy="466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2020 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9E08841-CEF7-41F1-8B97-735A0E208C5D}"/>
              </a:ext>
            </a:extLst>
          </p:cNvPr>
          <p:cNvSpPr/>
          <p:nvPr/>
        </p:nvSpPr>
        <p:spPr>
          <a:xfrm>
            <a:off x="9794561" y="568115"/>
            <a:ext cx="2041478" cy="526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2011 </a:t>
            </a:r>
          </a:p>
        </p:txBody>
      </p:sp>
      <p:sp>
        <p:nvSpPr>
          <p:cNvPr id="14" name="Podtytuł 2">
            <a:extLst>
              <a:ext uri="{FF2B5EF4-FFF2-40B4-BE49-F238E27FC236}">
                <a16:creationId xmlns:a16="http://schemas.microsoft.com/office/drawing/2014/main" id="{7EA17268-1677-4FFC-AC48-872F61793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89" y="1570009"/>
            <a:ext cx="5473220" cy="2493033"/>
          </a:xfrm>
        </p:spPr>
        <p:txBody>
          <a:bodyPr anchor="ctr">
            <a:normAutofit fontScale="90000"/>
          </a:bodyPr>
          <a:lstStyle/>
          <a:p>
            <a:pPr algn="l"/>
            <a:endParaRPr lang="pl-PL" sz="3200" b="1" dirty="0">
              <a:solidFill>
                <a:srgbClr val="FFFFFF"/>
              </a:solidFill>
            </a:endParaRPr>
          </a:p>
          <a:p>
            <a:pPr algn="l"/>
            <a:endParaRPr lang="pl-PL" sz="3600" b="1" dirty="0"/>
          </a:p>
          <a:p>
            <a:pPr algn="l"/>
            <a:endParaRPr lang="pl-PL" sz="3600" b="1" dirty="0"/>
          </a:p>
          <a:p>
            <a:pPr algn="l"/>
            <a:endParaRPr lang="pl-PL" sz="3600" b="1" dirty="0"/>
          </a:p>
          <a:p>
            <a:pPr algn="l"/>
            <a:br>
              <a:rPr lang="pl-PL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pl-PL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4900" b="1" dirty="0">
                <a:latin typeface="+mn-lt"/>
              </a:rPr>
              <a:t>Wniosek: </a:t>
            </a:r>
            <a:endParaRPr lang="pl-PL" sz="4900" dirty="0">
              <a:latin typeface="+mn-lt"/>
            </a:endParaRPr>
          </a:p>
          <a:p>
            <a:pPr algn="l"/>
            <a:r>
              <a:rPr lang="pl-PL" sz="2700" b="1" dirty="0">
                <a:latin typeface="+mn-lt"/>
              </a:rPr>
              <a:t>Wiedza związana z uprawnieniami pracowniczymi związanymi z rodzicielstwem  jest </a:t>
            </a:r>
            <a:r>
              <a:rPr lang="pl-PL" sz="2700" b="1" dirty="0">
                <a:solidFill>
                  <a:srgbClr val="FF0000"/>
                </a:solidFill>
                <a:latin typeface="+mn-lt"/>
              </a:rPr>
              <a:t>wysoka </a:t>
            </a:r>
            <a:r>
              <a:rPr lang="pl-PL" sz="2700" b="1" dirty="0">
                <a:latin typeface="+mn-lt"/>
              </a:rPr>
              <a:t>– </a:t>
            </a:r>
            <a:br>
              <a:rPr lang="pl-PL" sz="2700" b="1" dirty="0">
                <a:latin typeface="+mn-lt"/>
              </a:rPr>
            </a:br>
            <a:r>
              <a:rPr lang="pl-PL" sz="2700" b="1" dirty="0">
                <a:latin typeface="+mn-lt"/>
              </a:rPr>
              <a:t>ponad 85 – 87% pytanych deklaruje, </a:t>
            </a:r>
            <a:br>
              <a:rPr lang="pl-PL" sz="2700" b="1" dirty="0">
                <a:latin typeface="+mn-lt"/>
              </a:rPr>
            </a:br>
            <a:r>
              <a:rPr lang="pl-PL" sz="2700" b="1" dirty="0">
                <a:latin typeface="+mn-lt"/>
              </a:rPr>
              <a:t>że zna przepisy i stosuje je w praktyce.  </a:t>
            </a:r>
          </a:p>
          <a:p>
            <a:pPr algn="l"/>
            <a:endParaRPr lang="pl-PL" sz="2200" b="1" dirty="0">
              <a:latin typeface="+mn-lt"/>
            </a:endParaRPr>
          </a:p>
          <a:p>
            <a:pPr algn="l"/>
            <a:endParaRPr lang="pl-PL" sz="2200" b="1" dirty="0">
              <a:latin typeface="+mn-lt"/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F737566D-C7B8-4A29-A54B-89F3CCD5F90A}"/>
              </a:ext>
            </a:extLst>
          </p:cNvPr>
          <p:cNvSpPr/>
          <p:nvPr/>
        </p:nvSpPr>
        <p:spPr>
          <a:xfrm>
            <a:off x="5813804" y="1211040"/>
            <a:ext cx="6022235" cy="15807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Zdecydowana większość ankietowanych odpowiedziała pozytywnie na to pytanie (odpowiedzi ,,tak” </a:t>
            </a:r>
            <a: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87,5%</a:t>
            </a:r>
            <a:r>
              <a:rPr lang="pl-PL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r>
              <a:rPr lang="pl-PL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jednak co </a:t>
            </a:r>
            <a:r>
              <a:rPr lang="pl-PL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dziesiąta osoba 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przyznała, że nie zna jakie są uprawnienia pracownicze związane z rodzicielstwem (odpowiedzi ,,nie” </a:t>
            </a:r>
            <a: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10,8%),</a:t>
            </a:r>
          </a:p>
        </p:txBody>
      </p:sp>
      <p:pic>
        <p:nvPicPr>
          <p:cNvPr id="16" name="Picture 2" descr="Trzymając Ręce, Buty, Mało, Kochanie">
            <a:extLst>
              <a:ext uri="{FF2B5EF4-FFF2-40B4-BE49-F238E27FC236}">
                <a16:creationId xmlns:a16="http://schemas.microsoft.com/office/drawing/2014/main" id="{B28B6441-D5D4-4328-B47E-B14FC5DE6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10" y="4485403"/>
            <a:ext cx="3186000" cy="21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059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4F81E75-2CDC-470F-90D8-EC0738148A6E}"/>
              </a:ext>
            </a:extLst>
          </p:cNvPr>
          <p:cNvSpPr/>
          <p:nvPr/>
        </p:nvSpPr>
        <p:spPr>
          <a:xfrm>
            <a:off x="1743539" y="488935"/>
            <a:ext cx="4288572" cy="102345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>
                <a:solidFill>
                  <a:srgbClr val="FF0000"/>
                </a:solidFill>
                <a:latin typeface="+mn-lt"/>
              </a:rPr>
              <a:t>Pytanie 2</a:t>
            </a:r>
            <a:br>
              <a:rPr lang="pl-PL" sz="2000" b="1" dirty="0">
                <a:solidFill>
                  <a:schemeClr val="tx1"/>
                </a:solidFill>
                <a:latin typeface="+mn-lt"/>
              </a:rPr>
            </a:br>
            <a:r>
              <a:rPr lang="pl-PL" sz="2000" b="1" dirty="0">
                <a:solidFill>
                  <a:schemeClr val="tx1"/>
                </a:solidFill>
              </a:rPr>
              <a:t>Plany ,,rodzicielskie” w zakładzie pracy</a:t>
            </a:r>
            <a:r>
              <a:rPr lang="pl-PL" sz="2000" b="1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C6EE7D4-0DC1-404B-B148-2E6CF34E5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5" y="596644"/>
            <a:ext cx="93662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42EB57A9-C05B-4B9B-B701-3B8B6A30C8B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111" y="3507190"/>
            <a:ext cx="5983334" cy="3104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D6B243EF-C023-4A4B-8945-DA831EBD2CD4}"/>
              </a:ext>
            </a:extLst>
          </p:cNvPr>
          <p:cNvSpPr/>
          <p:nvPr/>
        </p:nvSpPr>
        <p:spPr>
          <a:xfrm>
            <a:off x="9592118" y="2681139"/>
            <a:ext cx="2041478" cy="669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2020 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09C7863-C0DA-4833-BD9F-BD1FCCF8549F}"/>
              </a:ext>
            </a:extLst>
          </p:cNvPr>
          <p:cNvSpPr/>
          <p:nvPr/>
        </p:nvSpPr>
        <p:spPr>
          <a:xfrm>
            <a:off x="9592118" y="319088"/>
            <a:ext cx="2041478" cy="526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2011 </a:t>
            </a:r>
          </a:p>
        </p:txBody>
      </p:sp>
      <p:sp>
        <p:nvSpPr>
          <p:cNvPr id="14" name="Podtytuł 2">
            <a:extLst>
              <a:ext uri="{FF2B5EF4-FFF2-40B4-BE49-F238E27FC236}">
                <a16:creationId xmlns:a16="http://schemas.microsoft.com/office/drawing/2014/main" id="{5D8C8E58-907F-4F0F-BD4E-F51A56FA5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15" y="2044460"/>
            <a:ext cx="5570786" cy="3812876"/>
          </a:xfrm>
        </p:spPr>
        <p:txBody>
          <a:bodyPr anchor="ctr">
            <a:normAutofit fontScale="90000"/>
          </a:bodyPr>
          <a:lstStyle/>
          <a:p>
            <a:pPr algn="l"/>
            <a:endParaRPr lang="pl-PL" sz="3200" b="1" dirty="0"/>
          </a:p>
          <a:p>
            <a:pPr algn="l"/>
            <a:endParaRPr lang="pl-PL" sz="3600" b="1" dirty="0"/>
          </a:p>
          <a:p>
            <a:pPr algn="l"/>
            <a:endParaRPr lang="pl-PL" sz="3600" b="1" dirty="0"/>
          </a:p>
          <a:p>
            <a:pPr algn="l"/>
            <a:endParaRPr lang="pl-PL" sz="3600" b="1" dirty="0"/>
          </a:p>
          <a:p>
            <a:pPr algn="l"/>
            <a:endParaRPr lang="pl-PL" sz="4500" b="1" dirty="0"/>
          </a:p>
          <a:p>
            <a:pPr algn="l"/>
            <a:br>
              <a:rPr lang="pl-P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b="1" dirty="0">
                <a:latin typeface="+mn-lt"/>
              </a:rPr>
              <a:t>Wniosek: </a:t>
            </a:r>
          </a:p>
          <a:p>
            <a:pPr algn="l"/>
            <a:endParaRPr lang="pl-PL" sz="900" b="1" dirty="0">
              <a:latin typeface="+mn-lt"/>
            </a:endParaRPr>
          </a:p>
          <a:p>
            <a:pPr algn="l"/>
            <a:r>
              <a:rPr lang="pl-PL" sz="3100" b="1" dirty="0">
                <a:solidFill>
                  <a:srgbClr val="FF0000"/>
                </a:solidFill>
                <a:latin typeface="+mn-lt"/>
              </a:rPr>
              <a:t>Wciąż wysoki i wzrastający </a:t>
            </a:r>
            <a:r>
              <a:rPr lang="pl-PL" sz="3100" b="1" dirty="0">
                <a:latin typeface="+mn-lt"/>
              </a:rPr>
              <a:t>jest odsetek kobiet wskazujących, że podczas rozmowy kwalifikacyjnej przyszły pracodawca pyta je o plany związane z rodzicielstwem </a:t>
            </a:r>
            <a:br>
              <a:rPr lang="pl-PL" sz="3100" b="1" dirty="0">
                <a:latin typeface="+mn-lt"/>
              </a:rPr>
            </a:br>
            <a:r>
              <a:rPr lang="pl-PL" sz="3100" b="1" dirty="0">
                <a:latin typeface="+mn-lt"/>
              </a:rPr>
              <a:t>(prawie 80% przypadków). </a:t>
            </a:r>
            <a:br>
              <a:rPr lang="pl-PL" sz="3100" b="1" dirty="0">
                <a:latin typeface="+mn-lt"/>
              </a:rPr>
            </a:br>
            <a:r>
              <a:rPr lang="pl-PL" sz="3100" b="1" dirty="0">
                <a:latin typeface="+mn-lt"/>
              </a:rPr>
              <a:t>Jednak, sytuacja uległa pogorszeniu w porównaniu z 2011 r.</a:t>
            </a:r>
          </a:p>
          <a:p>
            <a:pPr algn="l"/>
            <a:endParaRPr lang="pl-PL" sz="3200" dirty="0">
              <a:latin typeface="+mn-lt"/>
            </a:endParaRPr>
          </a:p>
          <a:p>
            <a:pPr algn="l"/>
            <a:endParaRPr lang="pl-PL" sz="3200" dirty="0"/>
          </a:p>
          <a:p>
            <a:pPr algn="l"/>
            <a:endParaRPr lang="pl-PL" sz="3200" dirty="0"/>
          </a:p>
          <a:p>
            <a:pPr algn="l"/>
            <a:endParaRPr lang="pl-PL" sz="3200" dirty="0"/>
          </a:p>
          <a:p>
            <a:pPr algn="l"/>
            <a:endParaRPr lang="pl-PL" sz="3200" dirty="0"/>
          </a:p>
          <a:p>
            <a:pPr algn="l"/>
            <a:endParaRPr lang="pl-PL" sz="3200" dirty="0"/>
          </a:p>
          <a:p>
            <a:pPr algn="l"/>
            <a:endParaRPr lang="pl-PL" sz="3200" dirty="0"/>
          </a:p>
          <a:p>
            <a:pPr algn="l"/>
            <a:endParaRPr lang="pl-PL" sz="3200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FFF4E6A3-36DF-4F41-8163-E5F728CECED1}"/>
              </a:ext>
            </a:extLst>
          </p:cNvPr>
          <p:cNvSpPr/>
          <p:nvPr/>
        </p:nvSpPr>
        <p:spPr>
          <a:xfrm>
            <a:off x="6826273" y="1008934"/>
            <a:ext cx="4822167" cy="1489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>
              <a:spcAft>
                <a:spcPts val="1000"/>
              </a:spcAft>
            </a:pP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Ponad </a:t>
            </a:r>
            <a:r>
              <a:rPr lang="pl-PL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76 %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kobiet odpowiedziało, że nie doświadczyło tego typu pytań (odpowiedzi ,,nie” </a:t>
            </a:r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76,2%), </a:t>
            </a:r>
            <a:r>
              <a:rPr lang="pl-PL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jednak </a:t>
            </a:r>
            <a:r>
              <a:rPr lang="pl-PL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11,8%</a:t>
            </a:r>
            <a:r>
              <a:rPr lang="pl-PL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odpowiedziało, iż w czasie rozmowy kwalifikacyjnej do pracy zadawano im tego typu pytanie. </a:t>
            </a:r>
          </a:p>
        </p:txBody>
      </p:sp>
    </p:spTree>
    <p:extLst>
      <p:ext uri="{BB962C8B-B14F-4D97-AF65-F5344CB8AC3E}">
        <p14:creationId xmlns:p14="http://schemas.microsoft.com/office/powerpoint/2010/main" val="3865148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4F81E75-2CDC-470F-90D8-EC0738148A6E}"/>
              </a:ext>
            </a:extLst>
          </p:cNvPr>
          <p:cNvSpPr/>
          <p:nvPr/>
        </p:nvSpPr>
        <p:spPr>
          <a:xfrm>
            <a:off x="1592149" y="723448"/>
            <a:ext cx="4286775" cy="10203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>
                <a:solidFill>
                  <a:srgbClr val="FF0000"/>
                </a:solidFill>
                <a:latin typeface="+mn-lt"/>
              </a:rPr>
              <a:t>Pytanie 3</a:t>
            </a:r>
            <a:br>
              <a:rPr lang="pl-PL" sz="2000" b="1" dirty="0">
                <a:solidFill>
                  <a:schemeClr val="tx1"/>
                </a:solidFill>
                <a:latin typeface="+mn-lt"/>
              </a:rPr>
            </a:br>
            <a:r>
              <a:rPr lang="pl-PL" sz="2000" b="1" dirty="0">
                <a:solidFill>
                  <a:schemeClr val="tx1"/>
                </a:solidFill>
              </a:rPr>
              <a:t>Naruszenia przepisów ,,rodzicielskich” w stosunkach pracy</a:t>
            </a: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C6EE7D4-0DC1-404B-B148-2E6CF34E5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59" y="743063"/>
            <a:ext cx="93662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7DC624B8-2FDB-4542-B094-FDB97AEE262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810120"/>
            <a:ext cx="5516566" cy="3925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6FE1B1BF-242A-4970-916E-86E0AF13DA77}"/>
              </a:ext>
            </a:extLst>
          </p:cNvPr>
          <p:cNvSpPr/>
          <p:nvPr/>
        </p:nvSpPr>
        <p:spPr>
          <a:xfrm>
            <a:off x="198438" y="2084265"/>
            <a:ext cx="2041478" cy="603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2020 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5B9BDD62-24EC-4BD9-9C6D-980EA63978B4}"/>
              </a:ext>
            </a:extLst>
          </p:cNvPr>
          <p:cNvSpPr/>
          <p:nvPr/>
        </p:nvSpPr>
        <p:spPr>
          <a:xfrm>
            <a:off x="9785114" y="216064"/>
            <a:ext cx="2041478" cy="526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2011 </a:t>
            </a:r>
          </a:p>
        </p:txBody>
      </p:sp>
      <p:sp>
        <p:nvSpPr>
          <p:cNvPr id="14" name="Podtytuł 2">
            <a:extLst>
              <a:ext uri="{FF2B5EF4-FFF2-40B4-BE49-F238E27FC236}">
                <a16:creationId xmlns:a16="http://schemas.microsoft.com/office/drawing/2014/main" id="{FB149028-04BE-496F-9C0B-72D4F529E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069" y="3899140"/>
            <a:ext cx="5673493" cy="2709695"/>
          </a:xfrm>
        </p:spPr>
        <p:txBody>
          <a:bodyPr anchor="ctr">
            <a:normAutofit fontScale="90000"/>
          </a:bodyPr>
          <a:lstStyle/>
          <a:p>
            <a:pPr algn="l"/>
            <a:endParaRPr lang="pl-PL" sz="3200" b="1" dirty="0">
              <a:solidFill>
                <a:srgbClr val="FFFFFF"/>
              </a:solidFill>
            </a:endParaRPr>
          </a:p>
          <a:p>
            <a:pPr algn="l"/>
            <a:endParaRPr lang="pl-PL" sz="3600" b="1" dirty="0"/>
          </a:p>
          <a:p>
            <a:pPr algn="l"/>
            <a:endParaRPr lang="pl-PL" sz="3600" b="1" dirty="0"/>
          </a:p>
          <a:p>
            <a:pPr algn="l"/>
            <a:endParaRPr lang="pl-PL" sz="3600" b="1" dirty="0"/>
          </a:p>
          <a:p>
            <a:pPr algn="l"/>
            <a:endParaRPr lang="pl-PL" sz="4500" b="1" dirty="0"/>
          </a:p>
          <a:p>
            <a:pPr algn="l"/>
            <a:r>
              <a:rPr lang="pl-PL" sz="4000" b="1" dirty="0">
                <a:latin typeface="+mn-lt"/>
              </a:rPr>
              <a:t>Wniosek: </a:t>
            </a:r>
          </a:p>
          <a:p>
            <a:pPr algn="l"/>
            <a:r>
              <a:rPr lang="pl-PL" sz="2100" b="1" dirty="0">
                <a:latin typeface="+mn-lt"/>
              </a:rPr>
              <a:t>Wzrosła liczba naruszeń przez pracodawcę przepisów w zakresie wypowiadania i rozwiazywania umów o pracę: w czasie ciąży czy urlopu wychowawczego oraz w </a:t>
            </a:r>
            <a:r>
              <a:rPr lang="pl-PL" sz="21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sytuacjach nieprzedłużenia umowy o pracę do dnia porodu - </a:t>
            </a:r>
            <a:r>
              <a:rPr lang="pl-PL" sz="2100" b="1" dirty="0">
                <a:solidFill>
                  <a:srgbClr val="FF0000"/>
                </a:solidFill>
                <a:latin typeface="+mn-lt"/>
              </a:rPr>
              <a:t>wzrost od 30 do ponad 35% !!</a:t>
            </a:r>
            <a:br>
              <a:rPr lang="pl-PL" sz="21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21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1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Zwraca uwagę niski odsetek odpowiedzi. </a:t>
            </a:r>
            <a:br>
              <a:rPr lang="pl-PL" sz="21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100" b="1" dirty="0">
              <a:latin typeface="+mn-lt"/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B1A25B8-672B-4E21-8FE0-7829D9869AD7}"/>
              </a:ext>
            </a:extLst>
          </p:cNvPr>
          <p:cNvSpPr/>
          <p:nvPr/>
        </p:nvSpPr>
        <p:spPr>
          <a:xfrm>
            <a:off x="6320069" y="802162"/>
            <a:ext cx="5516566" cy="29561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endParaRPr lang="pl-PL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endParaRPr lang="pl-PL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Niemal połowa odpowiadających wskazała, </a:t>
            </a:r>
            <a:b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że </a:t>
            </a:r>
            <a:r>
              <a:rPr lang="pl-PL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nie doświadczyła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jakiegokolwiek naruszenia przepisów związanych z rodzicielstwem w zakresie wypowiadania i rozwiązywania (odpowiedź ,,nie doświadczyłam” </a:t>
            </a:r>
            <a:r>
              <a:rPr lang="pl-PL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pl-PL" sz="1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47,2%</a:t>
            </a:r>
            <a:r>
              <a:rPr lang="pl-PL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 Zdaniem </a:t>
            </a:r>
            <a:r>
              <a:rPr lang="pl-PL" sz="1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2,5%</a:t>
            </a:r>
            <a:r>
              <a:rPr lang="pl-PL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ankietowanych 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pracodawcy naruszają przepisy w zakresie wypowiadania i rozwiązywania umów o pracę </a:t>
            </a:r>
            <a:r>
              <a:rPr lang="pl-PL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czasie urlopu wychowawczego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nieznaczny procent kobiet uznało, że doświadczyły naruszenia przez pracodawcę przepisów w zakresie wypowiadania i rozwiązywania umów o pracę </a:t>
            </a:r>
            <a:r>
              <a:rPr lang="pl-PL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czasie ciąży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l-PL" sz="1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1,8% 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odpowiedzi) oraz w sytuacjach </a:t>
            </a:r>
            <a:r>
              <a:rPr lang="pl-PL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nieprzedłużenia umowy o pracę do dnia porodu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l-PL" sz="1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1,2% 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odpowiedzi).</a:t>
            </a:r>
            <a:endParaRPr lang="pl-P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/>
            <a:endParaRPr lang="pl-PL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/>
            <a:endParaRPr lang="pl-PL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189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55">
            <a:extLst>
              <a:ext uri="{FF2B5EF4-FFF2-40B4-BE49-F238E27FC236}">
                <a16:creationId xmlns:a16="http://schemas.microsoft.com/office/drawing/2014/main" id="{07027C52-EAEF-417D-B99C-DBFD6D134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940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2" name="Picture 57">
            <a:extLst>
              <a:ext uri="{FF2B5EF4-FFF2-40B4-BE49-F238E27FC236}">
                <a16:creationId xmlns:a16="http://schemas.microsoft.com/office/drawing/2014/main" id="{F0977BDD-F21B-4E52-8FAE-69AA18080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 flipH="1">
            <a:off x="5562194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9FF39A25-DBCE-442D-A2E3-C0FE3312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193F13D-EA1B-49B3-8FC5-3DCF319CC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49" y="1182097"/>
            <a:ext cx="7998408" cy="5733278"/>
          </a:xfrm>
        </p:spPr>
        <p:txBody>
          <a:bodyPr anchor="ctr">
            <a:noAutofit/>
          </a:bodyPr>
          <a:lstStyle/>
          <a:p>
            <a:pPr algn="l"/>
            <a:r>
              <a:rPr lang="pl-PL" sz="1800" dirty="0">
                <a:latin typeface="+mn-lt"/>
              </a:rPr>
              <a:t>Inicjatywa przeprowadzenia Ankiety we wskazanych obszarach została podjęta po raz pierwszy w 2011 roku przez Komisję Kobiet Ogólnopolskiego Porozumienia Związków Zawodowych. Obserwacje rynku pracy wskazywały na wyzwania związane zarówno z psychospołecznymi zagrożeniami rynku pracy, jak i uprawnieniami rodzicielskimi.  </a:t>
            </a:r>
            <a:br>
              <a:rPr lang="pl-PL" sz="1800" dirty="0">
                <a:latin typeface="+mn-lt"/>
              </a:rPr>
            </a:br>
            <a:br>
              <a:rPr lang="pl-PL" sz="1800" dirty="0">
                <a:latin typeface="+mn-lt"/>
              </a:rPr>
            </a:br>
            <a:r>
              <a:rPr lang="pl-PL" sz="2000" dirty="0">
                <a:solidFill>
                  <a:srgbClr val="FF0000"/>
                </a:solidFill>
                <a:latin typeface="+mn-lt"/>
              </a:rPr>
              <a:t>                     </a:t>
            </a:r>
            <a:r>
              <a:rPr lang="pl-PL" sz="2000" b="1" dirty="0">
                <a:solidFill>
                  <a:srgbClr val="FF0000"/>
                </a:solidFill>
                <a:latin typeface="+mn-lt"/>
              </a:rPr>
              <a:t>Cel badania</a:t>
            </a:r>
            <a:r>
              <a:rPr lang="pl-PL" sz="1800" dirty="0">
                <a:solidFill>
                  <a:srgbClr val="FF0000"/>
                </a:solidFill>
                <a:latin typeface="+mn-lt"/>
              </a:rPr>
              <a:t>: </a:t>
            </a:r>
            <a:br>
              <a:rPr lang="pl-PL" sz="1800" dirty="0">
                <a:latin typeface="+mn-lt"/>
              </a:rPr>
            </a:br>
            <a:r>
              <a:rPr lang="pl-PL" sz="1800" dirty="0">
                <a:latin typeface="+mn-lt"/>
              </a:rPr>
              <a:t>Rozpoznanie </a:t>
            </a:r>
            <a:r>
              <a:rPr lang="pl-PL" sz="1800" b="1" dirty="0">
                <a:latin typeface="+mn-lt"/>
              </a:rPr>
              <a:t>stanu świadomości </a:t>
            </a:r>
            <a:r>
              <a:rPr lang="pl-PL" sz="1800" dirty="0">
                <a:latin typeface="+mn-lt"/>
              </a:rPr>
              <a:t>na temat praw pracowniczych </a:t>
            </a:r>
            <a:br>
              <a:rPr lang="pl-PL" sz="1800" dirty="0">
                <a:latin typeface="+mn-lt"/>
              </a:rPr>
            </a:br>
            <a:r>
              <a:rPr lang="pl-PL" sz="1800" dirty="0">
                <a:latin typeface="+mn-lt"/>
              </a:rPr>
              <a:t>w wymienionych obszarach oraz </a:t>
            </a:r>
            <a:r>
              <a:rPr lang="pl-PL" sz="1800" b="1" dirty="0">
                <a:latin typeface="+mn-lt"/>
              </a:rPr>
              <a:t>wstępna diagnoza szans i zagrożeń </a:t>
            </a:r>
            <a:r>
              <a:rPr lang="pl-PL" sz="1800" dirty="0">
                <a:latin typeface="+mn-lt"/>
              </a:rPr>
              <a:t>dla bezpiecznego i wolnego od uprzedzeń środowiska pracy, z uwzględnieniem możliwości łączenia pracy zawodowej z życiem prywatnym i rodzinnym. </a:t>
            </a:r>
            <a:br>
              <a:rPr lang="pl-PL" sz="1800" dirty="0">
                <a:latin typeface="+mn-lt"/>
              </a:rPr>
            </a:br>
            <a:br>
              <a:rPr lang="pl-PL" sz="1800" dirty="0">
                <a:latin typeface="+mn-lt"/>
              </a:rPr>
            </a:br>
            <a:r>
              <a:rPr lang="pl-PL" sz="1800" dirty="0">
                <a:latin typeface="+mn-lt"/>
              </a:rPr>
              <a:t>		</a:t>
            </a:r>
            <a:r>
              <a:rPr lang="pl-PL" sz="2000" b="1" dirty="0">
                <a:latin typeface="+mn-lt"/>
              </a:rPr>
              <a:t>Po 9 latach podjęliśmy to samo wyzwanie !</a:t>
            </a:r>
            <a:br>
              <a:rPr lang="pl-PL" sz="1800" dirty="0">
                <a:latin typeface="+mn-lt"/>
              </a:rPr>
            </a:br>
            <a:r>
              <a:rPr lang="pl-PL" sz="1800" dirty="0">
                <a:latin typeface="+mn-lt"/>
              </a:rPr>
              <a:t>Analiza porównawcza: </a:t>
            </a:r>
            <a:br>
              <a:rPr lang="pl-PL" sz="1800" dirty="0">
                <a:latin typeface="+mn-lt"/>
              </a:rPr>
            </a:br>
            <a:br>
              <a:rPr lang="pl-PL" sz="1800" dirty="0">
                <a:latin typeface="+mn-lt"/>
              </a:rPr>
            </a:br>
            <a:r>
              <a:rPr lang="pl-PL" sz="1800" dirty="0">
                <a:latin typeface="+mn-lt"/>
              </a:rPr>
              <a:t>		stanie się podstawą do bardziej </a:t>
            </a:r>
            <a:r>
              <a:rPr lang="pl-PL" sz="1800" b="1" dirty="0">
                <a:latin typeface="+mn-lt"/>
              </a:rPr>
              <a:t>pogłębionych studiów </a:t>
            </a:r>
            <a:r>
              <a:rPr lang="pl-PL" sz="1800" dirty="0">
                <a:latin typeface="+mn-lt"/>
              </a:rPr>
              <a:t>nad zjawiskami związanymi z funkcjonowaniem kobiet i mężczyzn na rynku pracy. </a:t>
            </a:r>
            <a:br>
              <a:rPr lang="pl-PL" sz="1800" dirty="0">
                <a:latin typeface="+mn-lt"/>
              </a:rPr>
            </a:br>
            <a:br>
              <a:rPr lang="pl-PL" sz="1800" dirty="0">
                <a:latin typeface="+mn-lt"/>
              </a:rPr>
            </a:br>
            <a:r>
              <a:rPr lang="pl-PL" sz="1800" dirty="0">
                <a:latin typeface="+mn-lt"/>
              </a:rPr>
              <a:t>		pozwoli określić </a:t>
            </a:r>
            <a:r>
              <a:rPr lang="pl-PL" sz="1800" b="1" dirty="0">
                <a:latin typeface="+mn-lt"/>
              </a:rPr>
              <a:t>cele i zadania działalności związkowej </a:t>
            </a:r>
            <a:r>
              <a:rPr lang="pl-PL" sz="1800" dirty="0">
                <a:latin typeface="+mn-lt"/>
              </a:rPr>
              <a:t>w </a:t>
            </a:r>
            <a:r>
              <a:rPr lang="pl-PL" sz="1800" b="1" dirty="0">
                <a:latin typeface="+mn-lt"/>
              </a:rPr>
              <a:t>popularyzowaniu wiedzy </a:t>
            </a:r>
            <a:r>
              <a:rPr lang="pl-PL" sz="1800" dirty="0">
                <a:latin typeface="+mn-lt"/>
              </a:rPr>
              <a:t>na temat praw pracowniczych i stosowania ich w praktyce. </a:t>
            </a:r>
            <a:endParaRPr lang="pl-PL" sz="1800" b="1" dirty="0">
              <a:latin typeface="+mn-lt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EB49CE8-5510-404F-98AF-43B2B454F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7185" y="1673525"/>
            <a:ext cx="3260785" cy="3554083"/>
          </a:xfrm>
        </p:spPr>
        <p:txBody>
          <a:bodyPr anchor="ctr">
            <a:normAutofit/>
          </a:bodyPr>
          <a:lstStyle/>
          <a:p>
            <a:pPr algn="l"/>
            <a:endParaRPr lang="pl-PL" sz="3200" dirty="0">
              <a:solidFill>
                <a:srgbClr val="FFFFFF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C47357-1A92-405F-87F8-D019C656C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632" y="284553"/>
            <a:ext cx="93662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wal 4">
            <a:extLst>
              <a:ext uri="{FF2B5EF4-FFF2-40B4-BE49-F238E27FC236}">
                <a16:creationId xmlns:a16="http://schemas.microsoft.com/office/drawing/2014/main" id="{46646D87-81F1-4B83-AD03-16F6F1D996D5}"/>
              </a:ext>
            </a:extLst>
          </p:cNvPr>
          <p:cNvSpPr/>
          <p:nvPr/>
        </p:nvSpPr>
        <p:spPr>
          <a:xfrm>
            <a:off x="775855" y="284553"/>
            <a:ext cx="6409949" cy="116254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bg1"/>
                </a:solidFill>
              </a:rPr>
              <a:t>Skąd pomysł ? </a:t>
            </a:r>
          </a:p>
        </p:txBody>
      </p:sp>
      <p:sp>
        <p:nvSpPr>
          <p:cNvPr id="10" name="Strzałka: w prawo 9">
            <a:extLst>
              <a:ext uri="{FF2B5EF4-FFF2-40B4-BE49-F238E27FC236}">
                <a16:creationId xmlns:a16="http://schemas.microsoft.com/office/drawing/2014/main" id="{3869C636-B24B-4F24-A112-4F088130D791}"/>
              </a:ext>
            </a:extLst>
          </p:cNvPr>
          <p:cNvSpPr/>
          <p:nvPr/>
        </p:nvSpPr>
        <p:spPr>
          <a:xfrm>
            <a:off x="484228" y="278371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Strzałka: w dół 16">
            <a:extLst>
              <a:ext uri="{FF2B5EF4-FFF2-40B4-BE49-F238E27FC236}">
                <a16:creationId xmlns:a16="http://schemas.microsoft.com/office/drawing/2014/main" id="{2D93E0B2-C941-49E3-AC95-9B85F0AA4507}"/>
              </a:ext>
            </a:extLst>
          </p:cNvPr>
          <p:cNvSpPr/>
          <p:nvPr/>
        </p:nvSpPr>
        <p:spPr>
          <a:xfrm rot="16200000">
            <a:off x="1220320" y="484269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 dirty="0"/>
          </a:p>
        </p:txBody>
      </p:sp>
      <p:sp>
        <p:nvSpPr>
          <p:cNvPr id="18" name="Strzałka: w dół 17">
            <a:extLst>
              <a:ext uri="{FF2B5EF4-FFF2-40B4-BE49-F238E27FC236}">
                <a16:creationId xmlns:a16="http://schemas.microsoft.com/office/drawing/2014/main" id="{EBEC7870-A43B-4E3A-A73F-BE07BBEDDD1D}"/>
              </a:ext>
            </a:extLst>
          </p:cNvPr>
          <p:cNvSpPr/>
          <p:nvPr/>
        </p:nvSpPr>
        <p:spPr>
          <a:xfrm rot="16200000">
            <a:off x="1188201" y="564400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2C70DD5-8ED9-4299-AFE6-4E566CEF1C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26" y="1630392"/>
            <a:ext cx="3467304" cy="3625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8591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4F81E75-2CDC-470F-90D8-EC0738148A6E}"/>
              </a:ext>
            </a:extLst>
          </p:cNvPr>
          <p:cNvSpPr/>
          <p:nvPr/>
        </p:nvSpPr>
        <p:spPr>
          <a:xfrm>
            <a:off x="1786855" y="492257"/>
            <a:ext cx="3363984" cy="79125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>
                <a:solidFill>
                  <a:srgbClr val="FF0000"/>
                </a:solidFill>
                <a:latin typeface="+mn-lt"/>
              </a:rPr>
              <a:t>Pytanie 4</a:t>
            </a:r>
            <a:br>
              <a:rPr lang="pl-PL" sz="2000" b="1" dirty="0">
                <a:solidFill>
                  <a:schemeClr val="tx1"/>
                </a:solidFill>
                <a:latin typeface="+mn-lt"/>
              </a:rPr>
            </a:br>
            <a:r>
              <a:rPr lang="pl-PL" sz="2000" b="1" dirty="0">
                <a:solidFill>
                  <a:schemeClr val="tx1"/>
                </a:solidFill>
              </a:rPr>
              <a:t>Rodzicielstwo a warunki pracy</a:t>
            </a:r>
            <a:endParaRPr lang="pl-PL" sz="2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C6EE7D4-0DC1-404B-B148-2E6CF34E5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40" y="475479"/>
            <a:ext cx="93662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79215EC9-794B-4762-B27C-0503CDC635A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633" y="4039147"/>
            <a:ext cx="5655978" cy="2659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940EC656-84ED-4642-BEF1-5B5534BFDC22}"/>
              </a:ext>
            </a:extLst>
          </p:cNvPr>
          <p:cNvSpPr/>
          <p:nvPr/>
        </p:nvSpPr>
        <p:spPr>
          <a:xfrm>
            <a:off x="9990133" y="3183829"/>
            <a:ext cx="2041478" cy="669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2020 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28FF1556-ECA9-4384-A940-FAC99DAB28C5}"/>
              </a:ext>
            </a:extLst>
          </p:cNvPr>
          <p:cNvSpPr/>
          <p:nvPr/>
        </p:nvSpPr>
        <p:spPr>
          <a:xfrm>
            <a:off x="9931410" y="319088"/>
            <a:ext cx="2041478" cy="526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2011 </a:t>
            </a:r>
          </a:p>
        </p:txBody>
      </p:sp>
      <p:sp>
        <p:nvSpPr>
          <p:cNvPr id="14" name="Podtytuł 2">
            <a:extLst>
              <a:ext uri="{FF2B5EF4-FFF2-40B4-BE49-F238E27FC236}">
                <a16:creationId xmlns:a16="http://schemas.microsoft.com/office/drawing/2014/main" id="{C12D2638-82A5-472A-BC94-CF69402B1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37" y="1752599"/>
            <a:ext cx="5289247" cy="4329023"/>
          </a:xfrm>
        </p:spPr>
        <p:txBody>
          <a:bodyPr anchor="ctr">
            <a:normAutofit fontScale="90000"/>
          </a:bodyPr>
          <a:lstStyle/>
          <a:p>
            <a:pPr algn="l"/>
            <a:endParaRPr lang="pl-PL" sz="3200" b="1" dirty="0">
              <a:solidFill>
                <a:srgbClr val="FFFFFF"/>
              </a:solidFill>
            </a:endParaRPr>
          </a:p>
          <a:p>
            <a:pPr algn="l"/>
            <a:endParaRPr lang="pl-PL" sz="3600" b="1" dirty="0"/>
          </a:p>
          <a:p>
            <a:pPr algn="l"/>
            <a:endParaRPr lang="pl-PL" sz="3600" b="1" dirty="0"/>
          </a:p>
          <a:p>
            <a:pPr algn="l"/>
            <a:endParaRPr lang="pl-PL" sz="3600" b="1" dirty="0"/>
          </a:p>
          <a:p>
            <a:pPr algn="l"/>
            <a:br>
              <a:rPr lang="pl-PL" sz="4500" b="1" dirty="0"/>
            </a:br>
            <a:r>
              <a:rPr lang="pl-PL" sz="4900" b="1" dirty="0">
                <a:latin typeface="+mn-lt"/>
              </a:rPr>
              <a:t>Wniosek: </a:t>
            </a:r>
          </a:p>
          <a:p>
            <a:pPr algn="l"/>
            <a:r>
              <a:rPr lang="pl-PL" sz="3100" b="1" dirty="0">
                <a:solidFill>
                  <a:srgbClr val="FF0000"/>
                </a:solidFill>
                <a:latin typeface="+mn-lt"/>
              </a:rPr>
              <a:t>Nieznacznie, ale jednak wzrósł </a:t>
            </a:r>
            <a:r>
              <a:rPr lang="pl-PL" sz="3100" b="1" dirty="0">
                <a:latin typeface="+mn-lt"/>
              </a:rPr>
              <a:t>odsetek kobiet wskazujących, że </a:t>
            </a:r>
          </a:p>
          <a:p>
            <a:pPr algn="l"/>
            <a:r>
              <a:rPr lang="pl-PL" sz="31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są zatrudniane przy pracach wzbronionych kobietom określanych jako szczególnie uciążliwe lub szkodliwe dla zdrowia (wzrost o 7%). </a:t>
            </a:r>
            <a:endParaRPr lang="pl-PL" sz="3100" b="1" dirty="0">
              <a:solidFill>
                <a:srgbClr val="FFFFFF"/>
              </a:solidFill>
              <a:latin typeface="+mn-lt"/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ED4BFC4-637D-4F5D-A6A3-E004244D4E4C}"/>
              </a:ext>
            </a:extLst>
          </p:cNvPr>
          <p:cNvSpPr/>
          <p:nvPr/>
        </p:nvSpPr>
        <p:spPr>
          <a:xfrm>
            <a:off x="5821960" y="989901"/>
            <a:ext cx="6209651" cy="16358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Zaledwie </a:t>
            </a:r>
            <a:r>
              <a:rPr lang="pl-PL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5 %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ankietowanych kobiet wskazało, że doświadczyły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zatrudnienia przy pracach wzbronionych kobietom określanych jako szczególnie uciążliwe lub szkodliwe dla zdrowia. </a:t>
            </a:r>
            <a:b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Ponad </a:t>
            </a:r>
            <a:r>
              <a:rPr lang="pl-PL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80 %</a:t>
            </a:r>
            <a:r>
              <a:rPr lang="pl-PL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negatywnie  odpowiedziało 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 to pytanie (odpowiedzi ,,nie” </a:t>
            </a:r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81,2%).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510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4F81E75-2CDC-470F-90D8-EC0738148A6E}"/>
              </a:ext>
            </a:extLst>
          </p:cNvPr>
          <p:cNvSpPr/>
          <p:nvPr/>
        </p:nvSpPr>
        <p:spPr>
          <a:xfrm>
            <a:off x="1802975" y="571206"/>
            <a:ext cx="5150840" cy="107220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>
                <a:solidFill>
                  <a:srgbClr val="FF0000"/>
                </a:solidFill>
                <a:latin typeface="+mn-lt"/>
              </a:rPr>
              <a:t>Pytanie 5</a:t>
            </a:r>
            <a:br>
              <a:rPr lang="pl-PL" sz="2000" b="1" dirty="0">
                <a:solidFill>
                  <a:schemeClr val="tx1"/>
                </a:solidFill>
                <a:latin typeface="+mn-lt"/>
              </a:rPr>
            </a:br>
            <a:r>
              <a:rPr lang="pl-PL" sz="2000" b="1" dirty="0">
                <a:solidFill>
                  <a:schemeClr val="tx1"/>
                </a:solidFill>
              </a:rPr>
              <a:t>Pracodawcy wobec u</a:t>
            </a:r>
            <a:r>
              <a:rPr lang="pl-PL" sz="2000" b="1" dirty="0">
                <a:solidFill>
                  <a:schemeClr val="tx1"/>
                </a:solidFill>
                <a:latin typeface="+mn-lt"/>
              </a:rPr>
              <a:t>prawnień pracowniczych </a:t>
            </a:r>
          </a:p>
          <a:p>
            <a:r>
              <a:rPr lang="pl-PL" sz="2000" b="1" dirty="0">
                <a:solidFill>
                  <a:schemeClr val="tx1"/>
                </a:solidFill>
                <a:latin typeface="+mn-lt"/>
              </a:rPr>
              <a:t>związanych z rodzicielstwem </a:t>
            </a: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C6EE7D4-0DC1-404B-B148-2E6CF34E5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64" y="603453"/>
            <a:ext cx="93662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578DF6C7-6C04-4D6A-BD53-41FDF7AF40A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190" y="4028548"/>
            <a:ext cx="5251564" cy="2626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D83B7306-C3F6-46BE-8BB3-A95188C1E191}"/>
              </a:ext>
            </a:extLst>
          </p:cNvPr>
          <p:cNvSpPr/>
          <p:nvPr/>
        </p:nvSpPr>
        <p:spPr>
          <a:xfrm>
            <a:off x="9740040" y="3460145"/>
            <a:ext cx="2041478" cy="466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2020 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C5EFA41C-5A1B-4617-9423-E04766F78E54}"/>
              </a:ext>
            </a:extLst>
          </p:cNvPr>
          <p:cNvSpPr/>
          <p:nvPr/>
        </p:nvSpPr>
        <p:spPr>
          <a:xfrm>
            <a:off x="9728276" y="202483"/>
            <a:ext cx="2041478" cy="526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2011 </a:t>
            </a:r>
          </a:p>
        </p:txBody>
      </p:sp>
      <p:sp>
        <p:nvSpPr>
          <p:cNvPr id="14" name="Podtytuł 2">
            <a:extLst>
              <a:ext uri="{FF2B5EF4-FFF2-40B4-BE49-F238E27FC236}">
                <a16:creationId xmlns:a16="http://schemas.microsoft.com/office/drawing/2014/main" id="{4D65E407-89A4-4B54-9041-88506A1A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11" y="2246860"/>
            <a:ext cx="6026989" cy="3625434"/>
          </a:xfrm>
        </p:spPr>
        <p:txBody>
          <a:bodyPr anchor="ctr">
            <a:normAutofit fontScale="90000"/>
          </a:bodyPr>
          <a:lstStyle/>
          <a:p>
            <a:pPr algn="l"/>
            <a:endParaRPr lang="pl-PL" sz="3200" b="1" dirty="0">
              <a:solidFill>
                <a:srgbClr val="FFFFFF"/>
              </a:solidFill>
            </a:endParaRPr>
          </a:p>
          <a:p>
            <a:pPr algn="l"/>
            <a:endParaRPr lang="pl-PL" sz="3600" b="1" dirty="0"/>
          </a:p>
          <a:p>
            <a:pPr algn="l"/>
            <a:br>
              <a:rPr lang="pl-PL" sz="4000" b="1" dirty="0">
                <a:latin typeface="+mn-lt"/>
              </a:rPr>
            </a:br>
            <a:br>
              <a:rPr lang="pl-PL" sz="4000" b="1" dirty="0">
                <a:latin typeface="+mn-lt"/>
              </a:rPr>
            </a:br>
            <a:br>
              <a:rPr lang="pl-PL" sz="4000" b="1" dirty="0">
                <a:latin typeface="+mn-lt"/>
              </a:rPr>
            </a:br>
            <a:br>
              <a:rPr lang="pl-PL" sz="4000" b="1" dirty="0">
                <a:latin typeface="+mn-lt"/>
              </a:rPr>
            </a:br>
            <a:br>
              <a:rPr lang="pl-PL" sz="4000" b="1" dirty="0">
                <a:latin typeface="+mn-lt"/>
              </a:rPr>
            </a:br>
            <a:r>
              <a:rPr lang="pl-PL" sz="4900" b="1" dirty="0">
                <a:latin typeface="+mn-lt"/>
              </a:rPr>
              <a:t>Wniosek: </a:t>
            </a:r>
          </a:p>
          <a:p>
            <a:pPr algn="l"/>
            <a:r>
              <a:rPr lang="pl-PL" sz="2700" b="1" dirty="0">
                <a:solidFill>
                  <a:srgbClr val="FF0000"/>
                </a:solidFill>
                <a:latin typeface="+mn-lt"/>
              </a:rPr>
              <a:t>Poprawiła się postawa pracodawców </a:t>
            </a:r>
            <a:r>
              <a:rPr lang="pl-PL" sz="2700" b="1" dirty="0">
                <a:latin typeface="+mn-lt"/>
              </a:rPr>
              <a:t>wobec pracowników korzystających z uprawnień przysługujących w związku z wychowywaniem dzieci – ponad 88 % ankietowanych wskazało, że nie ma z tym żadnych problemów. </a:t>
            </a:r>
            <a:br>
              <a:rPr lang="pl-PL" sz="2700" b="1" dirty="0">
                <a:latin typeface="+mn-lt"/>
              </a:rPr>
            </a:br>
            <a:br>
              <a:rPr lang="pl-PL" sz="2700" b="1" dirty="0">
                <a:latin typeface="+mn-lt"/>
              </a:rPr>
            </a:br>
            <a:r>
              <a:rPr lang="pl-PL" sz="2700" b="1" dirty="0">
                <a:latin typeface="+mn-lt"/>
              </a:rPr>
              <a:t>To wzrost o niemal 25 % pozytywnych postaw pracodawców w porównaniu z 2011 rokiem. </a:t>
            </a:r>
          </a:p>
          <a:p>
            <a:pPr algn="l"/>
            <a:endParaRPr lang="pl-PL" sz="27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8903CF6-DC9F-4216-BBFC-AB0C8158C2A1}"/>
              </a:ext>
            </a:extLst>
          </p:cNvPr>
          <p:cNvSpPr/>
          <p:nvPr/>
        </p:nvSpPr>
        <p:spPr>
          <a:xfrm>
            <a:off x="7357145" y="931178"/>
            <a:ext cx="4412609" cy="23721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>
              <a:spcAft>
                <a:spcPts val="1000"/>
              </a:spcAft>
            </a:pP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Negatywnie na to pytanie odpowiedziało </a:t>
            </a:r>
            <a:r>
              <a:rPr lang="pl-PL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64,2% 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ankietowanych, zaś </a:t>
            </a:r>
            <a:r>
              <a:rPr lang="pl-PL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13,1%</a:t>
            </a:r>
            <a:r>
              <a:rPr lang="pl-PL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wskazało, że pracodawca utrudniał możliwość skorzystania z uprawnień przysługujących w związku z wychowywaniem dzieci (urlop wychowawczy, zwolnienie od pracy).</a:t>
            </a:r>
          </a:p>
        </p:txBody>
      </p:sp>
    </p:spTree>
    <p:extLst>
      <p:ext uri="{BB962C8B-B14F-4D97-AF65-F5344CB8AC3E}">
        <p14:creationId xmlns:p14="http://schemas.microsoft.com/office/powerpoint/2010/main" val="1139692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4F81E75-2CDC-470F-90D8-EC0738148A6E}"/>
              </a:ext>
            </a:extLst>
          </p:cNvPr>
          <p:cNvSpPr/>
          <p:nvPr/>
        </p:nvSpPr>
        <p:spPr>
          <a:xfrm>
            <a:off x="1493651" y="172768"/>
            <a:ext cx="4756556" cy="11576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>
                <a:solidFill>
                  <a:srgbClr val="FF0000"/>
                </a:solidFill>
                <a:latin typeface="+mn-lt"/>
              </a:rPr>
              <a:t>Pytanie 6</a:t>
            </a:r>
            <a:br>
              <a:rPr lang="pl-PL" sz="2000" b="1" dirty="0">
                <a:solidFill>
                  <a:schemeClr val="tx1"/>
                </a:solidFill>
                <a:latin typeface="+mn-lt"/>
              </a:rPr>
            </a:br>
            <a:r>
              <a:rPr lang="pl-PL" sz="2000" b="1" dirty="0">
                <a:solidFill>
                  <a:schemeClr val="tx1"/>
                </a:solidFill>
                <a:latin typeface="+mn-lt"/>
              </a:rPr>
              <a:t>Naruszenia </a:t>
            </a:r>
            <a:r>
              <a:rPr lang="pl-PL" sz="2000" b="1" dirty="0">
                <a:solidFill>
                  <a:schemeClr val="tx1"/>
                </a:solidFill>
              </a:rPr>
              <a:t>u</a:t>
            </a:r>
            <a:r>
              <a:rPr lang="pl-PL" sz="2000" b="1" dirty="0">
                <a:solidFill>
                  <a:schemeClr val="tx1"/>
                </a:solidFill>
                <a:latin typeface="+mn-lt"/>
              </a:rPr>
              <a:t>prawnień ,,rodzicielskich” </a:t>
            </a:r>
            <a:br>
              <a:rPr lang="pl-PL" sz="2000" b="1" dirty="0">
                <a:solidFill>
                  <a:schemeClr val="tx1"/>
                </a:solidFill>
                <a:latin typeface="+mn-lt"/>
              </a:rPr>
            </a:br>
            <a:r>
              <a:rPr lang="pl-PL" sz="2000" b="1" dirty="0">
                <a:solidFill>
                  <a:schemeClr val="tx1"/>
                </a:solidFill>
                <a:latin typeface="+mn-lt"/>
              </a:rPr>
              <a:t>a świadczenia </a:t>
            </a: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C6EE7D4-0DC1-404B-B148-2E6CF34E5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7" y="347590"/>
            <a:ext cx="93662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7BC816E6-12BF-4143-976F-E99E2C72CE2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085" y="3947062"/>
            <a:ext cx="5427273" cy="2629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E2C22FEC-9ACA-4C36-9E66-5C148996994D}"/>
              </a:ext>
            </a:extLst>
          </p:cNvPr>
          <p:cNvSpPr/>
          <p:nvPr/>
        </p:nvSpPr>
        <p:spPr>
          <a:xfrm>
            <a:off x="9821880" y="3322987"/>
            <a:ext cx="2041478" cy="466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2020 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318BA88C-B8C6-4279-986B-216FEE3F655D}"/>
              </a:ext>
            </a:extLst>
          </p:cNvPr>
          <p:cNvSpPr/>
          <p:nvPr/>
        </p:nvSpPr>
        <p:spPr>
          <a:xfrm>
            <a:off x="8917208" y="230518"/>
            <a:ext cx="2041478" cy="526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2011 </a:t>
            </a:r>
          </a:p>
        </p:txBody>
      </p:sp>
      <p:sp>
        <p:nvSpPr>
          <p:cNvPr id="14" name="Podtytuł 2">
            <a:extLst>
              <a:ext uri="{FF2B5EF4-FFF2-40B4-BE49-F238E27FC236}">
                <a16:creationId xmlns:a16="http://schemas.microsoft.com/office/drawing/2014/main" id="{D3B9F630-46ED-4232-90A7-A3C0884A2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49" y="1444244"/>
            <a:ext cx="5634607" cy="5094668"/>
          </a:xfrm>
        </p:spPr>
        <p:txBody>
          <a:bodyPr anchor="ctr">
            <a:normAutofit fontScale="90000"/>
          </a:bodyPr>
          <a:lstStyle/>
          <a:p>
            <a:pPr algn="l"/>
            <a:endParaRPr lang="pl-PL" sz="3200" b="1" dirty="0">
              <a:solidFill>
                <a:srgbClr val="FFFFFF"/>
              </a:solidFill>
            </a:endParaRPr>
          </a:p>
          <a:p>
            <a:pPr algn="l"/>
            <a:endParaRPr lang="pl-PL" sz="3600" b="1" dirty="0"/>
          </a:p>
          <a:p>
            <a:pPr algn="l"/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Wniosek: </a:t>
            </a:r>
          </a:p>
          <a:p>
            <a:pPr algn="l"/>
            <a:endParaRPr lang="pl-PL" sz="2700" b="1" dirty="0">
              <a:latin typeface="+mn-lt"/>
            </a:endParaRPr>
          </a:p>
          <a:p>
            <a:pPr algn="l"/>
            <a:r>
              <a:rPr lang="pl-PL" sz="2700" b="1" dirty="0">
                <a:solidFill>
                  <a:srgbClr val="FF0000"/>
                </a:solidFill>
                <a:latin typeface="+mn-lt"/>
              </a:rPr>
              <a:t>Znacznie</a:t>
            </a:r>
            <a:r>
              <a:rPr lang="pl-PL" sz="2700" b="1" dirty="0">
                <a:latin typeface="+mn-lt"/>
              </a:rPr>
              <a:t> poprawiła się sytuacja w zakresie przestrzegania przepisów związanych z wypłacaniem świadczeń na rzecz macierzyństwa. </a:t>
            </a:r>
            <a:br>
              <a:rPr lang="pl-PL" sz="2700" b="1" dirty="0">
                <a:latin typeface="+mn-lt"/>
              </a:rPr>
            </a:br>
            <a:r>
              <a:rPr lang="pl-PL" sz="2700" b="1" dirty="0">
                <a:latin typeface="+mn-lt"/>
              </a:rPr>
              <a:t>Niemal 98 % ankietowanych </a:t>
            </a:r>
            <a:br>
              <a:rPr lang="pl-PL" sz="2700" b="1" dirty="0">
                <a:latin typeface="+mn-lt"/>
              </a:rPr>
            </a:br>
            <a:r>
              <a:rPr lang="pl-PL" sz="2700" b="1" dirty="0">
                <a:latin typeface="+mn-lt"/>
              </a:rPr>
              <a:t>(w 2011 r. – 78 %) nie dostrzega żadnych problemów na tym tle. </a:t>
            </a:r>
          </a:p>
          <a:p>
            <a:pPr algn="l"/>
            <a:endParaRPr lang="pl-PL" sz="27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7B55B45B-6ACA-4024-95C1-4091B9AAC7EC}"/>
              </a:ext>
            </a:extLst>
          </p:cNvPr>
          <p:cNvSpPr/>
          <p:nvPr/>
        </p:nvSpPr>
        <p:spPr>
          <a:xfrm>
            <a:off x="6875253" y="888521"/>
            <a:ext cx="4083433" cy="22687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>
              <a:spcAft>
                <a:spcPts val="1000"/>
              </a:spcAft>
            </a:pP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Trzy czwarte ankietowanych odpowiedziało, </a:t>
            </a:r>
            <a:b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że </a:t>
            </a:r>
            <a:r>
              <a:rPr lang="pl-PL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nie doświadczyło 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naruszeń przepisów dotyczących wypłacania świadczeń związanych z ciążą i macierzyństwem (odpowiedzi ,,nie” </a:t>
            </a:r>
            <a: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76,9%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), natomiast 6% potwierdziło, że miało takie doświadczenia.</a:t>
            </a:r>
          </a:p>
        </p:txBody>
      </p:sp>
    </p:spTree>
    <p:extLst>
      <p:ext uri="{BB962C8B-B14F-4D97-AF65-F5344CB8AC3E}">
        <p14:creationId xmlns:p14="http://schemas.microsoft.com/office/powerpoint/2010/main" val="2776072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217489D-CF78-4099-AA6C-7B441BE5E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37" y="2021747"/>
            <a:ext cx="4167271" cy="4169328"/>
          </a:xfrm>
        </p:spPr>
        <p:txBody>
          <a:bodyPr>
            <a:normAutofit fontScale="90000"/>
          </a:bodyPr>
          <a:lstStyle/>
          <a:p>
            <a:b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4000" b="1" dirty="0">
                <a:latin typeface="+mn-lt"/>
              </a:rPr>
              <a:t>Wniosek:</a:t>
            </a:r>
            <a:b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pl-PL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2700" b="1" dirty="0">
                <a:latin typeface="+mn-lt"/>
              </a:rPr>
              <a:t>Przepisy odnośnie zatrudniania kobiet w ciąży </a:t>
            </a:r>
            <a:r>
              <a:rPr lang="pl-PL" sz="2700" b="1" dirty="0">
                <a:solidFill>
                  <a:srgbClr val="FF0000"/>
                </a:solidFill>
                <a:latin typeface="+mn-lt"/>
              </a:rPr>
              <a:t>są coraz powszechniej przestrzegane. </a:t>
            </a:r>
            <a:br>
              <a:rPr lang="pl-PL" sz="2700" b="1" dirty="0">
                <a:latin typeface="+mn-lt"/>
              </a:rPr>
            </a:br>
            <a:br>
              <a:rPr lang="pl-PL" sz="2700" b="1" dirty="0">
                <a:latin typeface="+mn-lt"/>
              </a:rPr>
            </a:br>
            <a:r>
              <a:rPr lang="pl-PL" sz="2700" b="1" dirty="0">
                <a:latin typeface="+mn-lt"/>
              </a:rPr>
              <a:t>Ponad 85 % kobiet wskazało, </a:t>
            </a:r>
            <a:br>
              <a:rPr lang="pl-PL" sz="2700" b="1" dirty="0">
                <a:latin typeface="+mn-lt"/>
              </a:rPr>
            </a:br>
            <a:r>
              <a:rPr lang="pl-PL" sz="2700" b="1" dirty="0">
                <a:latin typeface="+mn-lt"/>
              </a:rPr>
              <a:t>że </a:t>
            </a:r>
            <a:r>
              <a:rPr lang="pl-PL" sz="27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będąc w ciąży nie były zatrudniane ani </a:t>
            </a:r>
            <a:r>
              <a:rPr lang="pl-PL" sz="27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 godzinach nadliczbowych ani w porze nocnej. </a:t>
            </a:r>
            <a:br>
              <a:rPr lang="pl-PL" sz="27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700" b="1" dirty="0">
                <a:latin typeface="+mn-lt"/>
              </a:rPr>
              <a:t> </a:t>
            </a:r>
            <a:br>
              <a:rPr lang="pl-PL" sz="2700" b="1" dirty="0">
                <a:solidFill>
                  <a:srgbClr val="FFFF00"/>
                </a:solidFill>
                <a:latin typeface="+mn-lt"/>
              </a:rPr>
            </a:br>
            <a:br>
              <a:rPr lang="pl-PL" sz="3200" b="1" dirty="0">
                <a:solidFill>
                  <a:srgbClr val="FFFF00"/>
                </a:solidFill>
                <a:latin typeface="+mn-lt"/>
              </a:rPr>
            </a:br>
            <a:br>
              <a:rPr lang="pl-P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pl-PL" sz="32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4F81E75-2CDC-470F-90D8-EC0738148A6E}"/>
              </a:ext>
            </a:extLst>
          </p:cNvPr>
          <p:cNvSpPr/>
          <p:nvPr/>
        </p:nvSpPr>
        <p:spPr>
          <a:xfrm>
            <a:off x="1579725" y="390882"/>
            <a:ext cx="2727565" cy="8080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>
                <a:solidFill>
                  <a:srgbClr val="FF0000"/>
                </a:solidFill>
                <a:latin typeface="+mn-lt"/>
              </a:rPr>
              <a:t>Pytanie 7</a:t>
            </a:r>
            <a:br>
              <a:rPr lang="pl-PL" sz="2000" b="1" dirty="0">
                <a:solidFill>
                  <a:schemeClr val="tx1"/>
                </a:solidFill>
                <a:latin typeface="+mn-lt"/>
              </a:rPr>
            </a:br>
            <a:r>
              <a:rPr lang="pl-PL" sz="2000" b="1" dirty="0">
                <a:solidFill>
                  <a:schemeClr val="tx1"/>
                </a:solidFill>
                <a:latin typeface="+mn-lt"/>
              </a:rPr>
              <a:t>Zatrudnienie a ciąża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C6EE7D4-0DC1-404B-B148-2E6CF34E5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7" y="390881"/>
            <a:ext cx="93662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490B6463-FD1B-4BF4-AEBE-C0E6C882CD9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300" y="3429000"/>
            <a:ext cx="5629126" cy="3373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C9B5CA5F-4B15-43DA-A8B2-6973EE632368}"/>
              </a:ext>
            </a:extLst>
          </p:cNvPr>
          <p:cNvSpPr/>
          <p:nvPr/>
        </p:nvSpPr>
        <p:spPr>
          <a:xfrm>
            <a:off x="9980059" y="2802177"/>
            <a:ext cx="2041478" cy="466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2020 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9C372D7B-D72E-4D59-8A6D-F027DE6E922B}"/>
              </a:ext>
            </a:extLst>
          </p:cNvPr>
          <p:cNvSpPr/>
          <p:nvPr/>
        </p:nvSpPr>
        <p:spPr>
          <a:xfrm>
            <a:off x="9666835" y="221541"/>
            <a:ext cx="2041478" cy="526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2011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F8711DC4-C8C0-4FF2-8CDB-D00C72DBE2C7}"/>
              </a:ext>
            </a:extLst>
          </p:cNvPr>
          <p:cNvSpPr/>
          <p:nvPr/>
        </p:nvSpPr>
        <p:spPr>
          <a:xfrm>
            <a:off x="5381392" y="813827"/>
            <a:ext cx="5306182" cy="19289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1000"/>
              </a:spcAft>
            </a:pPr>
            <a:r>
              <a:rPr lang="pl-PL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14,5% 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kobiet odpowiedziało, że będąc w ciąży </a:t>
            </a:r>
            <a: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nie były zatrudniane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ani </a:t>
            </a:r>
            <a:r>
              <a:rPr lang="pl-PL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godzinach nadliczbowych ani w porze nocnej. </a:t>
            </a:r>
          </a:p>
          <a:p>
            <a:pPr algn="just">
              <a:spcAft>
                <a:spcPts val="1000"/>
              </a:spcAft>
            </a:pPr>
            <a:r>
              <a:rPr lang="pl-PL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Natomiast niecałe 4% (dokładnie 3,6%) kobiet będąc w ciąży pracodawca zatrudniali </a:t>
            </a:r>
            <a:r>
              <a:rPr lang="pl-PL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porze nocnej</a:t>
            </a:r>
            <a:r>
              <a:rPr lang="pl-PL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pl-PL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godzinach nadliczbowych</a:t>
            </a:r>
            <a:r>
              <a:rPr lang="pl-PL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2,3% kobiet pracujących.</a:t>
            </a:r>
            <a:endParaRPr lang="pl-P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014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217489D-CF78-4099-AA6C-7B441BE5E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28" y="1902891"/>
            <a:ext cx="4729861" cy="4120404"/>
          </a:xfrm>
        </p:spPr>
        <p:txBody>
          <a:bodyPr>
            <a:normAutofit fontScale="90000"/>
          </a:bodyPr>
          <a:lstStyle/>
          <a:p>
            <a:br>
              <a:rPr lang="pl-PL" sz="4000" b="1" dirty="0">
                <a:latin typeface="+mn-lt"/>
              </a:rPr>
            </a:br>
            <a:br>
              <a:rPr lang="pl-PL" sz="4000" b="1" dirty="0">
                <a:latin typeface="+mn-lt"/>
              </a:rPr>
            </a:br>
            <a:r>
              <a:rPr lang="pl-PL" sz="4000" b="1" dirty="0">
                <a:latin typeface="+mn-lt"/>
              </a:rPr>
              <a:t>Wniosek:</a:t>
            </a:r>
            <a:br>
              <a:rPr lang="pl-PL" sz="4000" b="1" dirty="0">
                <a:latin typeface="+mn-lt"/>
              </a:rPr>
            </a:br>
            <a:br>
              <a:rPr lang="pl-PL" sz="3200" b="1" dirty="0">
                <a:latin typeface="+mn-lt"/>
              </a:rPr>
            </a:br>
            <a:r>
              <a:rPr lang="pl-PL" sz="2700" b="1" dirty="0">
                <a:solidFill>
                  <a:srgbClr val="FF0000"/>
                </a:solidFill>
                <a:latin typeface="+mn-lt"/>
              </a:rPr>
              <a:t>Znacznie wzrosło </a:t>
            </a:r>
            <a:r>
              <a:rPr lang="pl-PL" sz="2700" b="1" dirty="0">
                <a:latin typeface="+mn-lt"/>
              </a:rPr>
              <a:t>przestrzeganie przepisów w zakresie wykorzystania wymiaru urlopu macierzyńskiego – w opinii ankietowanych niemal 96% pracodawców przestrzega prawa w tym zakresie. </a:t>
            </a:r>
            <a:br>
              <a:rPr lang="pl-PL" sz="2700" b="1" dirty="0">
                <a:latin typeface="+mn-lt"/>
              </a:rPr>
            </a:br>
            <a:r>
              <a:rPr lang="pl-PL" sz="2700" b="1" dirty="0">
                <a:latin typeface="+mn-lt"/>
              </a:rPr>
              <a:t>W 2011 r. odsetek ten wynosił ponad 77 %.</a:t>
            </a:r>
            <a:br>
              <a:rPr lang="pl-PL" sz="4400" b="1" dirty="0">
                <a:latin typeface="+mn-lt"/>
              </a:rPr>
            </a:br>
            <a:endParaRPr lang="pl-PL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4F81E75-2CDC-470F-90D8-EC0738148A6E}"/>
              </a:ext>
            </a:extLst>
          </p:cNvPr>
          <p:cNvSpPr/>
          <p:nvPr/>
        </p:nvSpPr>
        <p:spPr>
          <a:xfrm>
            <a:off x="1623967" y="516716"/>
            <a:ext cx="3473040" cy="11067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>
                <a:solidFill>
                  <a:srgbClr val="FF0000"/>
                </a:solidFill>
                <a:latin typeface="+mn-lt"/>
              </a:rPr>
              <a:t>Pytanie 8</a:t>
            </a:r>
            <a:br>
              <a:rPr lang="pl-PL" sz="2000" b="1" dirty="0">
                <a:solidFill>
                  <a:schemeClr val="tx1"/>
                </a:solidFill>
                <a:latin typeface="+mn-lt"/>
              </a:rPr>
            </a:br>
            <a:r>
              <a:rPr lang="pl-PL" sz="2000" b="1" dirty="0">
                <a:solidFill>
                  <a:schemeClr val="tx1"/>
                </a:solidFill>
              </a:rPr>
              <a:t>Urlop macierzyński a praktyka - nieprawidłowości</a:t>
            </a: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C6EE7D4-0DC1-404B-B148-2E6CF34E5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95" y="666063"/>
            <a:ext cx="93662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B5890666-CE40-4998-B86F-2331A51B937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263" y="3462778"/>
            <a:ext cx="6515271" cy="3143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E51CF5B9-F9A3-4085-B856-76B360279885}"/>
              </a:ext>
            </a:extLst>
          </p:cNvPr>
          <p:cNvSpPr/>
          <p:nvPr/>
        </p:nvSpPr>
        <p:spPr>
          <a:xfrm>
            <a:off x="9871440" y="2776237"/>
            <a:ext cx="2041478" cy="466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2020 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9DC2252-E154-4D3F-B936-624E11DA79F9}"/>
              </a:ext>
            </a:extLst>
          </p:cNvPr>
          <p:cNvSpPr/>
          <p:nvPr/>
        </p:nvSpPr>
        <p:spPr>
          <a:xfrm>
            <a:off x="9547294" y="402957"/>
            <a:ext cx="2041478" cy="526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2011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0D9E658-EF0C-42A1-A050-BEBC89A8BF2E}"/>
              </a:ext>
            </a:extLst>
          </p:cNvPr>
          <p:cNvSpPr/>
          <p:nvPr/>
        </p:nvSpPr>
        <p:spPr>
          <a:xfrm>
            <a:off x="5847126" y="1040235"/>
            <a:ext cx="5394121" cy="1516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endParaRPr lang="pl-PL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endParaRPr lang="pl-P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endParaRPr lang="pl-PL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pl-PL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Ponad trzy czwarte kobiet (odpowiedzi ,,nie” </a:t>
            </a:r>
            <a:r>
              <a:rPr lang="pl-PL" sz="17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17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77,3%</a:t>
            </a:r>
            <a:r>
              <a:rPr lang="pl-PL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nie miało żadnych problemów związanych z wykorzystaniem wymiaru urlopu macierzyńskiego; zaledwie 2,6% potwierdziło, że doświadczyło naruszeń przepisów w tym obszarze. </a:t>
            </a:r>
            <a:endParaRPr lang="pl-PL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endParaRPr lang="pl-PL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endParaRPr lang="pl-P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endParaRPr lang="pl-PL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720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217489D-CF78-4099-AA6C-7B441BE5E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30" y="1761688"/>
            <a:ext cx="5844442" cy="4487310"/>
          </a:xfrm>
        </p:spPr>
        <p:txBody>
          <a:bodyPr>
            <a:normAutofit fontScale="90000"/>
          </a:bodyPr>
          <a:lstStyle/>
          <a:p>
            <a:b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Wniosek:</a:t>
            </a:r>
            <a:b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pl-PL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2700" b="1" dirty="0">
                <a:solidFill>
                  <a:srgbClr val="FF0000"/>
                </a:solidFill>
                <a:latin typeface="+mn-lt"/>
              </a:rPr>
              <a:t>Utrzymuje się poziom ,,niewiedzy” </a:t>
            </a:r>
            <a:br>
              <a:rPr lang="pl-PL" sz="2700" b="1" dirty="0">
                <a:latin typeface="+mn-lt"/>
              </a:rPr>
            </a:br>
            <a:r>
              <a:rPr lang="pl-PL" sz="2700" b="1" dirty="0">
                <a:latin typeface="+mn-lt"/>
              </a:rPr>
              <a:t>o przepisach odnoszących się do pracownika – ojca wychowującego dziecko.</a:t>
            </a:r>
            <a:br>
              <a:rPr lang="pl-PL" sz="2700" b="1" dirty="0">
                <a:latin typeface="+mn-lt"/>
              </a:rPr>
            </a:br>
            <a:r>
              <a:rPr lang="pl-PL" sz="2700" b="1" dirty="0">
                <a:latin typeface="+mn-lt"/>
              </a:rPr>
              <a:t>Prawie 36 % ankietowanych nie zna tych przepisów; podobny poziom deklarowano w 2011 r.</a:t>
            </a:r>
            <a:br>
              <a:rPr lang="pl-PL" sz="2700" b="1" dirty="0">
                <a:latin typeface="+mn-lt"/>
              </a:rPr>
            </a:br>
            <a:br>
              <a:rPr lang="pl-P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pl-P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4F81E75-2CDC-470F-90D8-EC0738148A6E}"/>
              </a:ext>
            </a:extLst>
          </p:cNvPr>
          <p:cNvSpPr/>
          <p:nvPr/>
        </p:nvSpPr>
        <p:spPr>
          <a:xfrm>
            <a:off x="1766543" y="487055"/>
            <a:ext cx="3090683" cy="11965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>
                <a:solidFill>
                  <a:srgbClr val="FF0000"/>
                </a:solidFill>
                <a:latin typeface="+mn-lt"/>
              </a:rPr>
              <a:t>Pytanie 9</a:t>
            </a:r>
            <a:br>
              <a:rPr lang="pl-PL" sz="2000" b="1" dirty="0">
                <a:solidFill>
                  <a:schemeClr val="tx1"/>
                </a:solidFill>
                <a:latin typeface="+mn-lt"/>
              </a:rPr>
            </a:br>
            <a:r>
              <a:rPr lang="pl-PL" sz="2000" b="1" dirty="0">
                <a:solidFill>
                  <a:schemeClr val="tx1"/>
                </a:solidFill>
                <a:latin typeface="+mn-lt"/>
              </a:rPr>
              <a:t>Uprawnienia ojcowskie</a:t>
            </a:r>
          </a:p>
          <a:p>
            <a:r>
              <a:rPr lang="pl-PL" sz="2000" b="1" dirty="0">
                <a:solidFill>
                  <a:schemeClr val="tx1"/>
                </a:solidFill>
                <a:latin typeface="+mn-lt"/>
              </a:rPr>
              <a:t>związane z rodzicielstwem </a:t>
            </a: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C6EE7D4-0DC1-404B-B148-2E6CF34E5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99" y="609002"/>
            <a:ext cx="93662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23962E50-A541-4565-81F0-CA98EA88900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686" y="3877196"/>
            <a:ext cx="5889184" cy="2848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5B5BA5EF-D9D0-4AB9-90FB-8361E3CC126F}"/>
              </a:ext>
            </a:extLst>
          </p:cNvPr>
          <p:cNvSpPr/>
          <p:nvPr/>
        </p:nvSpPr>
        <p:spPr>
          <a:xfrm>
            <a:off x="10030393" y="3253712"/>
            <a:ext cx="2041478" cy="466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2020 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C34F65E7-B5CF-47BA-A2F8-D0BAAFC230D4}"/>
              </a:ext>
            </a:extLst>
          </p:cNvPr>
          <p:cNvSpPr/>
          <p:nvPr/>
        </p:nvSpPr>
        <p:spPr>
          <a:xfrm>
            <a:off x="9117448" y="486808"/>
            <a:ext cx="2041478" cy="526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2011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654D932-C21E-4DCB-8027-3615CD4EAD02}"/>
              </a:ext>
            </a:extLst>
          </p:cNvPr>
          <p:cNvSpPr/>
          <p:nvPr/>
        </p:nvSpPr>
        <p:spPr>
          <a:xfrm>
            <a:off x="5964572" y="1224794"/>
            <a:ext cx="4974672" cy="17560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>
              <a:spcAft>
                <a:spcPts val="1000"/>
              </a:spcAft>
            </a:pPr>
            <a:r>
              <a:rPr lang="pl-PL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Znajomość przepisów odnoszących się do pracownika - ojca wychowującego dziecko zadeklarowało </a:t>
            </a:r>
            <a:r>
              <a:rPr lang="pl-PL" sz="17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58,7 %</a:t>
            </a:r>
            <a:r>
              <a:rPr lang="pl-PL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ankietowanych, jednak stosunkowo duży procent odpowiedzi negatywnych (odpowiedzi ,,nie” </a:t>
            </a:r>
            <a:r>
              <a:rPr lang="pl-PL" sz="17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36,9%) wskazuje na nieznajomość tych przepisów.</a:t>
            </a:r>
          </a:p>
        </p:txBody>
      </p:sp>
    </p:spTree>
    <p:extLst>
      <p:ext uri="{BB962C8B-B14F-4D97-AF65-F5344CB8AC3E}">
        <p14:creationId xmlns:p14="http://schemas.microsoft.com/office/powerpoint/2010/main" val="3959044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217489D-CF78-4099-AA6C-7B441BE5E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39" y="1704845"/>
            <a:ext cx="4073595" cy="750634"/>
          </a:xfrm>
        </p:spPr>
        <p:txBody>
          <a:bodyPr>
            <a:normAutofit fontScale="90000"/>
          </a:bodyPr>
          <a:lstStyle/>
          <a:p>
            <a:br>
              <a:rPr lang="pl-PL" sz="4000" b="1" dirty="0">
                <a:latin typeface="+mn-lt"/>
              </a:rPr>
            </a:br>
            <a:br>
              <a:rPr lang="pl-PL" sz="4000" b="1" dirty="0">
                <a:latin typeface="+mn-lt"/>
              </a:rPr>
            </a:br>
            <a:br>
              <a:rPr lang="pl-PL" sz="4000" b="1" dirty="0">
                <a:latin typeface="+mn-lt"/>
              </a:rPr>
            </a:br>
            <a:br>
              <a:rPr lang="pl-PL" sz="4000" b="1" dirty="0">
                <a:latin typeface="+mn-lt"/>
              </a:rPr>
            </a:br>
            <a:br>
              <a:rPr lang="pl-PL" sz="4000" b="1" dirty="0">
                <a:latin typeface="+mn-lt"/>
              </a:rPr>
            </a:br>
            <a:br>
              <a:rPr lang="pl-PL" sz="4000" b="1" dirty="0">
                <a:latin typeface="+mn-lt"/>
              </a:rPr>
            </a:br>
            <a:br>
              <a:rPr lang="pl-PL" sz="4000" b="1" dirty="0">
                <a:latin typeface="+mn-lt"/>
              </a:rPr>
            </a:br>
            <a:r>
              <a:rPr lang="pl-PL" b="1" dirty="0">
                <a:latin typeface="+mn-lt"/>
              </a:rPr>
              <a:t>Wniosek:</a:t>
            </a:r>
            <a:br>
              <a:rPr lang="pl-PL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pl-PL" sz="2700" b="1" dirty="0">
                <a:latin typeface="+mn-lt"/>
              </a:rPr>
            </a:br>
            <a:r>
              <a:rPr lang="pl-PL" sz="2700" b="1" dirty="0">
                <a:solidFill>
                  <a:srgbClr val="FF0000"/>
                </a:solidFill>
                <a:latin typeface="+mn-lt"/>
              </a:rPr>
              <a:t>Wyraźnej poprawie </a:t>
            </a:r>
            <a:r>
              <a:rPr lang="pl-PL" sz="2700" b="1" dirty="0">
                <a:latin typeface="+mn-lt"/>
              </a:rPr>
              <a:t>uległa sytuacja związana z powrotem kobiet do pracy po zakończeniu urlopu macierzyńskiego. </a:t>
            </a:r>
            <a:br>
              <a:rPr lang="pl-PL" sz="2700" b="1" dirty="0">
                <a:latin typeface="+mn-lt"/>
              </a:rPr>
            </a:br>
            <a:r>
              <a:rPr lang="pl-PL" sz="2700" b="1" dirty="0">
                <a:latin typeface="+mn-lt"/>
                <a:cs typeface="Times New Roman" panose="02020603050405020304" pitchFamily="18" charset="0"/>
              </a:rPr>
              <a:t>85</a:t>
            </a:r>
            <a:r>
              <a:rPr lang="pl-PL" sz="27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% z nich nie doświadczyło żadnych trudności z tym związanych </a:t>
            </a:r>
            <a:br>
              <a:rPr lang="pl-PL" sz="27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7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(w 2011 r. zaledwie 8%).</a:t>
            </a:r>
            <a:br>
              <a:rPr lang="pl-PL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pl-PL" sz="27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4F81E75-2CDC-470F-90D8-EC0738148A6E}"/>
              </a:ext>
            </a:extLst>
          </p:cNvPr>
          <p:cNvSpPr/>
          <p:nvPr/>
        </p:nvSpPr>
        <p:spPr>
          <a:xfrm>
            <a:off x="1567381" y="663581"/>
            <a:ext cx="3984769" cy="8637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>
                <a:solidFill>
                  <a:srgbClr val="FF0000"/>
                </a:solidFill>
                <a:latin typeface="+mn-lt"/>
              </a:rPr>
              <a:t>Pytanie 10</a:t>
            </a:r>
            <a:br>
              <a:rPr lang="pl-PL" sz="2000" b="1" dirty="0">
                <a:solidFill>
                  <a:schemeClr val="tx1"/>
                </a:solidFill>
                <a:latin typeface="+mn-lt"/>
              </a:rPr>
            </a:br>
            <a:r>
              <a:rPr lang="pl-PL" sz="2000" b="1" dirty="0">
                <a:solidFill>
                  <a:schemeClr val="tx1"/>
                </a:solidFill>
              </a:rPr>
              <a:t>Macierzyństwo a powrót do pracy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C6EE7D4-0DC1-404B-B148-2E6CF34E5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02" y="448404"/>
            <a:ext cx="93662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6475F59E-7A96-4804-90E0-849C5D4D24F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825" y="3962966"/>
            <a:ext cx="6447961" cy="2838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6A555E17-25B9-49D7-8ED7-1FB1887E2B1C}"/>
              </a:ext>
            </a:extLst>
          </p:cNvPr>
          <p:cNvSpPr/>
          <p:nvPr/>
        </p:nvSpPr>
        <p:spPr>
          <a:xfrm>
            <a:off x="9829308" y="3346411"/>
            <a:ext cx="2041478" cy="466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2020 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62579B0-0B3B-4542-A920-A059C7C787B1}"/>
              </a:ext>
            </a:extLst>
          </p:cNvPr>
          <p:cNvSpPr/>
          <p:nvPr/>
        </p:nvSpPr>
        <p:spPr>
          <a:xfrm>
            <a:off x="9833620" y="663581"/>
            <a:ext cx="2041478" cy="526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2011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840DEB1-4775-427D-8AEA-E690A3D0B5A4}"/>
              </a:ext>
            </a:extLst>
          </p:cNvPr>
          <p:cNvSpPr/>
          <p:nvPr/>
        </p:nvSpPr>
        <p:spPr>
          <a:xfrm>
            <a:off x="6182685" y="1392571"/>
            <a:ext cx="5831375" cy="16520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>
              <a:spcAft>
                <a:spcPts val="1000"/>
              </a:spcAft>
            </a:pPr>
            <a:r>
              <a:rPr lang="pl-PL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7,7 %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kobiet </a:t>
            </a:r>
            <a: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nie doświadczyło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żadnych trudności związanych z powrotem do pracy po zakończeniu urlopu macierzyńskiego, jednak niewiele mniej bo </a:t>
            </a:r>
            <a:r>
              <a:rPr lang="pl-PL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5,6%</a:t>
            </a:r>
            <a:r>
              <a:rPr lang="pl-PL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wskazało, że miało takich doświadczeń. </a:t>
            </a:r>
          </a:p>
        </p:txBody>
      </p:sp>
    </p:spTree>
    <p:extLst>
      <p:ext uri="{BB962C8B-B14F-4D97-AF65-F5344CB8AC3E}">
        <p14:creationId xmlns:p14="http://schemas.microsoft.com/office/powerpoint/2010/main" val="2394801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217489D-CF78-4099-AA6C-7B441BE5E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07" y="2105637"/>
            <a:ext cx="4577561" cy="4186106"/>
          </a:xfrm>
        </p:spPr>
        <p:txBody>
          <a:bodyPr>
            <a:normAutofit fontScale="90000"/>
          </a:bodyPr>
          <a:lstStyle/>
          <a:p>
            <a:br>
              <a:rPr lang="pl-PL" sz="4000" b="1" dirty="0">
                <a:latin typeface="+mn-lt"/>
              </a:rPr>
            </a:br>
            <a:br>
              <a:rPr lang="pl-PL" sz="4000" b="1" dirty="0">
                <a:latin typeface="+mn-lt"/>
              </a:rPr>
            </a:br>
            <a:br>
              <a:rPr lang="pl-PL" sz="4000" b="1" dirty="0">
                <a:latin typeface="+mn-lt"/>
              </a:rPr>
            </a:br>
            <a:br>
              <a:rPr lang="pl-PL" sz="4000" b="1" dirty="0">
                <a:latin typeface="+mn-lt"/>
              </a:rPr>
            </a:br>
            <a:br>
              <a:rPr lang="pl-PL" sz="4000" b="1" dirty="0">
                <a:latin typeface="+mn-lt"/>
              </a:rPr>
            </a:br>
            <a:r>
              <a:rPr lang="pl-PL" b="1" dirty="0">
                <a:latin typeface="+mn-lt"/>
              </a:rPr>
              <a:t>Wniosek:</a:t>
            </a:r>
            <a:br>
              <a:rPr lang="pl-P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2700" b="1" dirty="0">
                <a:solidFill>
                  <a:srgbClr val="FF0000"/>
                </a:solidFill>
                <a:latin typeface="+mn-lt"/>
              </a:rPr>
              <a:t>Optymistycznie</a:t>
            </a:r>
            <a:r>
              <a:rPr lang="pl-PL" sz="2700" b="1" dirty="0">
                <a:latin typeface="+mn-lt"/>
              </a:rPr>
              <a:t> ankietowani oceniają podejście pracodawców do posiadania dzieci i obowiązków związanych z ich wychowywaniem.</a:t>
            </a:r>
            <a:br>
              <a:rPr lang="pl-PL" sz="2700" b="1" dirty="0">
                <a:latin typeface="+mn-lt"/>
              </a:rPr>
            </a:br>
            <a:r>
              <a:rPr lang="pl-PL" sz="2700" b="1" dirty="0">
                <a:latin typeface="+mn-lt"/>
              </a:rPr>
              <a:t>Prawie 86 % wskazuje, że nie doświadczali dyskryminacji płacowej pod tym względem (wzrost pozytywnych odpowiedzi o ponad 25%).</a:t>
            </a:r>
            <a:br>
              <a:rPr lang="pl-PL" sz="2700" b="1" dirty="0">
                <a:latin typeface="+mn-lt"/>
              </a:rPr>
            </a:br>
            <a:br>
              <a:rPr lang="pl-P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pl-P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pl-P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4F81E75-2CDC-470F-90D8-EC0738148A6E}"/>
              </a:ext>
            </a:extLst>
          </p:cNvPr>
          <p:cNvSpPr/>
          <p:nvPr/>
        </p:nvSpPr>
        <p:spPr>
          <a:xfrm>
            <a:off x="1484762" y="849544"/>
            <a:ext cx="3739352" cy="10600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>
                <a:solidFill>
                  <a:srgbClr val="FF0000"/>
                </a:solidFill>
                <a:latin typeface="+mn-lt"/>
              </a:rPr>
              <a:t>Pytanie 11</a:t>
            </a:r>
            <a:br>
              <a:rPr lang="pl-PL" sz="2000" b="1" dirty="0">
                <a:solidFill>
                  <a:schemeClr val="tx1"/>
                </a:solidFill>
                <a:latin typeface="+mn-lt"/>
              </a:rPr>
            </a:br>
            <a:r>
              <a:rPr lang="pl-PL" sz="2000" b="1" dirty="0">
                <a:solidFill>
                  <a:schemeClr val="tx1"/>
                </a:solidFill>
                <a:latin typeface="+mn-lt"/>
              </a:rPr>
              <a:t>Dyskryminacja na tle przepisów związanych z rodzicielstwem </a:t>
            </a:r>
            <a:endParaRPr lang="pl-PL" sz="2000" b="1" dirty="0">
              <a:solidFill>
                <a:schemeClr val="tx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C6EE7D4-0DC1-404B-B148-2E6CF34E5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17" y="489864"/>
            <a:ext cx="93662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95ED9E1B-3A13-44AD-B595-17D6E463E23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567" y="3855197"/>
            <a:ext cx="6560304" cy="2914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836AF6B4-10F8-4108-B9E7-46A3C65C0844}"/>
              </a:ext>
            </a:extLst>
          </p:cNvPr>
          <p:cNvSpPr/>
          <p:nvPr/>
        </p:nvSpPr>
        <p:spPr>
          <a:xfrm>
            <a:off x="10030393" y="3288341"/>
            <a:ext cx="2041478" cy="466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2020 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77A67263-3E33-4517-B6F3-9AB08D8D1BEC}"/>
              </a:ext>
            </a:extLst>
          </p:cNvPr>
          <p:cNvSpPr/>
          <p:nvPr/>
        </p:nvSpPr>
        <p:spPr>
          <a:xfrm>
            <a:off x="10020309" y="100734"/>
            <a:ext cx="2041478" cy="526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2011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A80BAD5-966A-4E85-9532-DA342CEDAAE5}"/>
              </a:ext>
            </a:extLst>
          </p:cNvPr>
          <p:cNvSpPr/>
          <p:nvPr/>
        </p:nvSpPr>
        <p:spPr>
          <a:xfrm>
            <a:off x="5587068" y="750162"/>
            <a:ext cx="6216242" cy="2332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pl-PL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Zaledwie </a:t>
            </a:r>
            <a:r>
              <a:rPr lang="pl-PL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8,5%</a:t>
            </a:r>
            <a:r>
              <a:rPr lang="pl-PL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potwierdziło, że miało doświadczenia związane z tym, że ze względu na posiadanie dzieci i obowiązki zawiązane z ich wychowywaniem były w przeszłości lub są obecnie dyskryminowana/y w pracy w zakresie warunków pracy i płacy.</a:t>
            </a:r>
          </a:p>
          <a:p>
            <a:pPr marL="457200">
              <a:spcAft>
                <a:spcPts val="1000"/>
              </a:spcAft>
            </a:pPr>
            <a:r>
              <a:rPr lang="pl-PL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61,9%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ankietowanych udzieliło negatywnej odpowiedzi w tej sprawie.</a:t>
            </a:r>
          </a:p>
        </p:txBody>
      </p:sp>
    </p:spTree>
    <p:extLst>
      <p:ext uri="{BB962C8B-B14F-4D97-AF65-F5344CB8AC3E}">
        <p14:creationId xmlns:p14="http://schemas.microsoft.com/office/powerpoint/2010/main" val="1022676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217489D-CF78-4099-AA6C-7B441BE5E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79" y="1351875"/>
            <a:ext cx="4059192" cy="3857014"/>
          </a:xfrm>
        </p:spPr>
        <p:txBody>
          <a:bodyPr>
            <a:normAutofit fontScale="90000"/>
          </a:bodyPr>
          <a:lstStyle/>
          <a:p>
            <a:br>
              <a:rPr lang="pl-PL" sz="3600" b="1" dirty="0">
                <a:latin typeface="+mn-lt"/>
              </a:rPr>
            </a:br>
            <a:br>
              <a:rPr lang="pl-PL" sz="3600" b="1" dirty="0">
                <a:latin typeface="+mn-lt"/>
              </a:rPr>
            </a:br>
            <a:br>
              <a:rPr lang="pl-PL" sz="3600" b="1" dirty="0">
                <a:latin typeface="+mn-lt"/>
              </a:rPr>
            </a:br>
            <a:br>
              <a:rPr lang="pl-PL" sz="3600" b="1" dirty="0">
                <a:latin typeface="+mn-lt"/>
              </a:rPr>
            </a:br>
            <a:br>
              <a:rPr lang="pl-PL" sz="3600" b="1" dirty="0">
                <a:latin typeface="+mn-lt"/>
              </a:rPr>
            </a:br>
            <a:br>
              <a:rPr lang="pl-PL" sz="3600" b="1" dirty="0">
                <a:latin typeface="+mn-lt"/>
              </a:rPr>
            </a:br>
            <a:r>
              <a:rPr lang="pl-PL" sz="4900" b="1" dirty="0">
                <a:latin typeface="+mn-lt"/>
              </a:rPr>
              <a:t>Wniosek:</a:t>
            </a:r>
            <a:b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pl-PL" sz="2700" b="1" dirty="0">
                <a:latin typeface="+mn-lt"/>
              </a:rPr>
            </a:br>
            <a:r>
              <a:rPr lang="pl-PL" sz="2700" b="1" dirty="0">
                <a:latin typeface="+mn-lt"/>
              </a:rPr>
              <a:t>Urlop wychowawczy </a:t>
            </a:r>
            <a:r>
              <a:rPr lang="pl-PL" sz="2700" b="1" dirty="0">
                <a:solidFill>
                  <a:srgbClr val="FF0000"/>
                </a:solidFill>
                <a:latin typeface="+mn-lt"/>
              </a:rPr>
              <a:t>nie jest powszechnie wykorzystywany </a:t>
            </a:r>
            <a:r>
              <a:rPr lang="pl-PL" sz="2700" b="1" dirty="0">
                <a:latin typeface="+mn-lt"/>
              </a:rPr>
              <a:t>- ,,zaledwie” 30 % ankietowanych z niego korzysta. </a:t>
            </a:r>
            <a:br>
              <a:rPr lang="pl-PL" sz="2700" b="1" dirty="0">
                <a:latin typeface="+mn-lt"/>
              </a:rPr>
            </a:br>
            <a:br>
              <a:rPr lang="pl-PL" sz="2700" b="1" dirty="0">
                <a:latin typeface="+mn-lt"/>
              </a:rPr>
            </a:br>
            <a:r>
              <a:rPr lang="pl-PL" sz="2700" b="1" dirty="0">
                <a:latin typeface="+mn-lt"/>
              </a:rPr>
              <a:t>Sytuacja pod tym względem nie uległa zmianie od 2011 r.</a:t>
            </a:r>
            <a:br>
              <a:rPr lang="pl-PL" sz="2700" b="1" dirty="0">
                <a:latin typeface="+mn-lt"/>
              </a:rPr>
            </a:br>
            <a:b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pl-PL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4F81E75-2CDC-470F-90D8-EC0738148A6E}"/>
              </a:ext>
            </a:extLst>
          </p:cNvPr>
          <p:cNvSpPr/>
          <p:nvPr/>
        </p:nvSpPr>
        <p:spPr>
          <a:xfrm>
            <a:off x="1530486" y="398819"/>
            <a:ext cx="2538176" cy="8080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>
                <a:solidFill>
                  <a:srgbClr val="FF0000"/>
                </a:solidFill>
                <a:latin typeface="+mn-lt"/>
              </a:rPr>
              <a:t>Pytanie 12</a:t>
            </a:r>
            <a:br>
              <a:rPr lang="pl-PL" sz="2000" b="1" dirty="0">
                <a:solidFill>
                  <a:schemeClr val="tx1"/>
                </a:solidFill>
                <a:latin typeface="+mn-lt"/>
              </a:rPr>
            </a:br>
            <a:r>
              <a:rPr lang="pl-PL" sz="2000" b="1" dirty="0">
                <a:solidFill>
                  <a:schemeClr val="tx1"/>
                </a:solidFill>
                <a:latin typeface="+mn-lt"/>
              </a:rPr>
              <a:t>Urlop wychowawczy</a:t>
            </a:r>
            <a:endParaRPr lang="pl-PL" sz="2000" b="1" dirty="0">
              <a:solidFill>
                <a:schemeClr val="tx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C6EE7D4-0DC1-404B-B148-2E6CF34E5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49" y="402349"/>
            <a:ext cx="93662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AB31F1BD-BBB1-473D-9FAA-C022ED03A79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915" y="4206926"/>
            <a:ext cx="5904984" cy="2491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87859887-D1E1-490D-B1BD-F316596B603B}"/>
              </a:ext>
            </a:extLst>
          </p:cNvPr>
          <p:cNvSpPr/>
          <p:nvPr/>
        </p:nvSpPr>
        <p:spPr>
          <a:xfrm>
            <a:off x="9697865" y="3451925"/>
            <a:ext cx="2041478" cy="466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2020 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259A96F5-3BCC-4A9D-8680-0C04A12909CA}"/>
              </a:ext>
            </a:extLst>
          </p:cNvPr>
          <p:cNvSpPr/>
          <p:nvPr/>
        </p:nvSpPr>
        <p:spPr>
          <a:xfrm>
            <a:off x="9640775" y="1199751"/>
            <a:ext cx="2041478" cy="526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2011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7285FE-B263-4DF1-B8A2-CF9DACB30E05}"/>
              </a:ext>
            </a:extLst>
          </p:cNvPr>
          <p:cNvSpPr/>
          <p:nvPr/>
        </p:nvSpPr>
        <p:spPr>
          <a:xfrm>
            <a:off x="6095999" y="1905380"/>
            <a:ext cx="5537835" cy="13416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algn="just">
              <a:lnSpc>
                <a:spcPct val="150000"/>
              </a:lnSpc>
              <a:spcAft>
                <a:spcPts val="1000"/>
              </a:spcAft>
            </a:pP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1000"/>
              </a:spcAft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1000"/>
              </a:spcAft>
            </a:pP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Prawie </a:t>
            </a:r>
            <a:r>
              <a:rPr lang="pl-PL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60%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ankietowanych </a:t>
            </a:r>
            <a: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nie korzystało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z urlopu wychowawczego (odpowiedzi ,,nie” </a:t>
            </a:r>
            <a: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58,3%), zaś co trzecia z nich (30,2%) pozytywnie odpowiedziała na to pytanie.</a:t>
            </a:r>
          </a:p>
          <a:p>
            <a:pPr marL="457200" algn="just">
              <a:lnSpc>
                <a:spcPct val="150000"/>
              </a:lnSpc>
              <a:spcAft>
                <a:spcPts val="1000"/>
              </a:spcAft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10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owo Narodzonego Dziecka, Stóp, Palce, Kochanie">
            <a:extLst>
              <a:ext uri="{FF2B5EF4-FFF2-40B4-BE49-F238E27FC236}">
                <a16:creationId xmlns:a16="http://schemas.microsoft.com/office/drawing/2014/main" id="{5B5C1168-E38C-4CD4-B06E-2121FFD17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77" y="213371"/>
            <a:ext cx="2322001" cy="15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249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217489D-CF78-4099-AA6C-7B441BE5E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26" y="1786176"/>
            <a:ext cx="5979655" cy="3388624"/>
          </a:xfrm>
        </p:spPr>
        <p:txBody>
          <a:bodyPr>
            <a:normAutofit fontScale="90000"/>
          </a:bodyPr>
          <a:lstStyle/>
          <a:p>
            <a:br>
              <a:rPr lang="pl-PL" sz="4900" b="1" dirty="0">
                <a:latin typeface="+mn-lt"/>
              </a:rPr>
            </a:br>
            <a:br>
              <a:rPr lang="pl-PL" sz="4900" b="1" dirty="0">
                <a:latin typeface="+mn-lt"/>
              </a:rPr>
            </a:br>
            <a:br>
              <a:rPr lang="pl-PL" sz="4900" b="1" dirty="0">
                <a:latin typeface="+mn-lt"/>
              </a:rPr>
            </a:br>
            <a:br>
              <a:rPr lang="pl-PL" sz="4900" b="1" dirty="0">
                <a:latin typeface="+mn-lt"/>
              </a:rPr>
            </a:br>
            <a:br>
              <a:rPr lang="pl-PL" sz="4900" b="1" dirty="0">
                <a:latin typeface="+mn-lt"/>
              </a:rPr>
            </a:br>
            <a:br>
              <a:rPr lang="pl-PL" sz="4900" b="1" dirty="0">
                <a:latin typeface="+mn-lt"/>
              </a:rPr>
            </a:br>
            <a:r>
              <a:rPr lang="pl-PL" sz="4900" b="1" dirty="0">
                <a:latin typeface="+mn-lt"/>
              </a:rPr>
              <a:t>Wniosek:</a:t>
            </a:r>
            <a:br>
              <a:rPr lang="pl-PL" sz="3200" b="1" dirty="0">
                <a:latin typeface="+mn-lt"/>
              </a:rPr>
            </a:br>
            <a:r>
              <a:rPr lang="pl-PL" sz="2700" b="1" dirty="0">
                <a:solidFill>
                  <a:srgbClr val="FF0000"/>
                </a:solidFill>
                <a:latin typeface="+mn-lt"/>
              </a:rPr>
              <a:t>Poprawiła się postawa pracodawców </a:t>
            </a:r>
            <a:r>
              <a:rPr lang="pl-PL" sz="2700" b="1" dirty="0">
                <a:latin typeface="+mn-lt"/>
              </a:rPr>
              <a:t>wobec pracowników powracających do pracy po zakończeniu urlopu macierzyńskiego.  </a:t>
            </a:r>
            <a:br>
              <a:rPr lang="pl-PL" sz="2700" b="1" dirty="0">
                <a:latin typeface="+mn-lt"/>
              </a:rPr>
            </a:br>
            <a:r>
              <a:rPr lang="pl-PL" sz="2700" b="1" dirty="0">
                <a:latin typeface="+mn-lt"/>
              </a:rPr>
              <a:t>Prawie 78 % ankietowanych nie doświadczyło negatywnych konsekwencji z tego powodu. </a:t>
            </a:r>
            <a:br>
              <a:rPr lang="pl-PL" sz="2700" b="1" dirty="0">
                <a:latin typeface="+mn-lt"/>
              </a:rPr>
            </a:br>
            <a:br>
              <a:rPr lang="pl-PL" sz="2700" b="1" dirty="0">
                <a:latin typeface="+mn-lt"/>
              </a:rPr>
            </a:br>
            <a:r>
              <a:rPr lang="pl-PL" sz="2700" b="1" dirty="0">
                <a:latin typeface="+mn-lt"/>
              </a:rPr>
              <a:t>Nieprawidłowości – jeśli występowały, były związane z pracą</a:t>
            </a:r>
            <a:r>
              <a:rPr lang="pl-PL" sz="27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na dotychczasowym /lub równorzędnym/ stanowisku zajmowanym przed urlopem wychowawczym (7-10%).</a:t>
            </a:r>
            <a:br>
              <a:rPr lang="pl-PL" sz="2700" b="1" dirty="0">
                <a:latin typeface="+mn-lt"/>
              </a:rPr>
            </a:br>
            <a:br>
              <a:rPr lang="pl-PL" sz="2700" b="1" dirty="0">
                <a:latin typeface="+mn-lt"/>
              </a:rPr>
            </a:br>
            <a:r>
              <a:rPr lang="pl-PL" sz="2700" b="1" dirty="0">
                <a:latin typeface="+mn-lt"/>
              </a:rPr>
              <a:t> </a:t>
            </a:r>
            <a:br>
              <a:rPr lang="pl-P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pl-P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pl-P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pl-P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4F81E75-2CDC-470F-90D8-EC0738148A6E}"/>
              </a:ext>
            </a:extLst>
          </p:cNvPr>
          <p:cNvSpPr/>
          <p:nvPr/>
        </p:nvSpPr>
        <p:spPr>
          <a:xfrm>
            <a:off x="1584101" y="346103"/>
            <a:ext cx="4885877" cy="109396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>
                <a:solidFill>
                  <a:srgbClr val="FF0000"/>
                </a:solidFill>
                <a:latin typeface="+mn-lt"/>
              </a:rPr>
              <a:t>Pytanie 13</a:t>
            </a:r>
            <a:br>
              <a:rPr lang="pl-PL" sz="2000" b="1" dirty="0">
                <a:solidFill>
                  <a:schemeClr val="tx1"/>
                </a:solidFill>
                <a:latin typeface="+mn-lt"/>
              </a:rPr>
            </a:br>
            <a:r>
              <a:rPr lang="pl-PL" sz="2000" b="1" dirty="0">
                <a:solidFill>
                  <a:schemeClr val="tx1"/>
                </a:solidFill>
              </a:rPr>
              <a:t>N</a:t>
            </a:r>
            <a:r>
              <a:rPr lang="pl-PL" sz="2000" b="1" dirty="0">
                <a:solidFill>
                  <a:schemeClr val="tx1"/>
                </a:solidFill>
                <a:latin typeface="+mn-lt"/>
              </a:rPr>
              <a:t>aruszenia prawa w zakresie wykorzystania urlopu wychowawczego </a:t>
            </a:r>
            <a:endParaRPr lang="pl-PL" sz="2000" b="1" dirty="0">
              <a:solidFill>
                <a:schemeClr val="tx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C6EE7D4-0DC1-404B-B148-2E6CF34E5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38" y="489070"/>
            <a:ext cx="93662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B2617295-1223-49F6-A25D-05354FD2E0D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08" y="3235878"/>
            <a:ext cx="5438238" cy="3388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0009BA4C-A625-43DA-A2B4-A54110F7FECC}"/>
              </a:ext>
            </a:extLst>
          </p:cNvPr>
          <p:cNvSpPr/>
          <p:nvPr/>
        </p:nvSpPr>
        <p:spPr>
          <a:xfrm>
            <a:off x="9865296" y="2683307"/>
            <a:ext cx="2041478" cy="466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2020 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779FF1C-E4FE-4D3E-9019-1E468CF13095}"/>
              </a:ext>
            </a:extLst>
          </p:cNvPr>
          <p:cNvSpPr/>
          <p:nvPr/>
        </p:nvSpPr>
        <p:spPr>
          <a:xfrm>
            <a:off x="9963168" y="45741"/>
            <a:ext cx="2041478" cy="526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2011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093D1DE-D327-4914-B045-1AD422258A0A}"/>
              </a:ext>
            </a:extLst>
          </p:cNvPr>
          <p:cNvSpPr/>
          <p:nvPr/>
        </p:nvSpPr>
        <p:spPr>
          <a:xfrm>
            <a:off x="6594440" y="571953"/>
            <a:ext cx="5438238" cy="20078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>
              <a:spcAft>
                <a:spcPts val="1000"/>
              </a:spcAft>
            </a:pPr>
            <a:r>
              <a:rPr lang="pl-PL" sz="1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22,8%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ankietowanych </a:t>
            </a:r>
            <a:r>
              <a:rPr lang="pl-PL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nie doświadczyło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naruszeń pracy na dotychczasowym /lub równorzędnym/ stanowisku zajmowanym przed urlopem ani co do niższego wynagrodzenia. </a:t>
            </a:r>
            <a:r>
              <a:rPr lang="pl-PL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Naruszenia płacowe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dotknęły 5,2% ankietowanych, zaś nieprawidłowości związanych z </a:t>
            </a:r>
            <a:r>
              <a:rPr lang="pl-PL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pracą na dotychczasowym /lub równorzędnym/ stanowisku zajmowanym przed urlopem wychowawczym 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doświadczyło 4,3%.</a:t>
            </a:r>
          </a:p>
        </p:txBody>
      </p:sp>
    </p:spTree>
    <p:extLst>
      <p:ext uri="{BB962C8B-B14F-4D97-AF65-F5344CB8AC3E}">
        <p14:creationId xmlns:p14="http://schemas.microsoft.com/office/powerpoint/2010/main" val="605046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93F13D-EA1B-49B3-8FC5-3DCF319CC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49" y="1880557"/>
            <a:ext cx="7998408" cy="5034817"/>
          </a:xfrm>
        </p:spPr>
        <p:txBody>
          <a:bodyPr anchor="ctr">
            <a:noAutofit/>
          </a:bodyPr>
          <a:lstStyle/>
          <a:p>
            <a:pPr algn="l"/>
            <a:r>
              <a:rPr lang="pl-PL" sz="1800" dirty="0">
                <a:latin typeface="+mn-lt"/>
              </a:rPr>
              <a:t> </a:t>
            </a:r>
            <a:endParaRPr lang="pl-PL" sz="1800" b="1" dirty="0"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C47357-1A92-405F-87F8-D019C656C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140" y="166897"/>
            <a:ext cx="1293597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A79A8AD-D916-466E-8A39-6A6C32C2B0DE}"/>
              </a:ext>
            </a:extLst>
          </p:cNvPr>
          <p:cNvSpPr txBox="1"/>
          <p:nvPr/>
        </p:nvSpPr>
        <p:spPr>
          <a:xfrm>
            <a:off x="343949" y="2268257"/>
            <a:ext cx="7935985" cy="27017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pl-P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Ankieta składa się z 2 części i zawiera 2 grupy pytań: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l-PL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Część I</a:t>
            </a:r>
            <a: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Pytania dotyczące problematyki dyskryminacji, mobbingu i molestowania w miejscu pracy (11 pytań)</a:t>
            </a:r>
            <a:endParaRPr lang="pl-PL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l-PL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Część II</a:t>
            </a:r>
            <a: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Pytania dotyczące przestrzegania uprawnień pracowniczych związanych z rodzicielstwem (15 pytań)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8AE3108-CA16-4237-BB5A-490BBB944509}"/>
              </a:ext>
            </a:extLst>
          </p:cNvPr>
          <p:cNvSpPr/>
          <p:nvPr/>
        </p:nvSpPr>
        <p:spPr>
          <a:xfrm>
            <a:off x="1086928" y="724897"/>
            <a:ext cx="63145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Zakres merytoryczny Ankiety</a:t>
            </a:r>
          </a:p>
        </p:txBody>
      </p:sp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19A70387-F47A-4231-9750-C8104E7C069B}"/>
              </a:ext>
            </a:extLst>
          </p:cNvPr>
          <p:cNvSpPr/>
          <p:nvPr/>
        </p:nvSpPr>
        <p:spPr>
          <a:xfrm>
            <a:off x="1699403" y="29220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12C07FEC-B413-4061-BFEC-3B359DEE5CF4}"/>
              </a:ext>
            </a:extLst>
          </p:cNvPr>
          <p:cNvSpPr/>
          <p:nvPr/>
        </p:nvSpPr>
        <p:spPr>
          <a:xfrm>
            <a:off x="1699403" y="394086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617415F-DD2E-4591-94EC-1D07FA620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398" y="1639297"/>
            <a:ext cx="3004947" cy="2095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19057D67-6256-40C4-8322-CCB073C52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398" y="4228703"/>
            <a:ext cx="2967082" cy="19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2088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217489D-CF78-4099-AA6C-7B441BE5E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" y="1459683"/>
            <a:ext cx="4681791" cy="4688989"/>
          </a:xfrm>
        </p:spPr>
        <p:txBody>
          <a:bodyPr>
            <a:normAutofit fontScale="90000"/>
          </a:bodyPr>
          <a:lstStyle/>
          <a:p>
            <a:b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Wniosek:</a:t>
            </a:r>
            <a:br>
              <a:rPr lang="pl-PL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pl-PL" sz="2800" b="1" dirty="0">
                <a:latin typeface="+mn-lt"/>
              </a:rPr>
            </a:br>
            <a:r>
              <a:rPr lang="pl-PL" sz="2800" b="1" dirty="0">
                <a:solidFill>
                  <a:srgbClr val="FF0000"/>
                </a:solidFill>
                <a:latin typeface="+mn-lt"/>
              </a:rPr>
              <a:t>Niezmienna </a:t>
            </a:r>
            <a:r>
              <a:rPr lang="pl-PL" sz="2800" b="1" dirty="0">
                <a:latin typeface="+mn-lt"/>
              </a:rPr>
              <a:t>jest postawa pracowników odnośnie podejmowania decyzji dotyczących macierzyństwa i rodzicielstwa a powszechności dostępu do żłobków i przedszkoli. </a:t>
            </a:r>
            <a:br>
              <a:rPr lang="pl-PL" sz="2800" b="1" dirty="0">
                <a:latin typeface="+mn-lt"/>
              </a:rPr>
            </a:br>
            <a:br>
              <a:rPr lang="pl-PL" sz="2800" b="1" dirty="0">
                <a:latin typeface="+mn-lt"/>
              </a:rPr>
            </a:br>
            <a:r>
              <a:rPr lang="pl-PL" sz="2800" b="1" dirty="0">
                <a:latin typeface="+mn-lt"/>
              </a:rPr>
              <a:t>Połowa z ankietowanych uznaje to za istotny czynnik ułatwiający taką decyzję. </a:t>
            </a:r>
            <a:br>
              <a:rPr lang="pl-PL" sz="2800" b="1" dirty="0">
                <a:latin typeface="+mn-lt"/>
              </a:rPr>
            </a:br>
            <a:br>
              <a:rPr lang="pl-PL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pl-P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pl-P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pl-P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pl-P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4F81E75-2CDC-470F-90D8-EC0738148A6E}"/>
              </a:ext>
            </a:extLst>
          </p:cNvPr>
          <p:cNvSpPr/>
          <p:nvPr/>
        </p:nvSpPr>
        <p:spPr>
          <a:xfrm>
            <a:off x="1493652" y="172768"/>
            <a:ext cx="3355186" cy="8080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>
                <a:solidFill>
                  <a:srgbClr val="FF0000"/>
                </a:solidFill>
                <a:latin typeface="+mn-lt"/>
              </a:rPr>
              <a:t>Pytanie 14</a:t>
            </a:r>
            <a:br>
              <a:rPr lang="pl-PL" sz="2000" b="1" dirty="0">
                <a:solidFill>
                  <a:schemeClr val="tx1"/>
                </a:solidFill>
                <a:latin typeface="+mn-lt"/>
              </a:rPr>
            </a:br>
            <a:r>
              <a:rPr lang="pl-PL" sz="2000" b="1" dirty="0">
                <a:solidFill>
                  <a:schemeClr val="tx1"/>
                </a:solidFill>
                <a:latin typeface="+mn-lt"/>
              </a:rPr>
              <a:t>Rodzicielstwo a infrastruktura</a:t>
            </a:r>
            <a:endParaRPr lang="pl-PL" sz="2000" b="1" dirty="0">
              <a:solidFill>
                <a:schemeClr val="tx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C6EE7D4-0DC1-404B-B148-2E6CF34E5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73" y="172768"/>
            <a:ext cx="93662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3811B3AA-A74D-47AF-824F-6DCB4BE0938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680" y="3668816"/>
            <a:ext cx="5904156" cy="3029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53CC8E2C-A00C-469B-BCEF-8FF3B874DCCA}"/>
              </a:ext>
            </a:extLst>
          </p:cNvPr>
          <p:cNvSpPr/>
          <p:nvPr/>
        </p:nvSpPr>
        <p:spPr>
          <a:xfrm>
            <a:off x="10033111" y="3042290"/>
            <a:ext cx="2041478" cy="466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2020 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574A6BC-6966-42CD-8D48-A7CACF9E66E5}"/>
              </a:ext>
            </a:extLst>
          </p:cNvPr>
          <p:cNvSpPr/>
          <p:nvPr/>
        </p:nvSpPr>
        <p:spPr>
          <a:xfrm>
            <a:off x="9938114" y="145016"/>
            <a:ext cx="2041478" cy="526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2011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F3A7CBF-C9ED-4E15-BE0A-8E8DC9A3F8E1}"/>
              </a:ext>
            </a:extLst>
          </p:cNvPr>
          <p:cNvSpPr/>
          <p:nvPr/>
        </p:nvSpPr>
        <p:spPr>
          <a:xfrm>
            <a:off x="5729680" y="868446"/>
            <a:ext cx="6056851" cy="20322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>
              <a:spcAft>
                <a:spcPts val="1000"/>
              </a:spcAft>
            </a:pP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Ponad połowa ankietowanych potwierdziła, </a:t>
            </a:r>
            <a:b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że powszechny dostęp do żłobków i przedszkoli wpłynąłby na ich decyzję odnośnie podjęcia obowiązków związanych z rodzicielstwem i macierzyństwem (odpowiedzi ,,tak” </a:t>
            </a:r>
            <a:r>
              <a:rPr lang="pl-PL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54,8%</a:t>
            </a:r>
            <a:r>
              <a:rPr lang="pl-PL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r>
              <a:rPr lang="pl-PL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zaś co trzecia osoba odpowiedziała, </a:t>
            </a:r>
            <a:b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że nie wpłynęłoby to w żaden sposób na ich decyzje macierzyńskie (odpowiedzi ,,nie” </a:t>
            </a:r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34,3%).</a:t>
            </a:r>
          </a:p>
        </p:txBody>
      </p:sp>
    </p:spTree>
    <p:extLst>
      <p:ext uri="{BB962C8B-B14F-4D97-AF65-F5344CB8AC3E}">
        <p14:creationId xmlns:p14="http://schemas.microsoft.com/office/powerpoint/2010/main" val="378266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217489D-CF78-4099-AA6C-7B441BE5E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68" y="1359017"/>
            <a:ext cx="4846891" cy="4586491"/>
          </a:xfrm>
        </p:spPr>
        <p:txBody>
          <a:bodyPr>
            <a:normAutofit fontScale="90000"/>
          </a:bodyPr>
          <a:lstStyle/>
          <a:p>
            <a:br>
              <a:rPr lang="pl-PL" sz="3200" b="1" dirty="0">
                <a:latin typeface="+mn-lt"/>
              </a:rPr>
            </a:br>
            <a:br>
              <a:rPr lang="pl-PL" sz="3200" b="1" dirty="0">
                <a:latin typeface="+mn-lt"/>
              </a:rPr>
            </a:br>
            <a:br>
              <a:rPr lang="pl-PL" sz="3200" b="1" dirty="0">
                <a:latin typeface="+mn-lt"/>
              </a:rPr>
            </a:br>
            <a:br>
              <a:rPr lang="pl-PL" sz="3200" b="1" dirty="0">
                <a:latin typeface="+mn-lt"/>
              </a:rPr>
            </a:br>
            <a:br>
              <a:rPr lang="pl-PL" sz="3200" b="1" dirty="0">
                <a:latin typeface="+mn-lt"/>
              </a:rPr>
            </a:br>
            <a:br>
              <a:rPr lang="pl-PL" sz="3200" b="1" dirty="0">
                <a:latin typeface="+mn-lt"/>
              </a:rPr>
            </a:br>
            <a:br>
              <a:rPr lang="pl-PL" sz="3200" b="1" dirty="0">
                <a:latin typeface="+mn-lt"/>
              </a:rPr>
            </a:br>
            <a:br>
              <a:rPr lang="pl-PL" sz="3200" b="1" dirty="0">
                <a:latin typeface="+mn-lt"/>
              </a:rPr>
            </a:br>
            <a:r>
              <a:rPr lang="pl-PL" sz="4900" b="1" dirty="0">
                <a:latin typeface="+mn-lt"/>
              </a:rPr>
              <a:t>Wniosek:</a:t>
            </a:r>
            <a:br>
              <a:rPr lang="pl-PL" sz="3200" b="1" dirty="0">
                <a:latin typeface="+mn-lt"/>
              </a:rPr>
            </a:br>
            <a:br>
              <a:rPr lang="pl-PL" sz="3200" b="1" dirty="0">
                <a:latin typeface="+mn-lt"/>
              </a:rPr>
            </a:br>
            <a:r>
              <a:rPr lang="pl-PL" sz="3200" b="1" dirty="0">
                <a:latin typeface="+mn-lt"/>
              </a:rPr>
              <a:t>Dyskryminacja płacowa występuje w co drugim zakładzie pracy – </a:t>
            </a:r>
            <a:br>
              <a:rPr lang="pl-PL" sz="3200" b="1" dirty="0">
                <a:latin typeface="+mn-lt"/>
              </a:rPr>
            </a:br>
            <a:r>
              <a:rPr lang="pl-PL" sz="3200" b="1" dirty="0">
                <a:latin typeface="+mn-lt"/>
              </a:rPr>
              <a:t>w </a:t>
            </a:r>
            <a:r>
              <a:rPr lang="pl-PL" sz="3200" b="1" dirty="0">
                <a:solidFill>
                  <a:srgbClr val="FF0000"/>
                </a:solidFill>
                <a:latin typeface="+mn-lt"/>
              </a:rPr>
              <a:t>78 % na niekorzyść kobiet. </a:t>
            </a:r>
            <a:br>
              <a:rPr lang="pl-PL" sz="3200" b="1" dirty="0">
                <a:latin typeface="+mn-lt"/>
              </a:rPr>
            </a:br>
            <a:br>
              <a:rPr lang="pl-PL" sz="3200" b="1" dirty="0">
                <a:latin typeface="+mn-lt"/>
              </a:rPr>
            </a:br>
            <a:r>
              <a:rPr lang="pl-PL" sz="3200" b="1" dirty="0">
                <a:latin typeface="+mn-lt"/>
              </a:rPr>
              <a:t>Sytuacja w tym obszarze </a:t>
            </a:r>
            <a:r>
              <a:rPr lang="pl-PL" sz="3200" b="1" dirty="0">
                <a:solidFill>
                  <a:srgbClr val="FF0000"/>
                </a:solidFill>
                <a:latin typeface="+mn-lt"/>
              </a:rPr>
              <a:t>uległa pogorszeniu </a:t>
            </a:r>
            <a:r>
              <a:rPr lang="pl-PL" sz="3200" b="1" dirty="0">
                <a:latin typeface="+mn-lt"/>
              </a:rPr>
              <a:t>(wzrost o ponad 18% wobec roku 2011).</a:t>
            </a:r>
            <a:br>
              <a:rPr lang="pl-P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pl-P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pl-P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pl-P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pl-P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pl-P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4F81E75-2CDC-470F-90D8-EC0738148A6E}"/>
              </a:ext>
            </a:extLst>
          </p:cNvPr>
          <p:cNvSpPr/>
          <p:nvPr/>
        </p:nvSpPr>
        <p:spPr>
          <a:xfrm>
            <a:off x="1540595" y="366422"/>
            <a:ext cx="2730544" cy="8080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>
                <a:solidFill>
                  <a:srgbClr val="FF0000"/>
                </a:solidFill>
                <a:latin typeface="+mn-lt"/>
              </a:rPr>
              <a:t>Pytanie 15</a:t>
            </a:r>
            <a:br>
              <a:rPr lang="pl-PL" sz="2000" b="1" dirty="0">
                <a:solidFill>
                  <a:schemeClr val="tx1"/>
                </a:solidFill>
                <a:latin typeface="+mn-lt"/>
              </a:rPr>
            </a:br>
            <a:r>
              <a:rPr lang="pl-PL" sz="2000" b="1" dirty="0">
                <a:solidFill>
                  <a:schemeClr val="tx1"/>
                </a:solidFill>
                <a:latin typeface="+mn-lt"/>
              </a:rPr>
              <a:t>Dyskryminacja płacowa </a:t>
            </a:r>
            <a:endParaRPr lang="pl-PL" sz="2000" b="1" dirty="0">
              <a:solidFill>
                <a:schemeClr val="tx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C6EE7D4-0DC1-404B-B148-2E6CF34E5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09" y="366421"/>
            <a:ext cx="93662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8613E76F-B621-4451-B6C2-A79AE953A7E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738" y="2496210"/>
            <a:ext cx="4815394" cy="4220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5041A828-C778-4757-BA37-BF97F6F4F21F}"/>
              </a:ext>
            </a:extLst>
          </p:cNvPr>
          <p:cNvSpPr/>
          <p:nvPr/>
        </p:nvSpPr>
        <p:spPr>
          <a:xfrm>
            <a:off x="5054627" y="2496210"/>
            <a:ext cx="2041478" cy="466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2020 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34DF0AC9-235F-4AC2-9E49-A6CAD3AD6611}"/>
              </a:ext>
            </a:extLst>
          </p:cNvPr>
          <p:cNvSpPr/>
          <p:nvPr/>
        </p:nvSpPr>
        <p:spPr>
          <a:xfrm>
            <a:off x="10046654" y="538792"/>
            <a:ext cx="2041478" cy="526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2011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2BD90E4-993E-4D7D-AF40-3189A67D9FED}"/>
              </a:ext>
            </a:extLst>
          </p:cNvPr>
          <p:cNvSpPr/>
          <p:nvPr/>
        </p:nvSpPr>
        <p:spPr>
          <a:xfrm>
            <a:off x="6962862" y="1174457"/>
            <a:ext cx="5125270" cy="11028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Naruszenia płacowe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dotknęły </a:t>
            </a:r>
            <a:r>
              <a:rPr lang="pl-PL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l-PL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5,2% 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ankietowanych.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1048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17489D-CF78-4099-AA6C-7B441BE5E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80" y="1191237"/>
            <a:ext cx="4513277" cy="5219088"/>
          </a:xfrm>
        </p:spPr>
        <p:txBody>
          <a:bodyPr>
            <a:normAutofit/>
          </a:bodyPr>
          <a:lstStyle/>
          <a:p>
            <a:br>
              <a:rPr lang="pl-PL" b="1" dirty="0">
                <a:solidFill>
                  <a:srgbClr val="FF0000"/>
                </a:solidFill>
                <a:latin typeface="+mn-lt"/>
              </a:rPr>
            </a:br>
            <a:r>
              <a:rPr lang="pl-PL" b="1" dirty="0">
                <a:solidFill>
                  <a:srgbClr val="FF0000"/>
                </a:solidFill>
                <a:latin typeface="+mn-lt"/>
              </a:rPr>
              <a:t>Podsumowanie Części II </a:t>
            </a:r>
            <a:br>
              <a:rPr lang="pl-PL" dirty="0"/>
            </a:br>
            <a:r>
              <a:rPr lang="pl-PL" sz="3600" b="1" dirty="0">
                <a:latin typeface="+mn-lt"/>
              </a:rPr>
              <a:t>Przestrzeganie uprawnień pracowniczych związanych z rodzicielstwem 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49716DA-1230-4276-AD47-8C182D87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40" y="733606"/>
            <a:ext cx="1335326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27E56A-29B5-4FDF-874F-047BF26EF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25" y="200025"/>
            <a:ext cx="8248650" cy="64865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pl-P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pl-PL" sz="8000" b="1" dirty="0">
                <a:latin typeface="+mn-lt"/>
              </a:rPr>
              <a:t>Wiedza związana z uprawnieniami pracowniczymi związanymi z rodzicielstwem jest wysoka.</a:t>
            </a:r>
            <a:endParaRPr lang="pl-PL" sz="6400" b="1" dirty="0"/>
          </a:p>
          <a:p>
            <a:r>
              <a:rPr lang="pl-PL" sz="8000" b="1" dirty="0"/>
              <a:t>Powszechnym stało się </a:t>
            </a:r>
            <a:r>
              <a:rPr lang="pl-PL" sz="8000" b="1" dirty="0">
                <a:latin typeface="+mn-lt"/>
              </a:rPr>
              <a:t>przestrzeganie przez pracodawców przepisów związanych z wypłacaniem świadczeń na rzecz macierzyństwa i rodzicielstwa. </a:t>
            </a:r>
          </a:p>
          <a:p>
            <a:r>
              <a:rPr lang="pl-PL" sz="8000" b="1" dirty="0"/>
              <a:t>P</a:t>
            </a:r>
            <a:r>
              <a:rPr lang="pl-PL" sz="8000" b="1" dirty="0">
                <a:latin typeface="+mn-lt"/>
              </a:rPr>
              <a:t>odejście pracodawców do posiadania dzieci i obowiązków związanych z ich wychowywaniem uległo wyraźnej poprawie, podobnie jak wobec pracowników powracających do pracy po zakończeniu urlopu macierzyńskiego.</a:t>
            </a:r>
          </a:p>
          <a:p>
            <a:r>
              <a:rPr lang="pl-PL" sz="8000" b="1" dirty="0">
                <a:latin typeface="+mn-lt"/>
              </a:rPr>
              <a:t>Należy przyjrzeć się zjawiskowi naruszeń przez pracodawcę przepisów w zakresie wypowiadania i rozwiazywania umów o pracę: w czasie ciąży czy urlopu wychowawczego oraz w </a:t>
            </a:r>
            <a:r>
              <a:rPr lang="pl-PL" sz="8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sytuacjach nieprzedłużenia umowy o pracę do dnia porodu – ankietowani wskazują na wzrost nieprawidłowości w tym obszarze.</a:t>
            </a:r>
          </a:p>
          <a:p>
            <a:r>
              <a:rPr lang="pl-PL" sz="8000" b="1" dirty="0">
                <a:latin typeface="+mn-lt"/>
              </a:rPr>
              <a:t>Przepisy odnośnie zatrudniania kobiet w ciąży są coraz powszechniej przestrzegane, analogicznie jak wykorzystywanie wymiaru urlopu macierzyńskiego.</a:t>
            </a:r>
          </a:p>
          <a:p>
            <a:r>
              <a:rPr lang="pl-PL" sz="8000" b="1" dirty="0">
                <a:latin typeface="+mn-lt"/>
              </a:rPr>
              <a:t>Wysoki jest poziom ,,niewiedzy” o przepisach odnoszących się do pracownika – ojca wychowującego dziecko.</a:t>
            </a:r>
            <a:endParaRPr lang="pl-PL" sz="8000" b="1" dirty="0"/>
          </a:p>
          <a:p>
            <a:r>
              <a:rPr lang="pl-PL" sz="8000" b="1" dirty="0">
                <a:latin typeface="+mn-lt"/>
              </a:rPr>
              <a:t>Urlop wychowawczy nie jest powszechnie wykorzystywany.</a:t>
            </a:r>
          </a:p>
          <a:p>
            <a:r>
              <a:rPr lang="pl-PL" sz="8000" b="1" dirty="0"/>
              <a:t>P</a:t>
            </a:r>
            <a:r>
              <a:rPr lang="pl-PL" sz="8000" b="1" dirty="0">
                <a:latin typeface="+mn-lt"/>
              </a:rPr>
              <a:t>owszechny dostęp do żłobków i przedszkoli jest wciąż istotnym czynnikiem ułatwiającym decyzje o macierzyństwie i rodzicielstwie. </a:t>
            </a:r>
          </a:p>
          <a:p>
            <a:r>
              <a:rPr lang="pl-PL" sz="8000" b="1" dirty="0">
                <a:latin typeface="+mn-lt"/>
              </a:rPr>
              <a:t>Dyskryminacja płacowa występuje w co drugim zakładzie pracy, głównie na niekorzyść kobiet. </a:t>
            </a:r>
          </a:p>
          <a:p>
            <a:pPr algn="l"/>
            <a:endParaRPr lang="pl-PL" sz="6400" dirty="0"/>
          </a:p>
        </p:txBody>
      </p:sp>
    </p:spTree>
    <p:extLst>
      <p:ext uri="{BB962C8B-B14F-4D97-AF65-F5344CB8AC3E}">
        <p14:creationId xmlns:p14="http://schemas.microsoft.com/office/powerpoint/2010/main" val="1033391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AB3A8C5-06C0-40CC-A2D1-2599C90BE9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67" y="625872"/>
            <a:ext cx="10321046" cy="454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98917A86-EDF3-43E1-A82F-FF27DD02948F}"/>
              </a:ext>
            </a:extLst>
          </p:cNvPr>
          <p:cNvSpPr/>
          <p:nvPr/>
        </p:nvSpPr>
        <p:spPr>
          <a:xfrm>
            <a:off x="2617366" y="5318620"/>
            <a:ext cx="6434356" cy="12583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Opracowanie: </a:t>
            </a:r>
          </a:p>
          <a:p>
            <a:pPr algn="ctr"/>
            <a:r>
              <a:rPr lang="pl-PL" sz="2400" b="1" dirty="0"/>
              <a:t>Renata Górna</a:t>
            </a:r>
          </a:p>
          <a:p>
            <a:pPr algn="ctr"/>
            <a:r>
              <a:rPr lang="pl-PL" b="1" dirty="0"/>
              <a:t>Wydział Polityki Społecznej, Rynku Pracy, Ubezpieczeń i Zdrowia </a:t>
            </a:r>
          </a:p>
        </p:txBody>
      </p:sp>
    </p:spTree>
    <p:extLst>
      <p:ext uri="{BB962C8B-B14F-4D97-AF65-F5344CB8AC3E}">
        <p14:creationId xmlns:p14="http://schemas.microsoft.com/office/powerpoint/2010/main" val="1517573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55">
            <a:extLst>
              <a:ext uri="{FF2B5EF4-FFF2-40B4-BE49-F238E27FC236}">
                <a16:creationId xmlns:a16="http://schemas.microsoft.com/office/drawing/2014/main" id="{07027C52-EAEF-417D-B99C-DBFD6D134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940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2" name="Picture 57">
            <a:extLst>
              <a:ext uri="{FF2B5EF4-FFF2-40B4-BE49-F238E27FC236}">
                <a16:creationId xmlns:a16="http://schemas.microsoft.com/office/drawing/2014/main" id="{F0977BDD-F21B-4E52-8FAE-69AA18080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 flipH="1">
            <a:off x="5562194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9FF39A25-DBCE-442D-A2E3-C0FE3312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EB49CE8-5510-404F-98AF-43B2B454F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40482" y="1210708"/>
            <a:ext cx="2872117" cy="5227842"/>
          </a:xfrm>
        </p:spPr>
        <p:txBody>
          <a:bodyPr anchor="ctr">
            <a:normAutofit/>
          </a:bodyPr>
          <a:lstStyle/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C47357-1A92-405F-87F8-D019C656C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99" y="543402"/>
            <a:ext cx="1210139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25900A4F-F587-4648-8952-C9478F916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7284" y="419450"/>
            <a:ext cx="5027379" cy="1417739"/>
          </a:xfrm>
        </p:spPr>
        <p:txBody>
          <a:bodyPr anchor="ctr">
            <a:normAutofit/>
          </a:bodyPr>
          <a:lstStyle/>
          <a:p>
            <a:br>
              <a:rPr lang="pl-PL" sz="2800" b="1" dirty="0">
                <a:solidFill>
                  <a:srgbClr val="000000"/>
                </a:solidFill>
                <a:latin typeface="+mn-lt"/>
              </a:rPr>
            </a:br>
            <a:endParaRPr lang="pl-PL" sz="27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ABE530E3-7CF1-4844-8A00-6B4E5E135F4C}"/>
              </a:ext>
            </a:extLst>
          </p:cNvPr>
          <p:cNvSpPr txBox="1"/>
          <p:nvPr/>
        </p:nvSpPr>
        <p:spPr>
          <a:xfrm>
            <a:off x="679507" y="2130804"/>
            <a:ext cx="5729681" cy="3293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Część I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</a:p>
          <a:p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Problematyka </a:t>
            </a:r>
          </a:p>
          <a:p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dyskryminacji, mobbingu </a:t>
            </a:r>
            <a:b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i molestowania </a:t>
            </a:r>
            <a:b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w miejscu pracy</a:t>
            </a:r>
          </a:p>
          <a:p>
            <a:endParaRPr lang="pl-PL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FED0084-9802-4E53-905B-A8F91CDF30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647" y="2256638"/>
            <a:ext cx="3402000" cy="22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3173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55">
            <a:extLst>
              <a:ext uri="{FF2B5EF4-FFF2-40B4-BE49-F238E27FC236}">
                <a16:creationId xmlns:a16="http://schemas.microsoft.com/office/drawing/2014/main" id="{07027C52-EAEF-417D-B99C-DBFD6D134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940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2" name="Picture 57">
            <a:extLst>
              <a:ext uri="{FF2B5EF4-FFF2-40B4-BE49-F238E27FC236}">
                <a16:creationId xmlns:a16="http://schemas.microsoft.com/office/drawing/2014/main" id="{F0977BDD-F21B-4E52-8FAE-69AA18080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 flipH="1">
            <a:off x="5562194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9FF39A25-DBCE-442D-A2E3-C0FE3312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EB49CE8-5510-404F-98AF-43B2B454F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1902" y="1820820"/>
            <a:ext cx="3080862" cy="4253978"/>
          </a:xfrm>
        </p:spPr>
        <p:txBody>
          <a:bodyPr anchor="ctr">
            <a:normAutofit fontScale="92500" lnSpcReduction="10000"/>
          </a:bodyPr>
          <a:lstStyle/>
          <a:p>
            <a:endParaRPr lang="pl-PL" sz="3600" b="1" dirty="0">
              <a:solidFill>
                <a:srgbClr val="FFFFFF"/>
              </a:solidFill>
            </a:endParaRPr>
          </a:p>
          <a:p>
            <a:endParaRPr lang="pl-PL" sz="3600" b="1" dirty="0">
              <a:solidFill>
                <a:srgbClr val="FFFFFF"/>
              </a:solidFill>
            </a:endParaRPr>
          </a:p>
          <a:p>
            <a:endParaRPr lang="pl-PL" sz="3600" b="1" dirty="0">
              <a:solidFill>
                <a:srgbClr val="FFFFFF"/>
              </a:solidFill>
            </a:endParaRPr>
          </a:p>
          <a:p>
            <a:r>
              <a:rPr lang="pl-PL" sz="3600" b="1" dirty="0">
                <a:solidFill>
                  <a:srgbClr val="FFFFFF"/>
                </a:solidFill>
              </a:rPr>
              <a:t>Wniosek: </a:t>
            </a:r>
          </a:p>
          <a:p>
            <a:pPr algn="l"/>
            <a:endParaRPr lang="pl-PL" sz="1800" dirty="0">
              <a:solidFill>
                <a:srgbClr val="FFFFFF"/>
              </a:solidFill>
            </a:endParaRPr>
          </a:p>
          <a:p>
            <a:pPr algn="l"/>
            <a:r>
              <a:rPr lang="pl-PL" sz="1800" b="1" dirty="0">
                <a:solidFill>
                  <a:srgbClr val="FFFFFF"/>
                </a:solidFill>
              </a:rPr>
              <a:t>Większa świadomość zjawisk psychospołecznych: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b="1" dirty="0">
                <a:solidFill>
                  <a:srgbClr val="FFFFFF"/>
                </a:solidFill>
              </a:rPr>
              <a:t>dyskryminacji – o ponad 5%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b="1" dirty="0">
                <a:solidFill>
                  <a:srgbClr val="FFFFFF"/>
                </a:solidFill>
              </a:rPr>
              <a:t>mobbingu – o niecałe 3%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b="1" dirty="0">
                <a:solidFill>
                  <a:srgbClr val="FF0000"/>
                </a:solidFill>
              </a:rPr>
              <a:t>molestowania – aż o 20%</a:t>
            </a: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C47357-1A92-405F-87F8-D019C656C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263" y="776819"/>
            <a:ext cx="1210139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 descr="Obraz zawierający zrzut ekranu&#10;&#10;Opis wygenerowany automatycznie">
            <a:extLst>
              <a:ext uri="{FF2B5EF4-FFF2-40B4-BE49-F238E27FC236}">
                <a16:creationId xmlns:a16="http://schemas.microsoft.com/office/drawing/2014/main" id="{39A4B1C5-3166-4AC4-BFB4-1DCBF6E86F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0" y="515052"/>
            <a:ext cx="4720978" cy="6302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25900A4F-F587-4648-8952-C9478F916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7284" y="419450"/>
            <a:ext cx="5027379" cy="1417739"/>
          </a:xfrm>
        </p:spPr>
        <p:txBody>
          <a:bodyPr anchor="ctr">
            <a:normAutofit fontScale="90000"/>
          </a:bodyPr>
          <a:lstStyle/>
          <a:p>
            <a:br>
              <a:rPr lang="pl-PL" sz="2800" b="1" dirty="0">
                <a:solidFill>
                  <a:srgbClr val="000000"/>
                </a:solidFill>
                <a:latin typeface="+mn-lt"/>
              </a:rPr>
            </a:br>
            <a:br>
              <a:rPr lang="pl-PL" sz="2800" b="1" dirty="0">
                <a:solidFill>
                  <a:srgbClr val="000000"/>
                </a:solidFill>
                <a:latin typeface="+mn-lt"/>
              </a:rPr>
            </a:br>
            <a:br>
              <a:rPr lang="pl-PL" sz="2800" b="1" dirty="0">
                <a:solidFill>
                  <a:srgbClr val="000000"/>
                </a:solidFill>
                <a:latin typeface="+mn-lt"/>
              </a:rPr>
            </a:br>
            <a:endParaRPr lang="pl-PL" sz="27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EE32FDD5-7AA9-4D71-9FD3-80119121584F}"/>
              </a:ext>
            </a:extLst>
          </p:cNvPr>
          <p:cNvSpPr/>
          <p:nvPr/>
        </p:nvSpPr>
        <p:spPr>
          <a:xfrm>
            <a:off x="5265990" y="184417"/>
            <a:ext cx="2934379" cy="1391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rgbClr val="FF0000"/>
                </a:solidFill>
                <a:latin typeface="+mn-lt"/>
              </a:rPr>
              <a:t>Pytanie 1</a:t>
            </a:r>
            <a:endParaRPr lang="pl-PL" sz="2400" b="1" dirty="0">
              <a:solidFill>
                <a:srgbClr val="000000"/>
              </a:solidFill>
              <a:latin typeface="+mn-lt"/>
            </a:endParaRPr>
          </a:p>
          <a:p>
            <a:pPr algn="ctr"/>
            <a:r>
              <a:rPr lang="pl-PL" sz="2000" b="1" dirty="0">
                <a:solidFill>
                  <a:srgbClr val="000000"/>
                </a:solidFill>
                <a:latin typeface="+mn-lt"/>
              </a:rPr>
              <a:t>Rozróżnianie pojęć: </a:t>
            </a:r>
            <a:br>
              <a:rPr lang="pl-PL" sz="2000" b="1" dirty="0">
                <a:solidFill>
                  <a:srgbClr val="000000"/>
                </a:solidFill>
                <a:latin typeface="+mn-lt"/>
              </a:rPr>
            </a:br>
            <a:r>
              <a:rPr lang="pl-PL" sz="2000" b="1" dirty="0">
                <a:solidFill>
                  <a:srgbClr val="000000"/>
                </a:solidFill>
                <a:latin typeface="+mn-lt"/>
              </a:rPr>
              <a:t>dyskryminacji, mobbingu i molestowania</a:t>
            </a:r>
            <a:endParaRPr lang="pl-PL" sz="2000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8FB5648F-1845-418C-B10B-9F8CBC48BB1E}"/>
              </a:ext>
            </a:extLst>
          </p:cNvPr>
          <p:cNvSpPr/>
          <p:nvPr/>
        </p:nvSpPr>
        <p:spPr>
          <a:xfrm>
            <a:off x="1164566" y="120769"/>
            <a:ext cx="2700203" cy="298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2020 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1F396F9E-07F7-4E74-9531-C0291625C981}"/>
              </a:ext>
            </a:extLst>
          </p:cNvPr>
          <p:cNvSpPr/>
          <p:nvPr/>
        </p:nvSpPr>
        <p:spPr>
          <a:xfrm>
            <a:off x="5218246" y="2550253"/>
            <a:ext cx="3385131" cy="375826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onad </a:t>
            </a:r>
            <a:r>
              <a:rPr lang="pl-PL" sz="17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93%</a:t>
            </a:r>
            <a:r>
              <a:rPr lang="pl-PL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ankietowanych stwierdziło, że umie rozróżnić pojęcia </a:t>
            </a:r>
            <a:r>
              <a:rPr lang="pl-PL" sz="17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dyskryminacji </a:t>
            </a:r>
            <a:r>
              <a:rPr lang="pl-PL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(odpowiedzi ,,tak” - </a:t>
            </a:r>
            <a:r>
              <a:rPr lang="pl-PL" sz="17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93,6 %</a:t>
            </a:r>
            <a:r>
              <a:rPr lang="pl-PL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i </a:t>
            </a:r>
            <a:r>
              <a:rPr lang="pl-PL" sz="17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mobbingu </a:t>
            </a:r>
            <a:r>
              <a:rPr lang="pl-PL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(odpowiedzi ,,tak” - </a:t>
            </a:r>
            <a:r>
              <a:rPr lang="pl-PL" sz="17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93,3%</a:t>
            </a:r>
            <a:r>
              <a:rPr lang="pl-PL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a </a:t>
            </a:r>
            <a:r>
              <a:rPr lang="pl-PL" sz="17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78,3%</a:t>
            </a:r>
            <a:r>
              <a:rPr lang="pl-PL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pozytywnie odpowiedziało na to pytanie w odniesieniu do zjawiska </a:t>
            </a:r>
            <a:r>
              <a:rPr lang="pl-PL" sz="17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molestowania</a:t>
            </a:r>
            <a:r>
              <a:rPr lang="pl-PL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1000"/>
              </a:spcAft>
            </a:pPr>
            <a:r>
              <a:rPr lang="pl-PL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Nieznajomość tych pojęć dotyczyła zaledwie 3 </a:t>
            </a:r>
            <a:r>
              <a:rPr lang="pl-PL" sz="17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4% badanych: 4,1% nie wie jak zdefiniować dyskryminację; 3,2% mobbing, a 3% pojęcie molestowania. 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0085514B-338D-46BA-BB52-6EDEAB05EE59}"/>
              </a:ext>
            </a:extLst>
          </p:cNvPr>
          <p:cNvSpPr/>
          <p:nvPr/>
        </p:nvSpPr>
        <p:spPr>
          <a:xfrm>
            <a:off x="5333834" y="1856078"/>
            <a:ext cx="2254435" cy="45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2011 </a:t>
            </a:r>
          </a:p>
        </p:txBody>
      </p:sp>
    </p:spTree>
    <p:extLst>
      <p:ext uri="{BB962C8B-B14F-4D97-AF65-F5344CB8AC3E}">
        <p14:creationId xmlns:p14="http://schemas.microsoft.com/office/powerpoint/2010/main" val="1001216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55">
            <a:extLst>
              <a:ext uri="{FF2B5EF4-FFF2-40B4-BE49-F238E27FC236}">
                <a16:creationId xmlns:a16="http://schemas.microsoft.com/office/drawing/2014/main" id="{07027C52-EAEF-417D-B99C-DBFD6D134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940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2" name="Picture 57">
            <a:extLst>
              <a:ext uri="{FF2B5EF4-FFF2-40B4-BE49-F238E27FC236}">
                <a16:creationId xmlns:a16="http://schemas.microsoft.com/office/drawing/2014/main" id="{F0977BDD-F21B-4E52-8FAE-69AA18080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 flipH="1">
            <a:off x="5562194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9FF39A25-DBCE-442D-A2E3-C0FE3312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C47357-1A92-405F-87F8-D019C656C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523" y="307144"/>
            <a:ext cx="93662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25900A4F-F587-4648-8952-C9478F916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499" y="295441"/>
            <a:ext cx="4866329" cy="1090579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l"/>
            <a:r>
              <a:rPr lang="pl-PL" sz="2000" b="1" dirty="0">
                <a:solidFill>
                  <a:srgbClr val="FF0000"/>
                </a:solidFill>
                <a:latin typeface="+mn-lt"/>
              </a:rPr>
              <a:t>Pytanie 2</a:t>
            </a:r>
            <a:br>
              <a:rPr lang="pl-PL" sz="1800" b="1" dirty="0">
                <a:solidFill>
                  <a:srgbClr val="000000"/>
                </a:solidFill>
                <a:latin typeface="+mn-lt"/>
              </a:rPr>
            </a:br>
            <a:r>
              <a:rPr lang="pl-PL" sz="1800" b="1" dirty="0">
                <a:solidFill>
                  <a:srgbClr val="000000"/>
                </a:solidFill>
                <a:latin typeface="+mn-lt"/>
              </a:rPr>
              <a:t>Występowanie zjawisk dyskryminacji, mobbingu czy molestowania w zakładach pracy</a:t>
            </a:r>
          </a:p>
        </p:txBody>
      </p:sp>
      <p:pic>
        <p:nvPicPr>
          <p:cNvPr id="2" name="Obraz 1" descr="Obraz zawierający zrzut ekranu&#10;&#10;Opis wygenerowany automatycznie">
            <a:extLst>
              <a:ext uri="{FF2B5EF4-FFF2-40B4-BE49-F238E27FC236}">
                <a16:creationId xmlns:a16="http://schemas.microsoft.com/office/drawing/2014/main" id="{A5878BC8-792C-4CDF-B248-A662D839DC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2" y="828135"/>
            <a:ext cx="4356432" cy="5941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050900F6-1D9F-442C-B22E-A6ED3A5874E7}"/>
              </a:ext>
            </a:extLst>
          </p:cNvPr>
          <p:cNvSpPr/>
          <p:nvPr/>
        </p:nvSpPr>
        <p:spPr>
          <a:xfrm>
            <a:off x="1048710" y="307144"/>
            <a:ext cx="2700203" cy="298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2020 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6EA6EA7-FCD6-41D8-9F2E-6B164E942A5C}"/>
              </a:ext>
            </a:extLst>
          </p:cNvPr>
          <p:cNvSpPr/>
          <p:nvPr/>
        </p:nvSpPr>
        <p:spPr>
          <a:xfrm>
            <a:off x="4860853" y="1850320"/>
            <a:ext cx="2254435" cy="45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2011 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97C7B24-832B-4B40-8A82-47DB2FB8A44F}"/>
              </a:ext>
            </a:extLst>
          </p:cNvPr>
          <p:cNvSpPr/>
          <p:nvPr/>
        </p:nvSpPr>
        <p:spPr>
          <a:xfrm>
            <a:off x="4845464" y="2394921"/>
            <a:ext cx="3587095" cy="41676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>
                <a:ea typeface="Calibri" panose="020F0502020204030204" pitchFamily="34" charset="0"/>
              </a:rPr>
              <a:t>D</a:t>
            </a:r>
            <a:r>
              <a:rPr lang="pl-PL" sz="1600" b="1" dirty="0">
                <a:effectLst/>
                <a:ea typeface="Calibri" panose="020F0502020204030204" pitchFamily="34" charset="0"/>
              </a:rPr>
              <a:t>yskryminacja</a:t>
            </a:r>
          </a:p>
          <a:p>
            <a:r>
              <a:rPr lang="pl-PL" sz="16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80,1%</a:t>
            </a:r>
            <a:r>
              <a:rPr lang="pl-PL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1600" dirty="0">
                <a:effectLst/>
                <a:ea typeface="Calibri" panose="020F0502020204030204" pitchFamily="34" charset="0"/>
              </a:rPr>
              <a:t>ankietowanych wskazało na brak jego występowania w zakładzie pracy, niemniej jednak co </a:t>
            </a:r>
            <a:r>
              <a:rPr lang="pl-PL" sz="16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piąta osoba </a:t>
            </a:r>
            <a:r>
              <a:rPr lang="pl-PL" sz="1600" dirty="0">
                <a:effectLst/>
                <a:ea typeface="Calibri" panose="020F0502020204030204" pitchFamily="34" charset="0"/>
              </a:rPr>
              <a:t>stwierdziła, że zjawisko występuje bądź nie jest pewna czy występuje (odpowiedzi ,,tak” – </a:t>
            </a:r>
            <a:r>
              <a:rPr lang="pl-PL" sz="16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22,4% </a:t>
            </a:r>
            <a:r>
              <a:rPr lang="pl-PL" sz="1600" dirty="0">
                <a:effectLst/>
                <a:ea typeface="Calibri" panose="020F0502020204030204" pitchFamily="34" charset="0"/>
              </a:rPr>
              <a:t>oraz odpowiedzi ,,nie wiem – 19,9%).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>
                <a:ea typeface="Calibri" panose="020F0502020204030204" pitchFamily="34" charset="0"/>
              </a:rPr>
              <a:t>M</a:t>
            </a:r>
            <a:r>
              <a:rPr lang="pl-PL" sz="1600" b="1" dirty="0">
                <a:effectLst/>
                <a:ea typeface="Calibri" panose="020F0502020204030204" pitchFamily="34" charset="0"/>
              </a:rPr>
              <a:t>obbing</a:t>
            </a:r>
            <a:r>
              <a:rPr lang="pl-PL" sz="1600" dirty="0">
                <a:effectLst/>
                <a:ea typeface="Calibri" panose="020F0502020204030204" pitchFamily="34" charset="0"/>
              </a:rPr>
              <a:t> </a:t>
            </a:r>
          </a:p>
          <a:p>
            <a:r>
              <a:rPr lang="pl-PL" sz="16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43% </a:t>
            </a:r>
            <a:r>
              <a:rPr lang="pl-PL" sz="1600" dirty="0">
                <a:effectLst/>
                <a:ea typeface="Calibri" panose="020F0502020204030204" pitchFamily="34" charset="0"/>
              </a:rPr>
              <a:t>ankietowanych uznało, że występuje niemal </a:t>
            </a:r>
            <a:r>
              <a:rPr lang="pl-PL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co </a:t>
            </a:r>
            <a:r>
              <a:rPr lang="pl-PL" sz="16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trzecia osoba </a:t>
            </a:r>
            <a:r>
              <a:rPr lang="pl-PL" sz="1600" dirty="0">
                <a:effectLst/>
                <a:ea typeface="Calibri" panose="020F0502020204030204" pitchFamily="34" charset="0"/>
              </a:rPr>
              <a:t>odpowiedziała, że nie spotkała się z mobbingiem (odpowiedzi ,,nie” - 35,9%), zaś co piąta nie potwierdziła jednoznacznie czy mobbing występuje czy nie (odpowiedzi ,,nie wiem” – 20,1%). </a:t>
            </a:r>
            <a:endParaRPr lang="pl-PL" sz="1600" dirty="0"/>
          </a:p>
        </p:txBody>
      </p:sp>
      <p:sp>
        <p:nvSpPr>
          <p:cNvPr id="21" name="Podtytuł 2">
            <a:extLst>
              <a:ext uri="{FF2B5EF4-FFF2-40B4-BE49-F238E27FC236}">
                <a16:creationId xmlns:a16="http://schemas.microsoft.com/office/drawing/2014/main" id="{A6D16668-74AC-47E8-BF82-0F2D43CED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3406" y="1465316"/>
            <a:ext cx="3169191" cy="5439054"/>
          </a:xfrm>
        </p:spPr>
        <p:txBody>
          <a:bodyPr anchor="ctr">
            <a:normAutofit/>
          </a:bodyPr>
          <a:lstStyle/>
          <a:p>
            <a:pPr algn="l"/>
            <a:endParaRPr lang="pl-PL" sz="3200" b="1" dirty="0">
              <a:solidFill>
                <a:srgbClr val="FFFFFF"/>
              </a:solidFill>
            </a:endParaRPr>
          </a:p>
          <a:p>
            <a:endParaRPr lang="pl-PL" sz="3600" b="1" dirty="0">
              <a:solidFill>
                <a:srgbClr val="FFFFFF"/>
              </a:solidFill>
            </a:endParaRPr>
          </a:p>
          <a:p>
            <a:endParaRPr lang="pl-PL" sz="3600" b="1" dirty="0">
              <a:solidFill>
                <a:srgbClr val="FFFFFF"/>
              </a:solidFill>
            </a:endParaRPr>
          </a:p>
          <a:p>
            <a:r>
              <a:rPr lang="pl-PL" sz="3600" b="1" dirty="0">
                <a:solidFill>
                  <a:srgbClr val="FFFFFF"/>
                </a:solidFill>
              </a:rPr>
              <a:t>Wniosek: </a:t>
            </a:r>
          </a:p>
          <a:p>
            <a:pPr algn="just"/>
            <a:r>
              <a:rPr lang="pl-PL" sz="1800" dirty="0">
                <a:solidFill>
                  <a:srgbClr val="FFFFFF"/>
                </a:solidFill>
              </a:rPr>
              <a:t>Sytuacja w zakładach pracy uległa </a:t>
            </a:r>
            <a:r>
              <a:rPr lang="pl-PL" sz="1800" b="1" dirty="0">
                <a:solidFill>
                  <a:srgbClr val="FF0000"/>
                </a:solidFill>
              </a:rPr>
              <a:t>znacznemu</a:t>
            </a:r>
            <a:r>
              <a:rPr lang="pl-PL" sz="1800" dirty="0">
                <a:solidFill>
                  <a:srgbClr val="FF0000"/>
                </a:solidFill>
              </a:rPr>
              <a:t> </a:t>
            </a:r>
            <a:r>
              <a:rPr lang="pl-PL" sz="1800" b="1" dirty="0">
                <a:solidFill>
                  <a:srgbClr val="FF0000"/>
                </a:solidFill>
              </a:rPr>
              <a:t>pogorszeniu </a:t>
            </a:r>
            <a:r>
              <a:rPr lang="pl-PL" sz="1800" dirty="0">
                <a:solidFill>
                  <a:srgbClr val="FFFFFF"/>
                </a:solidFill>
              </a:rPr>
              <a:t>pod względem </a:t>
            </a:r>
            <a:r>
              <a:rPr lang="pl-PL" sz="1800" b="1" dirty="0">
                <a:solidFill>
                  <a:srgbClr val="FF0000"/>
                </a:solidFill>
              </a:rPr>
              <a:t>dyskryminacji</a:t>
            </a:r>
            <a:r>
              <a:rPr lang="pl-PL" sz="1800" b="1" dirty="0">
                <a:solidFill>
                  <a:srgbClr val="FFFFFF"/>
                </a:solidFill>
              </a:rPr>
              <a:t> </a:t>
            </a:r>
            <a:r>
              <a:rPr lang="pl-PL" sz="1800" dirty="0">
                <a:solidFill>
                  <a:srgbClr val="FFFFFF"/>
                </a:solidFill>
              </a:rPr>
              <a:t>(niemal o 20%), podobna jest skala występowania zjawiska </a:t>
            </a:r>
            <a:r>
              <a:rPr lang="pl-PL" sz="1800" b="1" dirty="0">
                <a:solidFill>
                  <a:srgbClr val="FF0000"/>
                </a:solidFill>
              </a:rPr>
              <a:t>mobbingu</a:t>
            </a:r>
            <a:r>
              <a:rPr lang="pl-PL" sz="1800" b="1" dirty="0">
                <a:solidFill>
                  <a:srgbClr val="FFFFFF"/>
                </a:solidFill>
              </a:rPr>
              <a:t> </a:t>
            </a:r>
            <a:r>
              <a:rPr lang="pl-PL" sz="1800" dirty="0">
                <a:solidFill>
                  <a:srgbClr val="FFFFFF"/>
                </a:solidFill>
              </a:rPr>
              <a:t>(wzrost o prawie 4%),</a:t>
            </a:r>
            <a:r>
              <a:rPr lang="pl-PL" sz="1800" b="1" dirty="0">
                <a:solidFill>
                  <a:srgbClr val="FFFFFF"/>
                </a:solidFill>
              </a:rPr>
              <a:t> </a:t>
            </a:r>
            <a:r>
              <a:rPr lang="pl-PL" sz="1800" dirty="0">
                <a:solidFill>
                  <a:srgbClr val="FFFFFF"/>
                </a:solidFill>
              </a:rPr>
              <a:t>zaś pod względem molestowania sytuacja uległa poprawie (o 8%). </a:t>
            </a:r>
          </a:p>
          <a:p>
            <a:pPr algn="l"/>
            <a:endParaRPr lang="pl-PL" sz="8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441F7A2-AAB0-4F26-A589-898727CF8F7A}"/>
              </a:ext>
            </a:extLst>
          </p:cNvPr>
          <p:cNvSpPr txBox="1"/>
          <p:nvPr/>
        </p:nvSpPr>
        <p:spPr>
          <a:xfrm>
            <a:off x="8572259" y="4707813"/>
            <a:ext cx="3425576" cy="20621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>
                <a:ea typeface="Calibri" panose="020F0502020204030204" pitchFamily="34" charset="0"/>
              </a:rPr>
              <a:t>M</a:t>
            </a:r>
            <a:r>
              <a:rPr lang="pl-PL" sz="1600" b="1" dirty="0">
                <a:effectLst/>
                <a:ea typeface="Calibri" panose="020F0502020204030204" pitchFamily="34" charset="0"/>
              </a:rPr>
              <a:t>olestowanie </a:t>
            </a:r>
          </a:p>
          <a:p>
            <a:r>
              <a:rPr lang="pl-PL" sz="1600" dirty="0">
                <a:effectLst/>
                <a:ea typeface="Calibri" panose="020F0502020204030204" pitchFamily="34" charset="0"/>
              </a:rPr>
              <a:t>W opinii </a:t>
            </a:r>
            <a:r>
              <a:rPr lang="pl-PL" sz="1600" b="1" dirty="0">
                <a:solidFill>
                  <a:schemeClr val="tx1"/>
                </a:solidFill>
                <a:ea typeface="Calibri" panose="020F0502020204030204" pitchFamily="34" charset="0"/>
              </a:rPr>
              <a:t>6</a:t>
            </a:r>
            <a:r>
              <a:rPr lang="pl-PL" sz="16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2% </a:t>
            </a:r>
            <a:r>
              <a:rPr lang="pl-PL" sz="1600" dirty="0">
                <a:effectLst/>
                <a:ea typeface="Calibri" panose="020F0502020204030204" pitchFamily="34" charset="0"/>
              </a:rPr>
              <a:t>ankietowanych nie jest obecne w ich zakładzie pracy (odpowiedzi ,,nie” – </a:t>
            </a:r>
            <a:r>
              <a:rPr lang="pl-PL" sz="1600" b="1" dirty="0">
                <a:solidFill>
                  <a:srgbClr val="FF0000"/>
                </a:solidFill>
                <a:ea typeface="Calibri" panose="020F0502020204030204" pitchFamily="34" charset="0"/>
              </a:rPr>
              <a:t>6</a:t>
            </a:r>
            <a:r>
              <a:rPr lang="pl-PL" sz="16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1,6%</a:t>
            </a:r>
            <a:r>
              <a:rPr lang="pl-PL" sz="1600" dirty="0">
                <a:effectLst/>
                <a:ea typeface="Calibri" panose="020F0502020204030204" pitchFamily="34" charset="0"/>
              </a:rPr>
              <a:t>), jednak prawie </a:t>
            </a:r>
            <a:r>
              <a:rPr lang="pl-PL" sz="16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co piąta osoba </a:t>
            </a:r>
            <a:r>
              <a:rPr lang="pl-PL" sz="1600" dirty="0">
                <a:effectLst/>
                <a:ea typeface="Calibri" panose="020F0502020204030204" pitchFamily="34" charset="0"/>
              </a:rPr>
              <a:t>(odpowiedzi ,,nie wiem” – 22,4%)  nie jest pewna występowania tego zjawiska w swoim środowisku pracy. 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858714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55">
            <a:extLst>
              <a:ext uri="{FF2B5EF4-FFF2-40B4-BE49-F238E27FC236}">
                <a16:creationId xmlns:a16="http://schemas.microsoft.com/office/drawing/2014/main" id="{07027C52-EAEF-417D-B99C-DBFD6D134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940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2" name="Picture 57">
            <a:extLst>
              <a:ext uri="{FF2B5EF4-FFF2-40B4-BE49-F238E27FC236}">
                <a16:creationId xmlns:a16="http://schemas.microsoft.com/office/drawing/2014/main" id="{F0977BDD-F21B-4E52-8FAE-69AA18080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 flipH="1">
            <a:off x="5562194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9FF39A25-DBCE-442D-A2E3-C0FE3312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C47357-1A92-405F-87F8-D019C656C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051" y="222309"/>
            <a:ext cx="93662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25900A4F-F587-4648-8952-C9478F916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4218" y="251670"/>
            <a:ext cx="3740509" cy="117469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l"/>
            <a:r>
              <a:rPr lang="pl-PL" sz="2800" b="1" dirty="0">
                <a:solidFill>
                  <a:srgbClr val="FF0000"/>
                </a:solidFill>
                <a:latin typeface="+mn-lt"/>
              </a:rPr>
              <a:t>Pytanie 2a</a:t>
            </a:r>
            <a:br>
              <a:rPr lang="pl-PL" sz="2800" b="1" dirty="0">
                <a:solidFill>
                  <a:srgbClr val="000000"/>
                </a:solidFill>
                <a:latin typeface="+mn-lt"/>
              </a:rPr>
            </a:br>
            <a:r>
              <a:rPr lang="pl-PL" sz="2200" b="1" dirty="0">
                <a:solidFill>
                  <a:srgbClr val="000000"/>
                </a:solidFill>
              </a:rPr>
              <a:t>Płciowe uwarunkowania</a:t>
            </a:r>
            <a:r>
              <a:rPr lang="pl-PL" sz="2200" b="1" dirty="0">
                <a:solidFill>
                  <a:srgbClr val="000000"/>
                </a:solidFill>
                <a:latin typeface="+mn-lt"/>
              </a:rPr>
              <a:t> zjawisk: dyskryminacji, mobbingu</a:t>
            </a:r>
            <a:r>
              <a:rPr lang="pl-PL" sz="2200" b="1" dirty="0">
                <a:solidFill>
                  <a:srgbClr val="000000"/>
                </a:solidFill>
              </a:rPr>
              <a:t> i </a:t>
            </a:r>
            <a:r>
              <a:rPr lang="pl-PL" sz="2200" b="1" dirty="0">
                <a:solidFill>
                  <a:srgbClr val="000000"/>
                </a:solidFill>
                <a:latin typeface="+mn-lt"/>
              </a:rPr>
              <a:t> molestowania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5F0CCF5-4FB6-4DD1-BE17-EF6B9196B9A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552" r="-1552" b="-1"/>
          <a:stretch/>
        </p:blipFill>
        <p:spPr bwMode="auto">
          <a:xfrm>
            <a:off x="155275" y="707365"/>
            <a:ext cx="5149969" cy="6047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46D206E2-1B51-4888-A0FB-A1B79C108D34}"/>
              </a:ext>
            </a:extLst>
          </p:cNvPr>
          <p:cNvSpPr/>
          <p:nvPr/>
        </p:nvSpPr>
        <p:spPr>
          <a:xfrm>
            <a:off x="1048710" y="205530"/>
            <a:ext cx="2971199" cy="400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2020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72B7191-0FC6-48D3-B2FE-411135F6F056}"/>
              </a:ext>
            </a:extLst>
          </p:cNvPr>
          <p:cNvSpPr/>
          <p:nvPr/>
        </p:nvSpPr>
        <p:spPr>
          <a:xfrm>
            <a:off x="5522581" y="1854191"/>
            <a:ext cx="2254435" cy="414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2011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0B6157F-106E-4154-BDAF-B7A61D858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2582" y="2424023"/>
            <a:ext cx="3625462" cy="3876109"/>
          </a:xfrm>
          <a:prstGeom prst="rect">
            <a:avLst/>
          </a:prstGeom>
        </p:spPr>
      </p:pic>
      <p:sp>
        <p:nvSpPr>
          <p:cNvPr id="15" name="Podtytuł 2">
            <a:extLst>
              <a:ext uri="{FF2B5EF4-FFF2-40B4-BE49-F238E27FC236}">
                <a16:creationId xmlns:a16="http://schemas.microsoft.com/office/drawing/2014/main" id="{73F376E2-207D-4DE9-B083-6920B9333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70495" y="1426366"/>
            <a:ext cx="2866230" cy="5091880"/>
          </a:xfrm>
        </p:spPr>
        <p:txBody>
          <a:bodyPr anchor="ctr">
            <a:normAutofit fontScale="25000" lnSpcReduction="20000"/>
          </a:bodyPr>
          <a:lstStyle/>
          <a:p>
            <a:endParaRPr lang="pl-PL" sz="3600" b="1" dirty="0">
              <a:solidFill>
                <a:srgbClr val="FFFFFF"/>
              </a:solidFill>
            </a:endParaRPr>
          </a:p>
          <a:p>
            <a:endParaRPr lang="pl-PL" sz="3600" b="1" dirty="0">
              <a:solidFill>
                <a:srgbClr val="FFFFFF"/>
              </a:solidFill>
            </a:endParaRPr>
          </a:p>
          <a:p>
            <a:endParaRPr lang="pl-PL" sz="3600" b="1" dirty="0">
              <a:solidFill>
                <a:srgbClr val="FFFFFF"/>
              </a:solidFill>
            </a:endParaRPr>
          </a:p>
          <a:p>
            <a:endParaRPr lang="pl-PL" sz="3600" b="1" dirty="0">
              <a:solidFill>
                <a:srgbClr val="FFFFFF"/>
              </a:solidFill>
            </a:endParaRPr>
          </a:p>
          <a:p>
            <a:endParaRPr lang="pl-PL" sz="3600" b="1" dirty="0">
              <a:solidFill>
                <a:srgbClr val="FFFFFF"/>
              </a:solidFill>
            </a:endParaRPr>
          </a:p>
          <a:p>
            <a:endParaRPr lang="pl-PL" sz="12800" b="1" dirty="0">
              <a:solidFill>
                <a:srgbClr val="FFFFFF"/>
              </a:solidFill>
            </a:endParaRPr>
          </a:p>
          <a:p>
            <a:endParaRPr lang="pl-PL" sz="12800" b="1" dirty="0">
              <a:solidFill>
                <a:srgbClr val="FFFFFF"/>
              </a:solidFill>
            </a:endParaRPr>
          </a:p>
          <a:p>
            <a:r>
              <a:rPr lang="pl-PL" sz="12800" b="1" dirty="0">
                <a:solidFill>
                  <a:srgbClr val="FFFFFF"/>
                </a:solidFill>
              </a:rPr>
              <a:t>Wniosek: </a:t>
            </a:r>
            <a:endParaRPr lang="pl-PL" sz="7200" b="1" dirty="0">
              <a:solidFill>
                <a:srgbClr val="FF0000"/>
              </a:solidFill>
            </a:endParaRPr>
          </a:p>
          <a:p>
            <a:pPr algn="l"/>
            <a:r>
              <a:rPr lang="pl-PL" sz="8000" b="1" dirty="0">
                <a:solidFill>
                  <a:srgbClr val="FF0000"/>
                </a:solidFill>
              </a:rPr>
              <a:t>Kobieta </a:t>
            </a:r>
            <a:r>
              <a:rPr lang="pl-PL" sz="8000" dirty="0">
                <a:solidFill>
                  <a:srgbClr val="FFFFFF"/>
                </a:solidFill>
              </a:rPr>
              <a:t>ma wciąż słabszą pozycję w środowisku pracy pod względem – </a:t>
            </a:r>
            <a:r>
              <a:rPr lang="pl-PL" sz="8000" b="1" dirty="0">
                <a:solidFill>
                  <a:srgbClr val="FF0000"/>
                </a:solidFill>
              </a:rPr>
              <a:t>dyskryminacji i mobbingu </a:t>
            </a:r>
            <a:r>
              <a:rPr lang="pl-PL" sz="8000" dirty="0">
                <a:solidFill>
                  <a:srgbClr val="FFFFFF"/>
                </a:solidFill>
              </a:rPr>
              <a:t>(ponad 55% więcej sytuacji/ zdarzeń).</a:t>
            </a:r>
          </a:p>
          <a:p>
            <a:pPr algn="l"/>
            <a:r>
              <a:rPr lang="pl-PL" sz="8000" dirty="0">
                <a:solidFill>
                  <a:srgbClr val="FFFFFF"/>
                </a:solidFill>
              </a:rPr>
              <a:t>Pod względem występowania tych czynników sytuacja kobiet  uległa </a:t>
            </a:r>
            <a:r>
              <a:rPr lang="pl-PL" sz="8000" b="1" dirty="0">
                <a:solidFill>
                  <a:srgbClr val="FF0000"/>
                </a:solidFill>
              </a:rPr>
              <a:t>znacznemu </a:t>
            </a:r>
            <a:r>
              <a:rPr lang="pl-PL" sz="8000" dirty="0">
                <a:solidFill>
                  <a:srgbClr val="FFFFFF"/>
                </a:solidFill>
              </a:rPr>
              <a:t>pogorszeniu.</a:t>
            </a:r>
          </a:p>
          <a:p>
            <a:pPr algn="l"/>
            <a:endParaRPr lang="pl-PL" sz="8000" dirty="0">
              <a:solidFill>
                <a:srgbClr val="FFFFFF"/>
              </a:solidFill>
            </a:endParaRPr>
          </a:p>
          <a:p>
            <a:pPr algn="l"/>
            <a:r>
              <a:rPr lang="pl-PL" sz="8000" dirty="0">
                <a:solidFill>
                  <a:srgbClr val="FFFFFF"/>
                </a:solidFill>
              </a:rPr>
              <a:t>Molestowanie w miejscu pracy to sytuacja / zjawisko, któremu należałoby się szczególnie przyjrzeć.</a:t>
            </a:r>
          </a:p>
          <a:p>
            <a:pPr algn="l"/>
            <a:endParaRPr lang="pl-PL" sz="2900" dirty="0">
              <a:solidFill>
                <a:srgbClr val="FFFFFF"/>
              </a:solidFill>
            </a:endParaRPr>
          </a:p>
          <a:p>
            <a:pPr algn="l"/>
            <a:endParaRPr lang="pl-PL" sz="1800" dirty="0">
              <a:solidFill>
                <a:srgbClr val="FFFFFF"/>
              </a:solidFill>
            </a:endParaRPr>
          </a:p>
          <a:p>
            <a:pPr algn="l"/>
            <a:endParaRPr lang="pl-PL" sz="1800" dirty="0">
              <a:solidFill>
                <a:srgbClr val="FFFFFF"/>
              </a:solidFill>
            </a:endParaRPr>
          </a:p>
          <a:p>
            <a:pPr algn="l"/>
            <a:endParaRPr lang="pl-PL" sz="1600" dirty="0">
              <a:solidFill>
                <a:srgbClr val="FFFFFF"/>
              </a:solidFill>
            </a:endParaRPr>
          </a:p>
          <a:p>
            <a:pPr algn="l"/>
            <a:endParaRPr lang="pl-PL" sz="1600" dirty="0">
              <a:solidFill>
                <a:srgbClr val="FFFFFF"/>
              </a:solidFill>
            </a:endParaRPr>
          </a:p>
          <a:p>
            <a:pPr algn="l"/>
            <a:endParaRPr lang="pl-PL" sz="1600" dirty="0">
              <a:solidFill>
                <a:srgbClr val="FFFFFF"/>
              </a:solidFill>
            </a:endParaRPr>
          </a:p>
          <a:p>
            <a:pPr algn="l"/>
            <a:endParaRPr lang="pl-PL" sz="1600" dirty="0">
              <a:solidFill>
                <a:srgbClr val="FFFFFF"/>
              </a:solidFill>
            </a:endParaRPr>
          </a:p>
          <a:p>
            <a:pPr algn="l"/>
            <a:endParaRPr lang="pl-PL" sz="1600" dirty="0">
              <a:solidFill>
                <a:srgbClr val="FFFFFF"/>
              </a:solidFill>
            </a:endParaRPr>
          </a:p>
          <a:p>
            <a:pPr algn="l"/>
            <a:endParaRPr lang="pl-PL" sz="1600" dirty="0">
              <a:solidFill>
                <a:srgbClr val="FFFFFF"/>
              </a:solidFill>
            </a:endParaRPr>
          </a:p>
          <a:p>
            <a:pPr algn="l"/>
            <a:endParaRPr lang="pl-PL" sz="1600" dirty="0">
              <a:solidFill>
                <a:srgbClr val="FFFFFF"/>
              </a:solidFill>
            </a:endParaRPr>
          </a:p>
          <a:p>
            <a:pPr algn="l"/>
            <a:endParaRPr lang="pl-PL" sz="1600" dirty="0">
              <a:solidFill>
                <a:srgbClr val="FFFFFF"/>
              </a:solidFill>
            </a:endParaRPr>
          </a:p>
          <a:p>
            <a:pPr algn="l"/>
            <a:endParaRPr lang="pl-PL" sz="1600" dirty="0">
              <a:solidFill>
                <a:srgbClr val="FFFFFF"/>
              </a:solidFill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F968C40-2F8E-4A03-9BA8-C6D6FFEF9FAF}"/>
              </a:ext>
            </a:extLst>
          </p:cNvPr>
          <p:cNvSpPr txBox="1"/>
          <p:nvPr/>
        </p:nvSpPr>
        <p:spPr>
          <a:xfrm>
            <a:off x="5562194" y="2424023"/>
            <a:ext cx="348417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1" dirty="0">
                <a:ea typeface="Calibri" panose="020F0502020204030204" pitchFamily="34" charset="0"/>
              </a:rPr>
              <a:t>D</a:t>
            </a:r>
            <a:r>
              <a:rPr lang="pl-PL" sz="1600" b="1" dirty="0">
                <a:effectLst/>
                <a:ea typeface="Calibri" panose="020F0502020204030204" pitchFamily="34" charset="0"/>
              </a:rPr>
              <a:t>yskryminacja</a:t>
            </a:r>
          </a:p>
          <a:p>
            <a:pPr algn="just"/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obieta jest częściej poddana temu zjawisku (</a:t>
            </a:r>
            <a:r>
              <a:rPr lang="pl-PL" sz="1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20,8%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), a zaledwie 4,7% mężczyzn wskazało, iż doświadczają dyskryminacji.</a:t>
            </a:r>
          </a:p>
          <a:p>
            <a:pPr algn="just"/>
            <a:endParaRPr lang="pl-PL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1" dirty="0">
                <a:ea typeface="Calibri" panose="020F0502020204030204" pitchFamily="34" charset="0"/>
              </a:rPr>
              <a:t>M</a:t>
            </a:r>
            <a:r>
              <a:rPr lang="pl-PL" sz="1600" b="1" dirty="0">
                <a:effectLst/>
                <a:ea typeface="Calibri" panose="020F0502020204030204" pitchFamily="34" charset="0"/>
              </a:rPr>
              <a:t>obbing</a:t>
            </a:r>
            <a:r>
              <a:rPr lang="pl-PL" sz="1600" dirty="0">
                <a:effectLst/>
                <a:ea typeface="Calibri" panose="020F0502020204030204" pitchFamily="34" charset="0"/>
              </a:rPr>
              <a:t> </a:t>
            </a:r>
          </a:p>
          <a:p>
            <a:pPr algn="just"/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Kobiety są 10 razy częściej poddawane mobbingowi (</a:t>
            </a:r>
            <a:r>
              <a:rPr lang="pl-PL" sz="1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20,8%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niż mężczyźni (2,1%). </a:t>
            </a:r>
          </a:p>
          <a:p>
            <a:pPr algn="just"/>
            <a:endParaRPr lang="pl-PL" sz="800" dirty="0"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1" dirty="0">
                <a:ea typeface="Calibri" panose="020F0502020204030204" pitchFamily="34" charset="0"/>
              </a:rPr>
              <a:t>M</a:t>
            </a:r>
            <a:r>
              <a:rPr lang="pl-PL" sz="1600" b="1" dirty="0">
                <a:effectLst/>
                <a:ea typeface="Calibri" panose="020F0502020204030204" pitchFamily="34" charset="0"/>
              </a:rPr>
              <a:t>olestowanie </a:t>
            </a:r>
          </a:p>
          <a:p>
            <a:pPr algn="just"/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Ankietowani odpowiadają, że w ich ocenie kobiety częściej były poddawane molestowaniu (</a:t>
            </a:r>
            <a:r>
              <a:rPr lang="pl-PL" sz="1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9,3%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pl-PL" sz="1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niż mężczyźni (2,7%).</a:t>
            </a:r>
          </a:p>
          <a:p>
            <a:pPr algn="just"/>
            <a:endParaRPr lang="pl-PL" sz="16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26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55">
            <a:extLst>
              <a:ext uri="{FF2B5EF4-FFF2-40B4-BE49-F238E27FC236}">
                <a16:creationId xmlns:a16="http://schemas.microsoft.com/office/drawing/2014/main" id="{07027C52-EAEF-417D-B99C-DBFD6D134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940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2" name="Picture 57">
            <a:extLst>
              <a:ext uri="{FF2B5EF4-FFF2-40B4-BE49-F238E27FC236}">
                <a16:creationId xmlns:a16="http://schemas.microsoft.com/office/drawing/2014/main" id="{F0977BDD-F21B-4E52-8FAE-69AA18080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 flipH="1">
            <a:off x="5562194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9FF39A25-DBCE-442D-A2E3-C0FE3312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C47357-1A92-405F-87F8-D019C656C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584" y="244782"/>
            <a:ext cx="93662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25900A4F-F587-4648-8952-C9478F916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0739" y="267326"/>
            <a:ext cx="3320900" cy="128542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l"/>
            <a:r>
              <a:rPr lang="pl-PL" sz="2800" b="1" dirty="0">
                <a:solidFill>
                  <a:srgbClr val="FF0000"/>
                </a:solidFill>
                <a:latin typeface="+mn-lt"/>
              </a:rPr>
              <a:t>Pytanie </a:t>
            </a:r>
            <a:r>
              <a:rPr lang="pl-PL" sz="2800" b="1" dirty="0">
                <a:solidFill>
                  <a:srgbClr val="FF0000"/>
                </a:solidFill>
              </a:rPr>
              <a:t>3</a:t>
            </a:r>
            <a:br>
              <a:rPr lang="pl-PL" sz="2800" b="1" dirty="0">
                <a:solidFill>
                  <a:srgbClr val="000000"/>
                </a:solidFill>
                <a:latin typeface="+mn-lt"/>
              </a:rPr>
            </a:br>
            <a:r>
              <a:rPr lang="pl-PL" sz="2200" b="1" dirty="0">
                <a:solidFill>
                  <a:srgbClr val="000000"/>
                </a:solidFill>
                <a:latin typeface="+mn-lt"/>
              </a:rPr>
              <a:t>Grupy ulegające zjawiskom: dyskryminacji, mobbingu</a:t>
            </a:r>
            <a:r>
              <a:rPr lang="pl-PL" sz="2200" b="1" dirty="0">
                <a:solidFill>
                  <a:srgbClr val="000000"/>
                </a:solidFill>
              </a:rPr>
              <a:t> i </a:t>
            </a:r>
            <a:r>
              <a:rPr lang="pl-PL" sz="2200" b="1" dirty="0">
                <a:solidFill>
                  <a:srgbClr val="000000"/>
                </a:solidFill>
                <a:latin typeface="+mn-lt"/>
              </a:rPr>
              <a:t> molestowania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22FDA79-675B-4B81-94D5-35ED5D8458F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" t="1477" b="10092"/>
          <a:stretch/>
        </p:blipFill>
        <p:spPr bwMode="auto">
          <a:xfrm>
            <a:off x="152792" y="664234"/>
            <a:ext cx="5307728" cy="6075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DE2BA220-FC06-4823-9C1F-51398A51DEAA}"/>
              </a:ext>
            </a:extLst>
          </p:cNvPr>
          <p:cNvSpPr/>
          <p:nvPr/>
        </p:nvSpPr>
        <p:spPr>
          <a:xfrm>
            <a:off x="1272997" y="117960"/>
            <a:ext cx="2971199" cy="400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2020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A288493-07BE-48D6-8397-5FC985B1A3E0}"/>
              </a:ext>
            </a:extLst>
          </p:cNvPr>
          <p:cNvSpPr/>
          <p:nvPr/>
        </p:nvSpPr>
        <p:spPr>
          <a:xfrm>
            <a:off x="5651300" y="1820079"/>
            <a:ext cx="2254435" cy="414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2011 </a:t>
            </a:r>
          </a:p>
        </p:txBody>
      </p:sp>
      <p:sp>
        <p:nvSpPr>
          <p:cNvPr id="13" name="Podtytuł 2">
            <a:extLst>
              <a:ext uri="{FF2B5EF4-FFF2-40B4-BE49-F238E27FC236}">
                <a16:creationId xmlns:a16="http://schemas.microsoft.com/office/drawing/2014/main" id="{A7721DB3-DB3F-4A67-96EB-FF17ECAC5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71036" y="2821576"/>
            <a:ext cx="2696030" cy="2185853"/>
          </a:xfrm>
        </p:spPr>
        <p:txBody>
          <a:bodyPr anchor="ctr">
            <a:normAutofit fontScale="25000" lnSpcReduction="20000"/>
          </a:bodyPr>
          <a:lstStyle/>
          <a:p>
            <a:pPr algn="l"/>
            <a:endParaRPr lang="pl-PL" sz="3200" b="1" dirty="0">
              <a:solidFill>
                <a:srgbClr val="FFFFFF"/>
              </a:solidFill>
            </a:endParaRPr>
          </a:p>
          <a:p>
            <a:endParaRPr lang="pl-PL" sz="3600" b="1" dirty="0">
              <a:solidFill>
                <a:srgbClr val="FFFFFF"/>
              </a:solidFill>
            </a:endParaRPr>
          </a:p>
          <a:p>
            <a:endParaRPr lang="pl-PL" sz="3600" b="1" dirty="0">
              <a:solidFill>
                <a:srgbClr val="FFFFFF"/>
              </a:solidFill>
            </a:endParaRPr>
          </a:p>
          <a:p>
            <a:endParaRPr lang="pl-PL" sz="3600" b="1" dirty="0">
              <a:solidFill>
                <a:srgbClr val="FFFFFF"/>
              </a:solidFill>
            </a:endParaRPr>
          </a:p>
          <a:p>
            <a:endParaRPr lang="pl-PL" sz="3600" b="1" dirty="0">
              <a:solidFill>
                <a:srgbClr val="FFFFFF"/>
              </a:solidFill>
            </a:endParaRPr>
          </a:p>
          <a:p>
            <a:endParaRPr lang="pl-PL" sz="3600" b="1" dirty="0">
              <a:solidFill>
                <a:srgbClr val="FFFFFF"/>
              </a:solidFill>
            </a:endParaRPr>
          </a:p>
          <a:p>
            <a:endParaRPr lang="pl-PL" sz="3600" b="1" dirty="0">
              <a:solidFill>
                <a:srgbClr val="FFFFFF"/>
              </a:solidFill>
            </a:endParaRPr>
          </a:p>
          <a:p>
            <a:r>
              <a:rPr lang="pl-PL" sz="14400" b="1" dirty="0">
                <a:solidFill>
                  <a:srgbClr val="FFFFFF"/>
                </a:solidFill>
              </a:rPr>
              <a:t>Wniosek: </a:t>
            </a:r>
          </a:p>
          <a:p>
            <a:pPr algn="l"/>
            <a:endParaRPr lang="pl-PL" sz="8800" b="1" dirty="0">
              <a:solidFill>
                <a:srgbClr val="FFFFFF"/>
              </a:solidFill>
            </a:endParaRPr>
          </a:p>
          <a:p>
            <a:pPr algn="l"/>
            <a:r>
              <a:rPr lang="pl-PL" sz="8800" b="1" dirty="0">
                <a:solidFill>
                  <a:srgbClr val="FFFFFF"/>
                </a:solidFill>
              </a:rPr>
              <a:t>Należałby skupić uwagę na </a:t>
            </a:r>
            <a:r>
              <a:rPr lang="pl-PL" sz="8800" b="1" dirty="0">
                <a:solidFill>
                  <a:srgbClr val="FF0000"/>
                </a:solidFill>
              </a:rPr>
              <a:t>kobietach </a:t>
            </a:r>
            <a:r>
              <a:rPr lang="pl-PL" sz="8800" b="1" dirty="0">
                <a:solidFill>
                  <a:srgbClr val="FFFFFF"/>
                </a:solidFill>
              </a:rPr>
              <a:t>jako najczęściej prześladowanych w środowisku pracy (wzrost o ponad  30%) oraz </a:t>
            </a:r>
            <a:r>
              <a:rPr lang="pl-PL" sz="8800" b="1" dirty="0">
                <a:solidFill>
                  <a:srgbClr val="FF0000"/>
                </a:solidFill>
              </a:rPr>
              <a:t>osobach nowoprzyjętych do pracy </a:t>
            </a:r>
            <a:r>
              <a:rPr lang="pl-PL" sz="8800" b="1" dirty="0">
                <a:solidFill>
                  <a:schemeClr val="bg1"/>
                </a:solidFill>
              </a:rPr>
              <a:t>w drugiej kolejności (wzrost naruszeń o około 11%). </a:t>
            </a:r>
          </a:p>
          <a:p>
            <a:pPr algn="l"/>
            <a:endParaRPr lang="pl-PL" sz="2900" dirty="0">
              <a:solidFill>
                <a:srgbClr val="FFFFFF"/>
              </a:solidFill>
            </a:endParaRPr>
          </a:p>
          <a:p>
            <a:pPr algn="l"/>
            <a:endParaRPr lang="pl-PL" sz="29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B7199C4-4128-4278-B361-E7FD3E454A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7128" y="2349511"/>
            <a:ext cx="3757300" cy="4364966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34DDEAB-41F1-4D29-B6A8-630B84C6AE4C}"/>
              </a:ext>
            </a:extLst>
          </p:cNvPr>
          <p:cNvSpPr txBox="1"/>
          <p:nvPr/>
        </p:nvSpPr>
        <p:spPr>
          <a:xfrm>
            <a:off x="5651300" y="1104018"/>
            <a:ext cx="369312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l-PL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l-PL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l-PL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l-PL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l-PL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pl-PL" sz="1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obieta 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jest najczęściej prześladowana (choć pytanie nie precyzuje w jakich formach) – aż </a:t>
            </a:r>
            <a:r>
              <a:rPr lang="pl-PL" sz="1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30,5%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odpowiedzi; </a:t>
            </a:r>
          </a:p>
          <a:p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 drugim miejscu znalazły się </a:t>
            </a:r>
            <a:r>
              <a:rPr lang="pl-PL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osoby pracujące w zakładzie przez dłuższy czas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l-PL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19,6%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Znacznie rzadziej prześladowana (dyskryminacja, mobbing, molestowanie) jest </a:t>
            </a:r>
            <a:r>
              <a:rPr lang="pl-PL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osoba nowoprzyjęta do pracy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l-PL" sz="1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6,2%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pl-PL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osoba innego wyznania/pochodzenia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l-PL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2,7%) 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czy </a:t>
            </a:r>
            <a:r>
              <a:rPr lang="pl-PL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osoba niepełnosprawna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(0,7%). Niemal 5,2% odpowiadających wskazało, że żadna z wymienionych grup nie kwalifikuje się do odpowiedzi na pytanie, jednak w większości przypadków nie wskazano jakie inne grupy ma na myśli.</a:t>
            </a:r>
          </a:p>
        </p:txBody>
      </p:sp>
    </p:spTree>
    <p:extLst>
      <p:ext uri="{BB962C8B-B14F-4D97-AF65-F5344CB8AC3E}">
        <p14:creationId xmlns:p14="http://schemas.microsoft.com/office/powerpoint/2010/main" val="1206499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55">
            <a:extLst>
              <a:ext uri="{FF2B5EF4-FFF2-40B4-BE49-F238E27FC236}">
                <a16:creationId xmlns:a16="http://schemas.microsoft.com/office/drawing/2014/main" id="{07027C52-EAEF-417D-B99C-DBFD6D134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940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2" name="Picture 57">
            <a:extLst>
              <a:ext uri="{FF2B5EF4-FFF2-40B4-BE49-F238E27FC236}">
                <a16:creationId xmlns:a16="http://schemas.microsoft.com/office/drawing/2014/main" id="{F0977BDD-F21B-4E52-8FAE-69AA18080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 flipH="1">
            <a:off x="5562194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9FF39A25-DBCE-442D-A2E3-C0FE3312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C47357-1A92-405F-87F8-D019C656C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848" y="432743"/>
            <a:ext cx="93662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25900A4F-F587-4648-8952-C9478F916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1606" y="201824"/>
            <a:ext cx="4708772" cy="1164567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l"/>
            <a:r>
              <a:rPr lang="pl-PL" sz="2800" b="1" dirty="0">
                <a:solidFill>
                  <a:srgbClr val="FF0000"/>
                </a:solidFill>
                <a:latin typeface="+mn-lt"/>
              </a:rPr>
              <a:t>Pytanie 4</a:t>
            </a:r>
            <a:br>
              <a:rPr lang="pl-PL" sz="2800" b="1" dirty="0">
                <a:solidFill>
                  <a:srgbClr val="000000"/>
                </a:solidFill>
                <a:latin typeface="+mn-lt"/>
              </a:rPr>
            </a:br>
            <a:r>
              <a:rPr lang="pl-PL" sz="2200" b="1" dirty="0">
                <a:solidFill>
                  <a:srgbClr val="000000"/>
                </a:solidFill>
              </a:rPr>
              <a:t>Wpływ </a:t>
            </a:r>
            <a:r>
              <a:rPr lang="pl-PL" sz="2200" b="1" dirty="0">
                <a:solidFill>
                  <a:srgbClr val="000000"/>
                </a:solidFill>
                <a:latin typeface="+mn-lt"/>
              </a:rPr>
              <a:t>dyskryminacji, mobbingu</a:t>
            </a:r>
            <a:r>
              <a:rPr lang="pl-PL" sz="2200" b="1" dirty="0">
                <a:solidFill>
                  <a:srgbClr val="000000"/>
                </a:solidFill>
              </a:rPr>
              <a:t> i </a:t>
            </a:r>
            <a:r>
              <a:rPr lang="pl-PL" sz="2200" b="1" dirty="0">
                <a:solidFill>
                  <a:srgbClr val="000000"/>
                </a:solidFill>
                <a:latin typeface="+mn-lt"/>
              </a:rPr>
              <a:t>molestowania na odejście z zakładu pracy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B410B8A-23DB-4DC5-8A76-286D41DEE88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1" y="836762"/>
            <a:ext cx="4476998" cy="58995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D71CE3D9-1605-43D1-B2D8-BFD944831457}"/>
              </a:ext>
            </a:extLst>
          </p:cNvPr>
          <p:cNvSpPr/>
          <p:nvPr/>
        </p:nvSpPr>
        <p:spPr>
          <a:xfrm>
            <a:off x="1203986" y="244782"/>
            <a:ext cx="2971199" cy="400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2020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724EBEE-6C95-473C-8B87-1D05834F6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4152" y="2092214"/>
            <a:ext cx="3450255" cy="4297459"/>
          </a:xfrm>
          <a:prstGeom prst="rect">
            <a:avLst/>
          </a:prstGeom>
        </p:spPr>
      </p:pic>
      <p:sp>
        <p:nvSpPr>
          <p:cNvPr id="13" name="Podtytuł 2">
            <a:extLst>
              <a:ext uri="{FF2B5EF4-FFF2-40B4-BE49-F238E27FC236}">
                <a16:creationId xmlns:a16="http://schemas.microsoft.com/office/drawing/2014/main" id="{E3F83E3A-EDEF-4B76-9EF0-FD065AC35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52295" y="2027208"/>
            <a:ext cx="3260305" cy="3545456"/>
          </a:xfrm>
        </p:spPr>
        <p:txBody>
          <a:bodyPr anchor="ctr">
            <a:normAutofit fontScale="25000" lnSpcReduction="20000"/>
          </a:bodyPr>
          <a:lstStyle/>
          <a:p>
            <a:pPr algn="l"/>
            <a:endParaRPr lang="pl-PL" sz="3200" b="1" dirty="0">
              <a:solidFill>
                <a:srgbClr val="FFFFFF"/>
              </a:solidFill>
            </a:endParaRPr>
          </a:p>
          <a:p>
            <a:endParaRPr lang="pl-PL" sz="3600" b="1" dirty="0">
              <a:solidFill>
                <a:srgbClr val="FFFFFF"/>
              </a:solidFill>
            </a:endParaRPr>
          </a:p>
          <a:p>
            <a:endParaRPr lang="pl-PL" sz="3600" b="1" dirty="0">
              <a:solidFill>
                <a:srgbClr val="FFFFFF"/>
              </a:solidFill>
            </a:endParaRPr>
          </a:p>
          <a:p>
            <a:endParaRPr lang="pl-PL" sz="3600" b="1" dirty="0">
              <a:solidFill>
                <a:srgbClr val="FFFFFF"/>
              </a:solidFill>
            </a:endParaRPr>
          </a:p>
          <a:p>
            <a:endParaRPr lang="pl-PL" sz="3600" b="1" dirty="0">
              <a:solidFill>
                <a:srgbClr val="FFFFFF"/>
              </a:solidFill>
            </a:endParaRPr>
          </a:p>
          <a:p>
            <a:endParaRPr lang="pl-PL" sz="7200" b="1" dirty="0">
              <a:solidFill>
                <a:srgbClr val="FFFFFF"/>
              </a:solidFill>
            </a:endParaRPr>
          </a:p>
          <a:p>
            <a:endParaRPr lang="pl-PL" sz="7200" b="1" dirty="0">
              <a:solidFill>
                <a:srgbClr val="FFFFFF"/>
              </a:solidFill>
            </a:endParaRPr>
          </a:p>
          <a:p>
            <a:endParaRPr lang="pl-PL" sz="14400" b="1" dirty="0">
              <a:solidFill>
                <a:srgbClr val="FFFFFF"/>
              </a:solidFill>
            </a:endParaRPr>
          </a:p>
          <a:p>
            <a:r>
              <a:rPr lang="pl-PL" sz="14400" b="1" dirty="0">
                <a:solidFill>
                  <a:srgbClr val="FFFFFF"/>
                </a:solidFill>
              </a:rPr>
              <a:t>Wniosek: </a:t>
            </a:r>
            <a:endParaRPr lang="pl-PL" sz="8000" b="1" dirty="0">
              <a:solidFill>
                <a:srgbClr val="FFFFFF"/>
              </a:solidFill>
            </a:endParaRPr>
          </a:p>
          <a:p>
            <a:pPr algn="l"/>
            <a:r>
              <a:rPr lang="pl-PL" sz="8800" b="1" dirty="0">
                <a:solidFill>
                  <a:srgbClr val="FFFFFF"/>
                </a:solidFill>
              </a:rPr>
              <a:t>Obecnie, z powodu </a:t>
            </a:r>
            <a:r>
              <a:rPr lang="pl-PL" sz="8800" b="1" dirty="0">
                <a:solidFill>
                  <a:srgbClr val="FF0000"/>
                </a:solidFill>
              </a:rPr>
              <a:t>dyskryminacji </a:t>
            </a:r>
            <a:r>
              <a:rPr lang="pl-PL" sz="8800" b="1" dirty="0">
                <a:solidFill>
                  <a:srgbClr val="FFFFFF"/>
                </a:solidFill>
              </a:rPr>
              <a:t>odchodzi z pracy więcej osób niż w 2011 (11,9 % / 17,2%).</a:t>
            </a:r>
          </a:p>
          <a:p>
            <a:pPr algn="l"/>
            <a:endParaRPr lang="pl-PL" sz="8800" b="1" dirty="0">
              <a:solidFill>
                <a:srgbClr val="FFFFFF"/>
              </a:solidFill>
            </a:endParaRPr>
          </a:p>
          <a:p>
            <a:pPr algn="l"/>
            <a:r>
              <a:rPr lang="pl-PL" sz="8800" b="1" dirty="0">
                <a:solidFill>
                  <a:srgbClr val="FF0000"/>
                </a:solidFill>
              </a:rPr>
              <a:t>Mobbing</a:t>
            </a:r>
            <a:r>
              <a:rPr lang="pl-PL" sz="8800" b="1" dirty="0">
                <a:solidFill>
                  <a:srgbClr val="FFFFFF"/>
                </a:solidFill>
              </a:rPr>
              <a:t> wciąż przoduje i jest to bardzo niepokojące – niemal trzykrotnie wzrósł odsetek przyczyn odejścia z pracy z tego powodu (11,2% / 32,1%)</a:t>
            </a:r>
          </a:p>
          <a:p>
            <a:pPr algn="l"/>
            <a:endParaRPr lang="pl-PL" sz="7200" b="1" dirty="0">
              <a:solidFill>
                <a:srgbClr val="FFFFFF"/>
              </a:solidFill>
            </a:endParaRPr>
          </a:p>
          <a:p>
            <a:pPr algn="l"/>
            <a:endParaRPr lang="pl-PL" sz="7200" dirty="0">
              <a:solidFill>
                <a:srgbClr val="FFFFFF"/>
              </a:solidFill>
            </a:endParaRPr>
          </a:p>
          <a:p>
            <a:pPr algn="l"/>
            <a:endParaRPr lang="pl-PL" sz="7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  <a:p>
            <a:pPr algn="l"/>
            <a:endParaRPr lang="pl-PL" sz="3200" dirty="0">
              <a:solidFill>
                <a:srgbClr val="FFFFFF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205D3DAA-2D28-43A5-8AA2-2763842E2B46}"/>
              </a:ext>
            </a:extLst>
          </p:cNvPr>
          <p:cNvSpPr/>
          <p:nvPr/>
        </p:nvSpPr>
        <p:spPr>
          <a:xfrm>
            <a:off x="5075261" y="1429811"/>
            <a:ext cx="2041478" cy="508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2011 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2EF9255-C292-4C38-9575-D11140FBBE31}"/>
              </a:ext>
            </a:extLst>
          </p:cNvPr>
          <p:cNvSpPr txBox="1"/>
          <p:nvPr/>
        </p:nvSpPr>
        <p:spPr>
          <a:xfrm>
            <a:off x="4997700" y="2092214"/>
            <a:ext cx="345025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Zarówno wobec zjawiska </a:t>
            </a:r>
            <a:r>
              <a:rPr lang="pl-PL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dyskryminacji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mobbingu 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jak i </a:t>
            </a:r>
            <a:r>
              <a:rPr lang="pl-PL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molestowania </a:t>
            </a:r>
            <a:r>
              <a:rPr lang="pl-PL" sz="1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ponad połowa ankietowanych udzieliła negatywnych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odpowiedzi</a:t>
            </a: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(odpowiedzi ,,nie”: </a:t>
            </a:r>
            <a:r>
              <a:rPr lang="pl-PL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dyskryminacja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59,7% </a:t>
            </a:r>
            <a:r>
              <a:rPr lang="pl-PL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mobbing – 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49,5%, </a:t>
            </a:r>
            <a:r>
              <a:rPr lang="pl-PL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molestowanie 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51,9%). 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9AD150E-B1E9-47B8-80AD-3FFA184E1116}"/>
              </a:ext>
            </a:extLst>
          </p:cNvPr>
          <p:cNvSpPr txBox="1"/>
          <p:nvPr/>
        </p:nvSpPr>
        <p:spPr>
          <a:xfrm>
            <a:off x="4997698" y="4061540"/>
            <a:ext cx="345025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Prawie </a:t>
            </a:r>
            <a:r>
              <a:rPr lang="pl-PL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 piąta osoba 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odpowiadała, iż nie wie (odpowiedzi ,,nie wiem”: </a:t>
            </a:r>
            <a:r>
              <a:rPr lang="pl-PL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dyskryminacja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23,5%, </a:t>
            </a:r>
            <a:r>
              <a:rPr lang="pl-PL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mobbing – 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20,4%, </a:t>
            </a:r>
            <a:r>
              <a:rPr lang="pl-PL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molestowanie 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22,8%). </a:t>
            </a:r>
            <a:endParaRPr lang="pl-P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Ponad 10% odpowiadających wskazało, że </a:t>
            </a:r>
            <a:r>
              <a:rPr lang="pl-PL" sz="1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dyskryminacja i mobbing wpłynęły na zmianę miejsca pracy 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(odpowiedzi ,,tak”: </a:t>
            </a:r>
            <a:r>
              <a:rPr lang="pl-PL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dyskryminacja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11,9%, </a:t>
            </a:r>
            <a:r>
              <a:rPr lang="pl-PL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mobbing – 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11,2%). </a:t>
            </a:r>
          </a:p>
        </p:txBody>
      </p:sp>
    </p:spTree>
    <p:extLst>
      <p:ext uri="{BB962C8B-B14F-4D97-AF65-F5344CB8AC3E}">
        <p14:creationId xmlns:p14="http://schemas.microsoft.com/office/powerpoint/2010/main" val="418092143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3317</Words>
  <Application>Microsoft Office PowerPoint</Application>
  <PresentationFormat>Panoramiczny</PresentationFormat>
  <Paragraphs>439</Paragraphs>
  <Slides>33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Motyw pakietu Office</vt:lpstr>
      <vt:lpstr> Ankieta OPZZ  na temat problematyki dyskryminacji, mobbingu i molestowania w miejscu pracy  oraz przestrzegania uprawnień pracowniczych związanych z rodzicielstwem     </vt:lpstr>
      <vt:lpstr>Inicjatywa przeprowadzenia Ankiety we wskazanych obszarach została podjęta po raz pierwszy w 2011 roku przez Komisję Kobiet Ogólnopolskiego Porozumienia Związków Zawodowych. Obserwacje rynku pracy wskazywały na wyzwania związane zarówno z psychospołecznymi zagrożeniami rynku pracy, jak i uprawnieniami rodzicielskimi.                         Cel badania:  Rozpoznanie stanu świadomości na temat praw pracowniczych  w wymienionych obszarach oraz wstępna diagnoza szans i zagrożeń dla bezpiecznego i wolnego od uprzedzeń środowiska pracy, z uwzględnieniem możliwości łączenia pracy zawodowej z życiem prywatnym i rodzinnym.     Po 9 latach podjęliśmy to samo wyzwanie ! Analiza porównawcza:     stanie się podstawą do bardziej pogłębionych studiów nad zjawiskami związanymi z funkcjonowaniem kobiet i mężczyzn na rynku pracy.     pozwoli określić cele i zadania działalności związkowej w popularyzowaniu wiedzy na temat praw pracowniczych i stosowania ich w praktyce. </vt:lpstr>
      <vt:lpstr> </vt:lpstr>
      <vt:lpstr> </vt:lpstr>
      <vt:lpstr>   </vt:lpstr>
      <vt:lpstr>Pytanie 2 Występowanie zjawisk dyskryminacji, mobbingu czy molestowania w zakładach pracy</vt:lpstr>
      <vt:lpstr>Pytanie 2a Płciowe uwarunkowania zjawisk: dyskryminacji, mobbingu i  molestowania</vt:lpstr>
      <vt:lpstr>Pytanie 3 Grupy ulegające zjawiskom: dyskryminacji, mobbingu i  molestowania</vt:lpstr>
      <vt:lpstr>Pytanie 4 Wpływ dyskryminacji, mobbingu i molestowania na odejście z zakładu pracy</vt:lpstr>
      <vt:lpstr>Pytanie 7 Pomoc w mobbingu </vt:lpstr>
      <vt:lpstr>Pytanie 8 Molestowanie seksualne  w miejscu pracy </vt:lpstr>
      <vt:lpstr>Pytanie 9 Molestowanie seksualne w miejscu pracy - znajomość zjawiska </vt:lpstr>
      <vt:lpstr>Pytanie 10 Molestowanie seksualne a reakcje społeczne  </vt:lpstr>
      <vt:lpstr>Pytanie 11 Sprawcy molestowania (seksulanego)  w miejscu pracy</vt:lpstr>
      <vt:lpstr> </vt:lpstr>
      <vt:lpstr>Część II  Przestrzeganie uprawnień pracowniczych związanych z rodzicielstwem  </vt:lpstr>
      <vt:lpstr>      Wniosek:  Wiedza związana z uprawnieniami pracowniczymi związanymi z rodzicielstwem  jest wysoka –  ponad 85 – 87% pytanych deklaruje,  że zna przepisy i stosuje je w praktyce.         </vt:lpstr>
      <vt:lpstr>      Wniosek:   Wciąż wysoki i wzrastający jest odsetek kobiet wskazujących, że podczas rozmowy kwalifikacyjnej przyszły pracodawca pyta je o plany związane z rodzicielstwem  (prawie 80% przypadków).  Jednak, sytuacja uległa pogorszeniu w porównaniu z 2011 r.        </vt:lpstr>
      <vt:lpstr>     Wniosek:  Wzrosła liczba naruszeń przez pracodawcę przepisów w zakresie wypowiadania i rozwiazywania umów o pracę: w czasie ciąży czy urlopu wychowawczego oraz w sytuacjach nieprzedłużenia umowy o pracę do dnia porodu - wzrost od 30 do ponad 35% !!  Zwraca uwagę niski odsetek odpowiedzi.       </vt:lpstr>
      <vt:lpstr>     Wniosek:  Nieznacznie, ale jednak wzrósł odsetek kobiet wskazujących, że  są zatrudniane przy pracach wzbronionych kobietom określanych jako szczególnie uciążliwe lub szkodliwe dla zdrowia (wzrost o 7%).        </vt:lpstr>
      <vt:lpstr>       Wniosek:  Poprawiła się postawa pracodawców wobec pracowników korzystających z uprawnień przysługujących w związku z wychowywaniem dzieci – ponad 88 % ankietowanych wskazało, że nie ma z tym żadnych problemów.   To wzrost o niemal 25 % pozytywnych postaw pracodawców w porównaniu z 2011 rokiem.          </vt:lpstr>
      <vt:lpstr>     Wniosek:   Znacznie poprawiła się sytuacja w zakresie przestrzegania przepisów związanych z wypłacaniem świadczeń na rzecz macierzyństwa.  Niemal 98 % ankietowanych  (w 2011 r. – 78 %) nie dostrzega żadnych problemów na tym tle.         </vt:lpstr>
      <vt:lpstr>    Wniosek:  Przepisy odnośnie zatrudniania kobiet w ciąży są coraz powszechniej przestrzegane.   Ponad 85 % kobiet wskazało,  że będąc w ciąży nie były zatrudniane ani w godzinach nadliczbowych ani w porze nocnej.       </vt:lpstr>
      <vt:lpstr>  Wniosek:  Znacznie wzrosło przestrzeganie przepisów w zakresie wykorzystania wymiaru urlopu macierzyńskiego – w opinii ankietowanych niemal 96% pracodawców przestrzega prawa w tym zakresie.  W 2011 r. odsetek ten wynosił ponad 77 %. </vt:lpstr>
      <vt:lpstr>     Wniosek:  Utrzymuje się poziom ,,niewiedzy”  o przepisach odnoszących się do pracownika – ojca wychowującego dziecko. Prawie 36 % ankietowanych nie zna tych przepisów; podobny poziom deklarowano w 2011 r.   </vt:lpstr>
      <vt:lpstr>       Wniosek:  Wyraźnej poprawie uległa sytuacja związana z powrotem kobiet do pracy po zakończeniu urlopu macierzyńskiego.  85 % z nich nie doświadczyło żadnych trudności z tym związanych  (w 2011 r. zaledwie 8%). </vt:lpstr>
      <vt:lpstr>     Wniosek: Optymistycznie ankietowani oceniają podejście pracodawców do posiadania dzieci i obowiązków związanych z ich wychowywaniem. Prawie 86 % wskazuje, że nie doświadczali dyskryminacji płacowej pod tym względem (wzrost pozytywnych odpowiedzi o ponad 25%).    </vt:lpstr>
      <vt:lpstr>      Wniosek:  Urlop wychowawczy nie jest powszechnie wykorzystywany - ,,zaledwie” 30 % ankietowanych z niego korzysta.   Sytuacja pod tym względem nie uległa zmianie od 2011 r.    </vt:lpstr>
      <vt:lpstr>      Wniosek: Poprawiła się postawa pracodawców wobec pracowników powracających do pracy po zakończeniu urlopu macierzyńskiego.   Prawie 78 % ankietowanych nie doświadczyło negatywnych konsekwencji z tego powodu.   Nieprawidłowości – jeśli występowały, były związane z pracą na dotychczasowym /lub równorzędnym/ stanowisku zajmowanym przed urlopem wychowawczym (7-10%).       </vt:lpstr>
      <vt:lpstr>      Wniosek:  Niezmienna jest postawa pracowników odnośnie podejmowania decyzji dotyczących macierzyństwa i rodzicielstwa a powszechności dostępu do żłobków i przedszkoli.   Połowa z ankietowanych uznaje to za istotny czynnik ułatwiający taką decyzję.       </vt:lpstr>
      <vt:lpstr>        Wniosek:  Dyskryminacja płacowa występuje w co drugim zakładzie pracy –  w 78 % na niekorzyść kobiet.   Sytuacja w tym obszarze uległa pogorszeniu (wzrost o ponad 18% wobec roku 2011).      </vt:lpstr>
      <vt:lpstr> Podsumowanie Części II  Przestrzeganie uprawnień pracowniczych związanych z rodzicielstwem 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Ankieta OPZZ o problematyce dyskryminacji, mobbingu i molestowania w miejscu pracy oraz przestrzegania uprawnień pracowniczych związanych z rodzicielstwem</dc:title>
  <dc:creator>Renata Górna</dc:creator>
  <cp:lastModifiedBy>ZPS</cp:lastModifiedBy>
  <cp:revision>80</cp:revision>
  <dcterms:created xsi:type="dcterms:W3CDTF">2020-09-22T20:54:00Z</dcterms:created>
  <dcterms:modified xsi:type="dcterms:W3CDTF">2020-09-30T08:40:23Z</dcterms:modified>
</cp:coreProperties>
</file>