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8"/>
  </p:notesMasterIdLst>
  <p:handoutMasterIdLst>
    <p:handoutMasterId r:id="rId49"/>
  </p:handoutMasterIdLst>
  <p:sldIdLst>
    <p:sldId id="278" r:id="rId2"/>
    <p:sldId id="308" r:id="rId3"/>
    <p:sldId id="310" r:id="rId4"/>
    <p:sldId id="309" r:id="rId5"/>
    <p:sldId id="368"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9" r:id="rId19"/>
    <p:sldId id="370" r:id="rId20"/>
    <p:sldId id="371" r:id="rId21"/>
    <p:sldId id="372" r:id="rId22"/>
    <p:sldId id="373" r:id="rId23"/>
    <p:sldId id="374" r:id="rId24"/>
    <p:sldId id="375" r:id="rId25"/>
    <p:sldId id="376" r:id="rId26"/>
    <p:sldId id="377" r:id="rId27"/>
    <p:sldId id="378" r:id="rId28"/>
    <p:sldId id="379" r:id="rId29"/>
    <p:sldId id="381" r:id="rId30"/>
    <p:sldId id="382" r:id="rId31"/>
    <p:sldId id="383" r:id="rId32"/>
    <p:sldId id="384" r:id="rId33"/>
    <p:sldId id="385" r:id="rId34"/>
    <p:sldId id="386" r:id="rId35"/>
    <p:sldId id="387" r:id="rId36"/>
    <p:sldId id="388" r:id="rId37"/>
    <p:sldId id="380" r:id="rId38"/>
    <p:sldId id="314" r:id="rId39"/>
    <p:sldId id="311" r:id="rId40"/>
    <p:sldId id="312" r:id="rId41"/>
    <p:sldId id="389" r:id="rId42"/>
    <p:sldId id="390" r:id="rId43"/>
    <p:sldId id="391" r:id="rId44"/>
    <p:sldId id="392" r:id="rId45"/>
    <p:sldId id="393" r:id="rId46"/>
    <p:sldId id="293" r:id="rId47"/>
  </p:sldIdLst>
  <p:sldSz cx="12192000" cy="6858000"/>
  <p:notesSz cx="10234613" cy="7104063"/>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69" d="100"/>
          <a:sy n="69" d="100"/>
        </p:scale>
        <p:origin x="738"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413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247819D-F1CB-53B6-B1A3-051EEF8AE17F}"/>
              </a:ext>
            </a:extLst>
          </p:cNvPr>
          <p:cNvSpPr>
            <a:spLocks noGrp="1"/>
          </p:cNvSpPr>
          <p:nvPr>
            <p:ph type="hdr" sz="quarter"/>
          </p:nvPr>
        </p:nvSpPr>
        <p:spPr>
          <a:xfrm>
            <a:off x="0" y="0"/>
            <a:ext cx="4434999" cy="356128"/>
          </a:xfrm>
          <a:prstGeom prst="rect">
            <a:avLst/>
          </a:prstGeom>
        </p:spPr>
        <p:txBody>
          <a:bodyPr vert="horz" lIns="41605" tIns="20803" rIns="41605" bIns="20803" rtlCol="0"/>
          <a:lstStyle>
            <a:lvl1pPr algn="l">
              <a:defRPr sz="500"/>
            </a:lvl1pPr>
          </a:lstStyle>
          <a:p>
            <a:endParaRPr lang="it-IT"/>
          </a:p>
        </p:txBody>
      </p:sp>
      <p:sp>
        <p:nvSpPr>
          <p:cNvPr id="3" name="Segnaposto data 2">
            <a:extLst>
              <a:ext uri="{FF2B5EF4-FFF2-40B4-BE49-F238E27FC236}">
                <a16:creationId xmlns:a16="http://schemas.microsoft.com/office/drawing/2014/main" id="{2A0DDE6F-9299-B8DF-CCB3-2CA9E78A55E8}"/>
              </a:ext>
            </a:extLst>
          </p:cNvPr>
          <p:cNvSpPr>
            <a:spLocks noGrp="1"/>
          </p:cNvSpPr>
          <p:nvPr>
            <p:ph type="dt" sz="quarter" idx="1"/>
          </p:nvPr>
        </p:nvSpPr>
        <p:spPr>
          <a:xfrm>
            <a:off x="5797245" y="0"/>
            <a:ext cx="4434999" cy="356128"/>
          </a:xfrm>
          <a:prstGeom prst="rect">
            <a:avLst/>
          </a:prstGeom>
        </p:spPr>
        <p:txBody>
          <a:bodyPr vert="horz" lIns="41605" tIns="20803" rIns="41605" bIns="20803" rtlCol="0"/>
          <a:lstStyle>
            <a:lvl1pPr algn="r">
              <a:defRPr sz="500"/>
            </a:lvl1pPr>
          </a:lstStyle>
          <a:p>
            <a:fld id="{211A2221-340C-4102-8331-69C7DD466B9E}" type="datetime1">
              <a:rPr lang="it-IT" smtClean="0"/>
              <a:t>12/03/2024</a:t>
            </a:fld>
            <a:endParaRPr lang="it-IT"/>
          </a:p>
        </p:txBody>
      </p:sp>
      <p:sp>
        <p:nvSpPr>
          <p:cNvPr id="4" name="Segnaposto piè di pagina 3">
            <a:extLst>
              <a:ext uri="{FF2B5EF4-FFF2-40B4-BE49-F238E27FC236}">
                <a16:creationId xmlns:a16="http://schemas.microsoft.com/office/drawing/2014/main" id="{CB3DF9A0-78B3-B87B-E72F-87B083E9DC81}"/>
              </a:ext>
            </a:extLst>
          </p:cNvPr>
          <p:cNvSpPr>
            <a:spLocks noGrp="1"/>
          </p:cNvSpPr>
          <p:nvPr>
            <p:ph type="ftr" sz="quarter" idx="2"/>
          </p:nvPr>
        </p:nvSpPr>
        <p:spPr>
          <a:xfrm>
            <a:off x="0" y="6747935"/>
            <a:ext cx="4434999" cy="356128"/>
          </a:xfrm>
          <a:prstGeom prst="rect">
            <a:avLst/>
          </a:prstGeom>
        </p:spPr>
        <p:txBody>
          <a:bodyPr vert="horz" lIns="41605" tIns="20803" rIns="41605" bIns="20803" rtlCol="0" anchor="b"/>
          <a:lstStyle>
            <a:lvl1pPr algn="l">
              <a:defRPr sz="500"/>
            </a:lvl1pPr>
          </a:lstStyle>
          <a:p>
            <a:endParaRPr lang="it-IT"/>
          </a:p>
        </p:txBody>
      </p:sp>
      <p:sp>
        <p:nvSpPr>
          <p:cNvPr id="5" name="Segnaposto numero diapositiva 4">
            <a:extLst>
              <a:ext uri="{FF2B5EF4-FFF2-40B4-BE49-F238E27FC236}">
                <a16:creationId xmlns:a16="http://schemas.microsoft.com/office/drawing/2014/main" id="{C3423EA6-72C0-6381-6233-C9F564383D29}"/>
              </a:ext>
            </a:extLst>
          </p:cNvPr>
          <p:cNvSpPr>
            <a:spLocks noGrp="1"/>
          </p:cNvSpPr>
          <p:nvPr>
            <p:ph type="sldNum" sz="quarter" idx="3"/>
          </p:nvPr>
        </p:nvSpPr>
        <p:spPr>
          <a:xfrm>
            <a:off x="5797245" y="6747935"/>
            <a:ext cx="4434999" cy="356128"/>
          </a:xfrm>
          <a:prstGeom prst="rect">
            <a:avLst/>
          </a:prstGeom>
        </p:spPr>
        <p:txBody>
          <a:bodyPr vert="horz" lIns="41605" tIns="20803" rIns="41605" bIns="20803" rtlCol="0" anchor="b"/>
          <a:lstStyle>
            <a:lvl1pPr algn="r">
              <a:defRPr sz="500"/>
            </a:lvl1pPr>
          </a:lstStyle>
          <a:p>
            <a:fld id="{838C2FFB-0891-454A-BBF6-17FC30BA47A1}" type="slidenum">
              <a:rPr lang="it-IT" smtClean="0"/>
              <a:t>‹#›</a:t>
            </a:fld>
            <a:endParaRPr lang="it-IT"/>
          </a:p>
        </p:txBody>
      </p:sp>
    </p:spTree>
    <p:extLst>
      <p:ext uri="{BB962C8B-B14F-4D97-AF65-F5344CB8AC3E}">
        <p14:creationId xmlns:p14="http://schemas.microsoft.com/office/powerpoint/2010/main" val="120311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it-IT" sz="600" kern="1200">
        <a:solidFill>
          <a:schemeClr val="tx1"/>
        </a:solidFill>
        <a:latin typeface="+mn-lt"/>
        <a:ea typeface="+mn-ea"/>
        <a:cs typeface="+mn-cs"/>
      </a:defRPr>
    </a:lvl1pPr>
    <a:lvl2pPr marL="228600" algn="l" defTabSz="457200" rtl="0" eaLnBrk="1" latinLnBrk="0" hangingPunct="1">
      <a:defRPr lang="it-IT" sz="600" kern="1200">
        <a:solidFill>
          <a:schemeClr val="tx1"/>
        </a:solidFill>
        <a:latin typeface="+mn-lt"/>
        <a:ea typeface="+mn-ea"/>
        <a:cs typeface="+mn-cs"/>
      </a:defRPr>
    </a:lvl2pPr>
    <a:lvl3pPr marL="457200" algn="l" defTabSz="457200" rtl="0" eaLnBrk="1" latinLnBrk="0" hangingPunct="1">
      <a:defRPr lang="it-IT" sz="600" kern="1200">
        <a:solidFill>
          <a:schemeClr val="tx1"/>
        </a:solidFill>
        <a:latin typeface="+mn-lt"/>
        <a:ea typeface="+mn-ea"/>
        <a:cs typeface="+mn-cs"/>
      </a:defRPr>
    </a:lvl3pPr>
    <a:lvl4pPr marL="685800" algn="l" defTabSz="457200" rtl="0" eaLnBrk="1" latinLnBrk="0" hangingPunct="1">
      <a:defRPr lang="it-IT" sz="600" kern="1200">
        <a:solidFill>
          <a:schemeClr val="tx1"/>
        </a:solidFill>
        <a:latin typeface="+mn-lt"/>
        <a:ea typeface="+mn-ea"/>
        <a:cs typeface="+mn-cs"/>
      </a:defRPr>
    </a:lvl4pPr>
    <a:lvl5pPr marL="914400" algn="l" defTabSz="457200" rtl="0" eaLnBrk="1" latinLnBrk="0" hangingPunct="1">
      <a:defRPr lang="it-IT" sz="600" kern="1200">
        <a:solidFill>
          <a:schemeClr val="tx1"/>
        </a:solidFill>
        <a:latin typeface="+mn-lt"/>
        <a:ea typeface="+mn-ea"/>
        <a:cs typeface="+mn-cs"/>
      </a:defRPr>
    </a:lvl5pPr>
    <a:lvl6pPr marL="1143000" algn="l" defTabSz="457200" rtl="0" eaLnBrk="1" latinLnBrk="0" hangingPunct="1">
      <a:defRPr lang="it-IT" sz="600" kern="1200">
        <a:solidFill>
          <a:schemeClr val="tx1"/>
        </a:solidFill>
        <a:latin typeface="+mn-lt"/>
        <a:ea typeface="+mn-ea"/>
        <a:cs typeface="+mn-cs"/>
      </a:defRPr>
    </a:lvl6pPr>
    <a:lvl7pPr marL="1371600" algn="l" defTabSz="457200" rtl="0" eaLnBrk="1" latinLnBrk="0" hangingPunct="1">
      <a:defRPr lang="it-IT" sz="600" kern="1200">
        <a:solidFill>
          <a:schemeClr val="tx1"/>
        </a:solidFill>
        <a:latin typeface="+mn-lt"/>
        <a:ea typeface="+mn-ea"/>
        <a:cs typeface="+mn-cs"/>
      </a:defRPr>
    </a:lvl7pPr>
    <a:lvl8pPr marL="1600200" algn="l" defTabSz="457200" rtl="0" eaLnBrk="1" latinLnBrk="0" hangingPunct="1">
      <a:defRPr lang="it-IT" sz="600" kern="1200">
        <a:solidFill>
          <a:schemeClr val="tx1"/>
        </a:solidFill>
        <a:latin typeface="+mn-lt"/>
        <a:ea typeface="+mn-ea"/>
        <a:cs typeface="+mn-cs"/>
      </a:defRPr>
    </a:lvl8pPr>
    <a:lvl9pPr marL="1828800" algn="l" defTabSz="457200" rtl="0" eaLnBrk="1" latinLnBrk="0" hangingPunct="1">
      <a:defRPr lang="it-IT"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578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C05D1-9947-45D0-0F04-DECA7AF3A3C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CD61F42-3AE4-17DC-C558-5D5147A91AC3}"/>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A51A39D1-5F9C-C5E9-326C-6DC3FAC1AE07}"/>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65438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FEBA6-E838-E138-576F-0C631CE1FF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D4D1341-1E95-F8F8-E817-8A3D9C3B8A3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7AB89B3-67CC-2B64-0070-364BF082C1DA}"/>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47909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2907-6F8D-8624-C477-0BCC2798AB2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4CF415-12FE-A699-12EF-3F9476381E9C}"/>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2311A441-3128-863F-FA35-20AD97C86099}"/>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54569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F468-D69E-F913-DEDD-AA2B758A204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58CF7C8-43A7-89AF-2120-47DAE38ED7EF}"/>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A339E2B-A723-27C9-A015-9E460326FA9F}"/>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33582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BF63-9279-5537-EADB-018524294E5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3F39938-13FA-5F68-CEC0-1FBCB17F945E}"/>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04743FC-CAF0-DA4B-0311-90C48330BE21}"/>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04576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4B51B-F130-51E1-9896-B4AE4249CA6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F28D92B-3002-D805-6170-E37D6DFE8E1C}"/>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E665B08-67A1-3C5F-C052-5658F2EE0920}"/>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28913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DC969-8CC5-2AEF-DD04-067EADCBA85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45947F7-23B6-BC32-E948-BFFAA0F827C5}"/>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9DC70B1-7990-FEA2-7138-0CA50F00A195}"/>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568548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9518-500A-DA25-C44C-96868B36C3C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69C9F8F-F541-EF9D-C2FA-D89A47767695}"/>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012B1A6-BF7D-0AB9-CA74-08B99028E8CF}"/>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13772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420E0-F98F-EC17-652A-59C9333C37A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A7916A7-2C04-6A80-00B2-46425E2BD04B}"/>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2DCE7D55-F538-8BB7-DAB5-1E671E61254A}"/>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63786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0C3F-DD15-BF8E-D6FC-56A520FEE2E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01852D4-AB4C-9CAF-D9BD-3904781BD1EC}"/>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E5F475B-7194-EF87-643D-6DA0C97141BD}"/>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6021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AE762-C1E5-0FE8-F2D6-07B1AD477D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448846-857C-B143-F494-F1D8F82095B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FB108CD-E668-2ACB-5512-57E3697236B6}"/>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8139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C5A1B-A220-4A6F-F11E-B33F752D946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9B7806D-2310-8C3A-61D8-CC28E2A91F45}"/>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DFC400DE-896D-7F7C-F1C1-7163A8605E7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72744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4C08-E05D-6278-6D3A-6DD28AD5B0F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E178C3A-EB33-365B-AD15-17E14877348D}"/>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8BD7A211-A2E4-F5C6-78D3-3D7011547FE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57776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E8483-7558-3C73-E9DE-0A355562CF1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64EBB8C-8E3A-EAE8-9E74-300DB670C48B}"/>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D592128A-289F-BA1D-68DF-3D1F1CA2E03F}"/>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224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D3301-7533-4422-0B67-ACDE04813EE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DC4AC19-A420-590F-A3F7-2AD2C30482A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26506A4-9DE2-6FDC-D689-BD63C3F5647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670082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C26C-02CA-14EC-7A43-27D458802F7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142FE7-0E8D-8F8F-71F1-5582011EEF7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A1010A37-77FA-0937-C89C-584D50EFF68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971063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D1C6A-B318-A5B9-CFC8-9EDEC9DE9FE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52E97C-154E-8A9B-594B-8B47C83D3C11}"/>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2090A1A-344D-050D-666B-6B58FC2163B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9429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2391F-7A22-F2F9-57BA-C90DA963BA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9A8D54-9B33-8957-E40C-917924292CE4}"/>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1C0CF09-AB29-205E-DF59-E2C2CF21FAE9}"/>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66394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D1C6A-B318-A5B9-CFC8-9EDEC9DE9FE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52E97C-154E-8A9B-594B-8B47C83D3C11}"/>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2090A1A-344D-050D-666B-6B58FC2163B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94297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C2C8D-A1C7-77E8-9419-3F97E61D4D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75B531-79F2-7774-A0B4-174CBF8F4F1C}"/>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BFFF519-67BD-7586-EDA6-283FE4CA8EE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44334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8E19-1328-385C-673F-67BFB79B238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69BD65-5979-12C0-5D66-721583C61DE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8FE1F18A-8A16-3F31-7D18-BDD0F03B6AB1}"/>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05553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A429-EB14-EAB4-1EE2-2950E3E11E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4DBA5D-6D57-BCAC-8BFD-4B424357D82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D90C44-CDBF-91A2-3A83-0AAB3D0EE87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359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5DD9-1807-C476-1007-10EA44878D3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437F5F-C44F-3D37-29D0-EF55DDDA740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64CD21-2E89-A482-BD78-2D9821099ABA}"/>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236099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D1C6A-B318-A5B9-CFC8-9EDEC9DE9FE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52E97C-154E-8A9B-594B-8B47C83D3C11}"/>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2090A1A-344D-050D-666B-6B58FC2163B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94297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E78-CEAF-5496-698D-F1758E92221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65EF815-6AC6-868A-1676-F86EED243A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88A5BC6-429E-176C-DD51-7538C73C13B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96187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2308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8CA17-DECD-6AF2-7C3D-EC8EB922C3B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A38807-4104-7991-647C-484529B3614B}"/>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B1363A2-81D4-EEA4-6526-58B1FACDCE2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2871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94BDA-338A-0C3A-5493-61E5101AF1C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0401007-628C-2E2C-3CA6-A70AC63A21CA}"/>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D1A49C4D-46BD-CC59-28E2-EA5E24409C6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27147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33937-FF61-BC4E-6E51-8FA6DDA529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818B11-98FE-7D9B-BA3F-A93C39B099B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FD09AC7-0241-4E1C-0B68-62AB828FE5BE}"/>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02691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D67C2-13F1-8D0D-8E67-ADBD0C8646B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C420EB-2008-37B6-1EAF-7390DF4F1F96}"/>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DB57CC53-C2A7-30C3-B009-41C0B67189B7}"/>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4886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6878E-5B41-2D00-E586-AC0C407AF39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12E8961-5F31-8ACB-168E-315A3F8AC12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6CCC99CE-B2F0-1F82-B125-DCA7FF7C577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7553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5" name="Immagin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it-IT"/>
            </a:defPPr>
          </a:lstStyle>
          <a:p>
            <a:pPr rtl="0"/>
            <a:endParaRPr lang="it-IT" dirty="0"/>
          </a:p>
        </p:txBody>
      </p:sp>
      <p:sp>
        <p:nvSpPr>
          <p:cNvPr id="20" name="Figura a mano libera: Forma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Forma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ctrTitle"/>
          </p:nvPr>
        </p:nvSpPr>
        <p:spPr>
          <a:xfrm>
            <a:off x="3403092" y="1984248"/>
            <a:ext cx="5385816" cy="1225296"/>
          </a:xfrm>
        </p:spPr>
        <p:txBody>
          <a:bodyPr tIns="0" rtlCol="0" anchor="t">
            <a:noAutofit/>
          </a:bodyPr>
          <a:lstStyle>
            <a:lvl1pPr algn="ctr">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4349496" y="3483864"/>
            <a:ext cx="3493008" cy="878908"/>
          </a:xfrm>
        </p:spPr>
        <p:txBody>
          <a:bodyPr lIns="0" tIns="0" rIns="0" bIns="0" rtlCol="0">
            <a:noAutofit/>
          </a:bodyPr>
          <a:lstStyle>
            <a:lvl1pPr marL="0" indent="0" algn="ctr">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8" name="Rettangolo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0" name="Rettangolo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2" name="Rettangolo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4" name="Rettangolo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7" name="Segnaposto testo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8" name="Segnaposto immagine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8" name="Segnaposto testo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8" name="Segnaposto testo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7" name="Segnaposto immagine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9" name="Segnaposto testo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9" name="Figura a mano libera: Forma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26" name="Figura a mano libera: Forma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Figura a mano libera: Forma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it-IT">
                <a:solidFill>
                  <a:schemeClr val="accent6"/>
                </a:solidFill>
              </a:defRPr>
            </a:lvl1pPr>
          </a:lstStyle>
          <a:p>
            <a:pPr rtl="0"/>
            <a:r>
              <a:rPr lang="it-IT"/>
              <a:t>Fare clic per modificare lo stile del titolo dello schema</a:t>
            </a:r>
          </a:p>
        </p:txBody>
      </p:sp>
      <p:sp>
        <p:nvSpPr>
          <p:cNvPr id="5" name="Segnaposto numero diapositiva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it-IT"/>
            </a:defPPr>
          </a:lstStyle>
          <a:p>
            <a:pPr rtl="0"/>
            <a:fld id="{48F63A3B-78C7-47BE-AE5E-E10140E04643}" type="slidenum">
              <a:rPr lang="it-IT" smtClean="0"/>
              <a:pPr rtl="0"/>
              <a:t>‹#›</a:t>
            </a:fld>
            <a:endParaRPr lang="it-IT" dirty="0"/>
          </a:p>
        </p:txBody>
      </p:sp>
      <p:sp>
        <p:nvSpPr>
          <p:cNvPr id="30" name="Immagin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31" name="Segnaposto testo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2" name="Segnaposto testo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3" name="Segnaposto testo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4" name="Segnaposto testo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5" name="Segnaposto testo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6" name="Segnaposto testo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7" name="Segnaposto testo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8" name="Segnaposto testo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9" name="Segnaposto testo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40" name="Segnaposto testo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cxnSp>
        <p:nvCxnSpPr>
          <p:cNvPr id="42" name="Connettore diritto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1" name="Immagin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3" name="Immagin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igura a mano libera: Forma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7" name="Immagin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9" name="Immagin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Segnaposto testo 2"/>
          <p:cNvSpPr>
            <a:spLocks noGrp="1"/>
          </p:cNvSpPr>
          <p:nvPr>
            <p:ph type="body" idx="1"/>
          </p:nvPr>
        </p:nvSpPr>
        <p:spPr>
          <a:xfrm>
            <a:off x="397764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368503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775411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Segnaposto numero diapositiva 8"/>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iepilogo">
    <p:spTree>
      <p:nvGrpSpPr>
        <p:cNvPr id="1" name=""/>
        <p:cNvGrpSpPr/>
        <p:nvPr/>
      </p:nvGrpSpPr>
      <p:grpSpPr>
        <a:xfrm>
          <a:off x="0" y="0"/>
          <a:ext cx="0" cy="0"/>
          <a:chOff x="0" y="0"/>
          <a:chExt cx="0" cy="0"/>
        </a:xfrm>
      </p:grpSpPr>
      <p:sp>
        <p:nvSpPr>
          <p:cNvPr id="24" name="Immagin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it-IT"/>
            </a:defPPr>
          </a:lstStyle>
          <a:p>
            <a:pPr rtl="0"/>
            <a:endParaRPr lang="it-IT" dirty="0"/>
          </a:p>
        </p:txBody>
      </p:sp>
      <p:sp>
        <p:nvSpPr>
          <p:cNvPr id="25" name="Immagin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it-IT"/>
            </a:defPPr>
          </a:lstStyle>
          <a:p>
            <a:pPr rtl="0"/>
            <a:endParaRPr lang="it-IT" dirty="0"/>
          </a:p>
        </p:txBody>
      </p:sp>
      <p:sp>
        <p:nvSpPr>
          <p:cNvPr id="26" name="Immagin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it-IT"/>
            </a:defPPr>
          </a:lstStyle>
          <a:p>
            <a:pPr rtl="0"/>
            <a:endParaRPr lang="it-IT" dirty="0"/>
          </a:p>
        </p:txBody>
      </p:sp>
      <p:sp>
        <p:nvSpPr>
          <p:cNvPr id="53" name="Immagin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it-IT"/>
            </a:defPPr>
          </a:lstStyle>
          <a:p>
            <a:pPr rtl="0"/>
            <a:endParaRPr lang="it-IT" dirty="0"/>
          </a:p>
        </p:txBody>
      </p:sp>
      <p:pic>
        <p:nvPicPr>
          <p:cNvPr id="21" name="Immagin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magin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2" name="Titolo 1"/>
          <p:cNvSpPr>
            <a:spLocks noGrp="1"/>
          </p:cNvSpPr>
          <p:nvPr>
            <p:ph type="title"/>
          </p:nvPr>
        </p:nvSpPr>
        <p:spPr>
          <a:xfrm>
            <a:off x="1508760" y="1883664"/>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p:ph idx="1"/>
          </p:nvPr>
        </p:nvSpPr>
        <p:spPr>
          <a:xfrm>
            <a:off x="1508760" y="2837688"/>
            <a:ext cx="5879592"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4" name="Segnaposto piè di pagina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it-IT"/>
            </a:defPPr>
          </a:lstStyle>
          <a:p>
            <a:pPr rtl="0"/>
            <a:r>
              <a:rPr lang="it-IT"/>
              <a:t>Titolo presentazione</a:t>
            </a:r>
            <a:endParaRPr lang="it-IT"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iusura">
    <p:bg>
      <p:bgPr>
        <a:solidFill>
          <a:schemeClr val="accent6"/>
        </a:solidFill>
        <a:effectLst/>
      </p:bgPr>
    </p:bg>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9" name="Figura a mano libera: Forma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it-IT"/>
            </a:defPPr>
          </a:lstStyle>
          <a:p>
            <a:pPr rtl="0"/>
            <a:endParaRPr lang="it-IT" dirty="0"/>
          </a:p>
        </p:txBody>
      </p:sp>
      <p:pic>
        <p:nvPicPr>
          <p:cNvPr id="9" name="Immagin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olo 1"/>
          <p:cNvSpPr>
            <a:spLocks noGrp="1"/>
          </p:cNvSpPr>
          <p:nvPr>
            <p:ph type="ctrTitle"/>
          </p:nvPr>
        </p:nvSpPr>
        <p:spPr>
          <a:xfrm>
            <a:off x="1527048" y="1975104"/>
            <a:ext cx="4169664" cy="667512"/>
          </a:xfrm>
        </p:spPr>
        <p:txBody>
          <a:bodyPr tIns="0" rtlCol="0" anchor="ctr">
            <a:noAutofit/>
          </a:bodyPr>
          <a:lstStyle>
            <a:lvl1pPr algn="l">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9" name="Immagin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1" name="Immagin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igura a mano libera: Forma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5" name="Immagin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7" name="Immagin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
        <p:nvSpPr>
          <p:cNvPr id="18" name="Titolo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9" name="Segnaposto contenuto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0" name="Segnaposto contenuto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Figura a mano libera: Forma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9" name="Figura a mano libera: Forma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lstStyle>
            <a:defPPr>
              <a:defRPr lang="it-IT"/>
            </a:defPPr>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5" name="Segnaposto numero diapositiva 4"/>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8" name="Figura a mano libera: Forma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3" name="Segnaposto piè di pagina 2"/>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4" name="Segnaposto numero diapositiva 3"/>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igura a mano libera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8" name="Figura a mano libera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grpSp>
        <p:nvGrpSpPr>
          <p:cNvPr id="9" name="Gruppo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igura a mano libera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11" name="Figura a mano libera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sp>
        <p:nvSpPr>
          <p:cNvPr id="14" name="Immagin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it-IT"/>
            </a:defPPr>
          </a:lstStyle>
          <a:p>
            <a:pPr rtl="0"/>
            <a:endParaRPr lang="it-IT" dirty="0"/>
          </a:p>
        </p:txBody>
      </p:sp>
      <p:sp>
        <p:nvSpPr>
          <p:cNvPr id="2" name="Titolo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3" name="Segnaposto contenuto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it-IT" sz="2400"/>
            </a:lvl1pPr>
            <a:lvl2pPr marL="347472">
              <a:lnSpc>
                <a:spcPct val="150000"/>
              </a:lnSpc>
              <a:spcBef>
                <a:spcPts val="0"/>
              </a:spcBef>
              <a:defRPr lang="it-IT" sz="2000"/>
            </a:lvl2pPr>
            <a:lvl3pPr marL="685800">
              <a:lnSpc>
                <a:spcPct val="150000"/>
              </a:lnSpc>
              <a:spcBef>
                <a:spcPts val="0"/>
              </a:spcBef>
              <a:defRPr lang="it-IT" sz="1800"/>
            </a:lvl3pPr>
          </a:lstStyle>
          <a:p>
            <a:pPr lvl="0" rtl="0"/>
            <a:r>
              <a:rPr lang="it-IT"/>
              <a:t>Fare clic per modificare gli stili del testo dello schema</a:t>
            </a:r>
          </a:p>
          <a:p>
            <a:pPr lvl="1" rtl="0"/>
            <a:r>
              <a:rPr lang="it-IT"/>
              <a:t>Secondo livello</a:t>
            </a:r>
          </a:p>
          <a:p>
            <a:pPr lvl="2" rtl="0"/>
            <a:r>
              <a:rPr lang="it-IT"/>
              <a:t>Terzo livello</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immagine 2"/>
          <p:cNvSpPr>
            <a:spLocks noGrp="1" noChangeAspect="1"/>
          </p:cNvSpPr>
          <p:nvPr>
            <p:ph type="pic" idx="1"/>
          </p:nvPr>
        </p:nvSpPr>
        <p:spPr>
          <a:xfrm>
            <a:off x="5183188" y="987425"/>
            <a:ext cx="6172200" cy="4873625"/>
          </a:xfrm>
        </p:spPr>
        <p:txBody>
          <a:bodyPr rtlCol="0" anchor="t"/>
          <a:lstStyle>
            <a:lvl1pPr marL="0" indent="0">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zione">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0" name="Figura a mano libera: Forma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4" name="Figura a mano libera: Forma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userDrawn="1">
            <p:ph type="title"/>
          </p:nvPr>
        </p:nvSpPr>
        <p:spPr>
          <a:xfrm>
            <a:off x="4224528" y="2276856"/>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userDrawn="1">
            <p:ph idx="1"/>
          </p:nvPr>
        </p:nvSpPr>
        <p:spPr>
          <a:xfrm>
            <a:off x="4224528" y="3222752"/>
            <a:ext cx="6766560"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userDrawn="1">
            <p:ph type="ftr" sz="quarter" idx="11"/>
          </p:nvPr>
        </p:nvSpPr>
        <p:spPr>
          <a:xfrm>
            <a:off x="4224528" y="457200"/>
            <a:ext cx="3200400" cy="274320"/>
          </a:xfrm>
        </p:spPr>
        <p:txBody>
          <a:bodyPr rtlCol="0">
            <a:noAutofit/>
          </a:bodyPr>
          <a:lstStyle>
            <a:defPPr>
              <a:defRPr lang="it-IT"/>
            </a:defPPr>
          </a:lstStyle>
          <a:p>
            <a:pPr rtl="0"/>
            <a:r>
              <a:rPr lang="it-IT"/>
              <a:t>Titolo presentazione</a:t>
            </a:r>
            <a:endParaRPr lang="it-IT" dirty="0"/>
          </a:p>
        </p:txBody>
      </p:sp>
      <p:sp>
        <p:nvSpPr>
          <p:cNvPr id="6" name="Segnaposto numero diapositiva 5"/>
          <p:cNvSpPr>
            <a:spLocks noGrp="1"/>
          </p:cNvSpPr>
          <p:nvPr userDrawn="1">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17" name="Figura a mano libera: Forma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46" name="Figura a mano libera: Forma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3" name="Figura a mano libera: Forma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9" name="Figura a mano libera: Forma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0" name="Figura a mano libera: Forma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7" name="Figura a mano libera: Forma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lvl="0" algn="ctr" rtl="0"/>
            <a:endParaRPr lang="it-IT" dirty="0"/>
          </a:p>
        </p:txBody>
      </p:sp>
      <p:sp>
        <p:nvSpPr>
          <p:cNvPr id="2" name="Titolo 1"/>
          <p:cNvSpPr>
            <a:spLocks noGrp="1"/>
          </p:cNvSpPr>
          <p:nvPr>
            <p:ph type="title"/>
          </p:nvPr>
        </p:nvSpPr>
        <p:spPr>
          <a:xfrm>
            <a:off x="2895600" y="3776472"/>
            <a:ext cx="6400800" cy="768096"/>
          </a:xfrm>
        </p:spPr>
        <p:txBody>
          <a:bodyPr rtlCol="0" anchor="t">
            <a:noAutofit/>
          </a:bodyPr>
          <a:lstStyle>
            <a:lvl1pPr>
              <a:lnSpc>
                <a:spcPct val="100000"/>
              </a:lnSpc>
              <a:defRPr lang="it-IT" sz="4400"/>
            </a:lvl1pPr>
          </a:lstStyle>
          <a:p>
            <a:pPr rtl="0"/>
            <a:r>
              <a:rPr lang="it-IT"/>
              <a:t>Fare clic per modificare lo stile del titolo dello schema</a:t>
            </a:r>
          </a:p>
        </p:txBody>
      </p:sp>
      <p:sp>
        <p:nvSpPr>
          <p:cNvPr id="3" name="Segnaposto testo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it-IT" sz="2400">
                <a:solidFill>
                  <a:schemeClr val="accent6"/>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a:t>Fare clic per modificare gli stili del testo dello schema</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grafico">
    <p:spTree>
      <p:nvGrpSpPr>
        <p:cNvPr id="1" name=""/>
        <p:cNvGrpSpPr/>
        <p:nvPr/>
      </p:nvGrpSpPr>
      <p:grpSpPr>
        <a:xfrm>
          <a:off x="0" y="0"/>
          <a:ext cx="0" cy="0"/>
          <a:chOff x="0" y="0"/>
          <a:chExt cx="0" cy="0"/>
        </a:xfrm>
      </p:grpSpPr>
      <p:sp>
        <p:nvSpPr>
          <p:cNvPr id="30" name="Figura a mano libera: Forma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3" name="Segnaposto contenuto 2"/>
          <p:cNvSpPr>
            <a:spLocks noGrp="1"/>
          </p:cNvSpPr>
          <p:nvPr>
            <p:ph sz="half" idx="1"/>
          </p:nvPr>
        </p:nvSpPr>
        <p:spPr>
          <a:xfrm>
            <a:off x="539496" y="2103120"/>
            <a:ext cx="11119104" cy="44348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755904" y="2825496"/>
            <a:ext cx="10680192" cy="28346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2" name="Titolo 1"/>
          <p:cNvSpPr>
            <a:spLocks noGrp="1"/>
          </p:cNvSpPr>
          <p:nvPr>
            <p:ph type="title"/>
          </p:nvPr>
        </p:nvSpPr>
        <p:spPr>
          <a:xfrm>
            <a:off x="4389120" y="2395728"/>
            <a:ext cx="7013448" cy="1627632"/>
          </a:xfrm>
        </p:spPr>
        <p:txBody>
          <a:bodyPr lIns="0" tIns="0" rIns="0" bIns="0" rtlCol="0">
            <a:noAutofit/>
          </a:bodyPr>
          <a:lstStyle>
            <a:lvl1pPr algn="l">
              <a:lnSpc>
                <a:spcPct val="100000"/>
              </a:lnSpc>
              <a:defRPr lang="it-IT" sz="3300" b="1">
                <a:latin typeface="Arial" panose="020B0604020202020204" pitchFamily="34" charset="0"/>
                <a:cs typeface="Arial" panose="020B0604020202020204" pitchFamily="34" charset="0"/>
              </a:defRPr>
            </a:lvl1pPr>
          </a:lstStyle>
          <a:p>
            <a:pPr rtl="0"/>
            <a:r>
              <a:rPr lang="it-IT"/>
              <a:t>Fare clic per modificare lo stile del titolo dello schema</a:t>
            </a:r>
          </a:p>
        </p:txBody>
      </p:sp>
      <p:sp>
        <p:nvSpPr>
          <p:cNvPr id="57" name="Segnaposto testo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55" name="Segnaposto testo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it-IT" sz="2400"/>
            </a:lvl1pPr>
          </a:lstStyle>
          <a:p>
            <a:pPr lvl="0" rtl="0"/>
            <a:r>
              <a:rPr lang="it-IT"/>
              <a:t>Fare clic per modificare gli stili del testo dello schema</a:t>
            </a:r>
          </a:p>
        </p:txBody>
      </p:sp>
      <p:sp>
        <p:nvSpPr>
          <p:cNvPr id="56" name="Segnaposto testo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32" name="Immagin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it-IT"/>
            </a:defPPr>
          </a:lstStyle>
          <a:p>
            <a:pPr rtl="0"/>
            <a:endParaRPr lang="it-IT" dirty="0"/>
          </a:p>
        </p:txBody>
      </p:sp>
      <p:sp>
        <p:nvSpPr>
          <p:cNvPr id="53" name="Figura a mano libera: Forma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it-IT"/>
            </a:defPPr>
          </a:lstStyle>
          <a:p>
            <a:pPr rtl="0"/>
            <a:endParaRPr lang="it-IT" dirty="0"/>
          </a:p>
        </p:txBody>
      </p:sp>
      <p:sp>
        <p:nvSpPr>
          <p:cNvPr id="33" name="Immagin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it-IT"/>
            </a:defPPr>
          </a:lstStyle>
          <a:p>
            <a:pPr rtl="0"/>
            <a:endParaRPr lang="it-IT" dirty="0"/>
          </a:p>
        </p:txBody>
      </p:sp>
      <p:sp>
        <p:nvSpPr>
          <p:cNvPr id="29" name="Figura a mano libera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1" name="Figura a mano libera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it-IT" sz="140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it-IT" sz="140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it-IT" sz="140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it-IT" sz="1400"/>
            </a:lvl1pPr>
          </a:lstStyle>
          <a:p>
            <a:pPr lvl="0" rtl="0"/>
            <a:r>
              <a:rPr lang="it-IT"/>
              <a:t>Titolo</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0" name="Segnaposto immagine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4" name="Segnaposto testo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5" name="Segnaposto testo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1" name="Segnaposto immagine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6" name="Segnaposto testo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8" name="Segnaposto testo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2" name="Segnaposto immagine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0" name="Segnaposto testo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1" name="Segnaposto testo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3" name="Segnaposto immagine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32" name="Segnaposto testo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3" name="Segnaposto testo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it-IT" sz="1200" spc="20" baseline="0"/>
            </a:lvl1pPr>
          </a:lstStyle>
          <a:p>
            <a:pPr lvl="0" rtl="0"/>
            <a:r>
              <a:rPr lang="it-IT"/>
              <a:t>Titolo</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it-IT"/>
            </a:defPPr>
          </a:lstStyle>
          <a:p>
            <a:pPr rtl="0"/>
            <a:r>
              <a:rPr lang="it-IT"/>
              <a:t>Fare clic per modificare lo stile del titolo</a:t>
            </a:r>
          </a:p>
        </p:txBody>
      </p:sp>
      <p:sp>
        <p:nvSpPr>
          <p:cNvPr id="3" name="Segnaposto tes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it-IT" sz="1200">
                <a:solidFill>
                  <a:schemeClr val="accent6"/>
                </a:solidFill>
                <a:latin typeface="Arial" panose="020B0604020202020204" pitchFamily="34" charset="0"/>
                <a:cs typeface="Arial" panose="020B0604020202020204" pitchFamily="34" charset="0"/>
              </a:defRPr>
            </a:lvl1pPr>
          </a:lstStyle>
          <a:p>
            <a:pPr rtl="0"/>
            <a:r>
              <a:rPr lang="it-IT"/>
              <a:t>Titolo presentazione</a:t>
            </a:r>
            <a:endParaRPr lang="it-IT" dirty="0"/>
          </a:p>
        </p:txBody>
      </p:sp>
      <p:sp>
        <p:nvSpPr>
          <p:cNvPr id="6" name="Segnaposto numero diapositiva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it-IT"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it-IT" smtClean="0"/>
              <a:pPr rtl="0"/>
              <a:t>‹#›</a:t>
            </a:fld>
            <a:endParaRPr lang="it-IT"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lang="it-IT"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it-IT"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it-IT"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it-IT"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p.org.pl/pl/publikacje/nowe-formy-pracy-w-polsce"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hyperlink" Target="https://futureofwork.fes.de/our-projects/mapping-platform-economy" TargetMode="External"/><Relationship Id="rId3" Type="http://schemas.openxmlformats.org/officeDocument/2006/relationships/hyperlink" Target="https://www.dontgigup.eu/" TargetMode="External"/><Relationship Id="rId7"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oleObject" Target="../embeddings/oleObject2.bin"/><Relationship Id="rId5" Type="http://schemas.openxmlformats.org/officeDocument/2006/relationships/hyperlink" Target="https://digitalplatformobservatory.org/" TargetMode="External"/><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file:///C:\Users\Dominik\AppData\Local\Microsoft\Windows\INetCache\Content.Outlook\GS4BPRB4\http"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s://selbststaendigen.info/" TargetMode="External"/><Relationship Id="rId4" Type="http://schemas.openxmlformats.org/officeDocument/2006/relationships/hyperlink" Target="http://faircrowd.wor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turespuestasindical.es/"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s://precaritywar.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ta.consilium.europa.eu/doc/document/ST-14450-2021-INIT/en/pdf"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data.consilium.europa.eu/doc/document/ST-14450-2021-INIT/en/pdf"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data.consilium.europa.eu/doc/document/ST-14450-2021-INIT/en/pdf"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data.consilium.europa.eu/doc/document/ST-14450-2021-INIT/en/pdf"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data.consilium.europa.eu/doc/document/ST-14450-2021-INIT/en/pdf"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51.210.47.205/index.php/project/digiqualpub"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s://www.ose.be/digiqualpub/"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hyperlink" Target="https://www.ose.be/digiqualpub/"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hyperlink" Target="https://www.ose.be/digiqualpub/"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https://www.ose.be/digiqualpub/"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hyperlink" Target="http://51.210.47.205/index.php/project/digiqualpub"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eur-lex.europa.eu/eli/dir/1994/45/oj"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eur-lex.europa.eu/legal-content/EN/TXT/?uri=celex:32005L0056" TargetMode="External"/><Relationship Id="rId5" Type="http://schemas.openxmlformats.org/officeDocument/2006/relationships/hyperlink" Target="https://eur-lex.europa.eu/legal-content/EN/ALL/?uri=celex:32002L0014" TargetMode="External"/><Relationship Id="rId4" Type="http://schemas.openxmlformats.org/officeDocument/2006/relationships/hyperlink" Target="https://eur-lex.europa.eu/legal-content/EN/TXT/?uri=celex:32001L008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utureofwork.fes.de/our-projects/mapping-platform-economy"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s://eur-lex.europa.eu/eli/dir/2009/38/oj"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hyperlink" Target="https://eur-lex.europa.eu/legal-content/EN/TXT/?uri=CELEX:32019L2121" TargetMode="External"/><Relationship Id="rId4" Type="http://schemas.openxmlformats.org/officeDocument/2006/relationships/hyperlink" Target="https://eur-lex.europa.eu/legal-content/EN/ALL/?uri=celex:32017L1132"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2E2698D9-4226-4043-AB56-D52DD7246FFF}"/>
              </a:ext>
            </a:extLst>
          </p:cNvPr>
          <p:cNvSpPr>
            <a:spLocks noGrp="1"/>
          </p:cNvSpPr>
          <p:nvPr>
            <p:ph type="ftr" sz="quarter" idx="11"/>
          </p:nvPr>
        </p:nvSpPr>
        <p:spPr>
          <a:xfrm>
            <a:off x="79525" y="-174290"/>
            <a:ext cx="3200400" cy="2662844"/>
          </a:xfrm>
        </p:spPr>
        <p:txBody>
          <a:bodyPr/>
          <a:lstStyle/>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it-IT" dirty="0"/>
          </a:p>
        </p:txBody>
      </p:sp>
      <p:sp>
        <p:nvSpPr>
          <p:cNvPr id="15" name="Slide Number Placeholder 2">
            <a:extLst>
              <a:ext uri="{FF2B5EF4-FFF2-40B4-BE49-F238E27FC236}">
                <a16:creationId xmlns:a16="http://schemas.microsoft.com/office/drawing/2014/main" id="{12715859-FEF1-00E5-830E-630849D3E851}"/>
              </a:ext>
            </a:extLst>
          </p:cNvPr>
          <p:cNvSpPr>
            <a:spLocks noGrp="1"/>
          </p:cNvSpPr>
          <p:nvPr>
            <p:ph type="sldNum" sz="quarter" idx="12"/>
          </p:nvPr>
        </p:nvSpPr>
        <p:spPr>
          <a:xfrm>
            <a:off x="10945368" y="457200"/>
            <a:ext cx="987552" cy="274320"/>
          </a:xfrm>
        </p:spPr>
        <p:txBody>
          <a:bodyPr/>
          <a:lstStyle/>
          <a:p>
            <a:pPr rtl="0">
              <a:spcAft>
                <a:spcPts val="600"/>
              </a:spcAft>
            </a:pPr>
            <a:fld id="{48F63A3B-78C7-47BE-AE5E-E10140E04643}" type="slidenum">
              <a:rPr lang="it-IT" dirty="0"/>
              <a:pPr rtl="0">
                <a:spcAft>
                  <a:spcPts val="600"/>
                </a:spcAft>
              </a:pPr>
              <a:t>1</a:t>
            </a:fld>
            <a:endParaRPr lang="it-IT"/>
          </a:p>
        </p:txBody>
      </p:sp>
      <p:sp>
        <p:nvSpPr>
          <p:cNvPr id="2" name="Titolo 1">
            <a:extLst>
              <a:ext uri="{FF2B5EF4-FFF2-40B4-BE49-F238E27FC236}">
                <a16:creationId xmlns:a16="http://schemas.microsoft.com/office/drawing/2014/main" id="{516860D9-9D47-C0BB-B2B4-4B6F2B36CFCC}"/>
              </a:ext>
            </a:extLst>
          </p:cNvPr>
          <p:cNvSpPr>
            <a:spLocks noGrp="1"/>
          </p:cNvSpPr>
          <p:nvPr>
            <p:ph type="title"/>
          </p:nvPr>
        </p:nvSpPr>
        <p:spPr>
          <a:xfrm>
            <a:off x="3685032" y="903039"/>
            <a:ext cx="8086067" cy="1599369"/>
          </a:xfrm>
        </p:spPr>
        <p:txBody>
          <a:bodyPr vert="horz" lIns="91440" tIns="45720" rIns="91440" bIns="45720" rtlCol="0" anchor="t">
            <a:normAutofit fontScale="90000"/>
          </a:bodyPr>
          <a:lstStyle>
            <a:defPPr>
              <a:defRPr lang="it-IT"/>
            </a:defPPr>
          </a:lstStyle>
          <a:p>
            <a:pPr algn="ctr">
              <a:lnSpc>
                <a:spcPct val="90000"/>
              </a:lnSpc>
            </a:pPr>
            <a:br>
              <a:rPr lang="pl-PL" sz="4000" b="1" kern="1200" cap="all" baseline="0" dirty="0">
                <a:latin typeface="+mj-lt"/>
                <a:ea typeface="+mj-ea"/>
                <a:cs typeface="+mj-cs"/>
              </a:rPr>
            </a:br>
            <a:br>
              <a:rPr lang="it-IT" sz="1100" b="1" kern="1200" cap="all" baseline="0" dirty="0">
                <a:latin typeface="+mj-lt"/>
                <a:ea typeface="+mj-ea"/>
                <a:cs typeface="+mj-cs"/>
              </a:rPr>
            </a:br>
            <a:br>
              <a:rPr lang="it-IT" sz="1100" b="1" kern="1200" cap="all" baseline="0" dirty="0">
                <a:latin typeface="+mj-lt"/>
                <a:ea typeface="+mj-ea"/>
                <a:cs typeface="+mj-cs"/>
              </a:rPr>
            </a:br>
            <a:br>
              <a:rPr lang="pl-PL" sz="1100" b="1" kern="1200" cap="all" baseline="0" dirty="0">
                <a:latin typeface="+mj-lt"/>
                <a:ea typeface="+mj-ea"/>
                <a:cs typeface="+mj-cs"/>
              </a:rPr>
            </a:br>
            <a:br>
              <a:rPr lang="pl-PL" sz="1100" b="1" kern="1200" cap="all" baseline="0" dirty="0">
                <a:latin typeface="+mj-lt"/>
                <a:ea typeface="+mj-ea"/>
                <a:cs typeface="+mj-cs"/>
              </a:rPr>
            </a:br>
            <a:r>
              <a:rPr lang="it-IT" sz="1800" b="1" i="0" u="none" strike="noStrike" kern="1200" cap="all" baseline="0" dirty="0">
                <a:solidFill>
                  <a:schemeClr val="tx1"/>
                </a:solidFill>
                <a:latin typeface="+mj-lt"/>
                <a:ea typeface="+mj-ea"/>
                <a:cs typeface="+mj-cs"/>
              </a:rPr>
              <a:t>TRADE UNION diGITALIZATION OFFICERS FOR EFFECTIVE TRADE UNIONS IN THE NEW DIGITAL WORLD OF WORK</a:t>
            </a:r>
            <a:endParaRPr lang="it-IT" sz="1800" b="1" kern="1200" cap="all" baseline="0" dirty="0">
              <a:solidFill>
                <a:schemeClr val="tx1"/>
              </a:solidFill>
              <a:latin typeface="+mj-lt"/>
              <a:ea typeface="+mj-ea"/>
              <a:cs typeface="+mj-cs"/>
            </a:endParaRPr>
          </a:p>
        </p:txBody>
      </p:sp>
      <p:sp>
        <p:nvSpPr>
          <p:cNvPr id="6" name="Rettangolo 5">
            <a:extLst>
              <a:ext uri="{FF2B5EF4-FFF2-40B4-BE49-F238E27FC236}">
                <a16:creationId xmlns:a16="http://schemas.microsoft.com/office/drawing/2014/main" id="{A7C44748-6E17-12C4-2431-333ED529ABBD}"/>
              </a:ext>
            </a:extLst>
          </p:cNvPr>
          <p:cNvSpPr/>
          <p:nvPr/>
        </p:nvSpPr>
        <p:spPr>
          <a:xfrm>
            <a:off x="4225036" y="2798508"/>
            <a:ext cx="3741928" cy="4059492"/>
          </a:xfrm>
          <a:prstGeom prst="rect">
            <a:avLst/>
          </a:prstGeom>
        </p:spPr>
        <p:txBody>
          <a:bodyPr vert="horz" lIns="45720" tIns="45720" rIns="45720" bIns="45720" rtlCol="0">
            <a:normAutofit/>
          </a:bodyPr>
          <a:lstStyle/>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rPr>
              <a:t>Training in Malaga</a:t>
            </a:r>
          </a:p>
          <a:p>
            <a:pPr defTabSz="914400">
              <a:spcBef>
                <a:spcPts val="360"/>
              </a:spcBef>
            </a:pP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6th-8th March 2024</a:t>
            </a:r>
          </a:p>
          <a:p>
            <a:pPr defTabSz="914400">
              <a:spcBef>
                <a:spcPts val="360"/>
              </a:spcBef>
            </a:pP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Dominik Owczarek</a:t>
            </a: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pic>
        <p:nvPicPr>
          <p:cNvPr id="8" name="Immagine 7">
            <a:extLst>
              <a:ext uri="{FF2B5EF4-FFF2-40B4-BE49-F238E27FC236}">
                <a16:creationId xmlns:a16="http://schemas.microsoft.com/office/drawing/2014/main" id="{28CB3B42-78AD-BB02-AD31-3175EC0DB624}"/>
              </a:ext>
            </a:extLst>
          </p:cNvPr>
          <p:cNvPicPr>
            <a:picLocks noChangeAspect="1"/>
          </p:cNvPicPr>
          <p:nvPr/>
        </p:nvPicPr>
        <p:blipFill>
          <a:blip r:embed="rId3"/>
          <a:stretch>
            <a:fillRect/>
          </a:stretch>
        </p:blipFill>
        <p:spPr>
          <a:xfrm>
            <a:off x="10244645" y="5489605"/>
            <a:ext cx="1807447" cy="1136121"/>
          </a:xfrm>
          <a:prstGeom prst="rect">
            <a:avLst/>
          </a:prstGeom>
          <a:noFill/>
        </p:spPr>
      </p:pic>
      <p:pic>
        <p:nvPicPr>
          <p:cNvPr id="3" name="Obraz 2">
            <a:extLst>
              <a:ext uri="{FF2B5EF4-FFF2-40B4-BE49-F238E27FC236}">
                <a16:creationId xmlns:a16="http://schemas.microsoft.com/office/drawing/2014/main" id="{945FFF0A-5FEE-27C8-839B-7FF2FAD83DAA}"/>
              </a:ext>
            </a:extLst>
          </p:cNvPr>
          <p:cNvPicPr>
            <a:picLocks noChangeAspect="1"/>
          </p:cNvPicPr>
          <p:nvPr/>
        </p:nvPicPr>
        <p:blipFill>
          <a:blip r:embed="rId4"/>
          <a:stretch>
            <a:fillRect/>
          </a:stretch>
        </p:blipFill>
        <p:spPr>
          <a:xfrm>
            <a:off x="5707066" y="379824"/>
            <a:ext cx="4041998" cy="1554615"/>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36AE9-91B4-FC0D-D937-67C8D23D5640}"/>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A049D84-CB4C-4A0F-303F-BBB844AF89A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F40BFC8B-8B5A-A729-4914-D6AD3F86AA9F}"/>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E3ED30C-9E57-5890-D8B7-CB4A2268226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72990FFD-6B00-2596-8B5A-4E9060E29175}"/>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90AE60C-213D-054E-7377-DDF188C88AFB}"/>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57ED378E-A6A7-5526-0737-91422533AFBE}"/>
              </a:ext>
            </a:extLst>
          </p:cNvPr>
          <p:cNvSpPr txBox="1"/>
          <p:nvPr/>
        </p:nvSpPr>
        <p:spPr>
          <a:xfrm>
            <a:off x="318366" y="1766008"/>
            <a:ext cx="11873633" cy="493405"/>
          </a:xfrm>
          <a:prstGeom prst="rect">
            <a:avLst/>
          </a:prstGeom>
          <a:noFill/>
        </p:spPr>
        <p:txBody>
          <a:bodyPr wrap="square">
            <a:spAutoFit/>
          </a:bodyPr>
          <a:lstStyle/>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8DE9E46-94A4-401F-FE30-7E5E45BEA713}"/>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3" name="Obraz 2">
            <a:extLst>
              <a:ext uri="{FF2B5EF4-FFF2-40B4-BE49-F238E27FC236}">
                <a16:creationId xmlns:a16="http://schemas.microsoft.com/office/drawing/2014/main" id="{7DD04B35-FD71-1ED8-9901-9D862D51365A}"/>
              </a:ext>
            </a:extLst>
          </p:cNvPr>
          <p:cNvPicPr>
            <a:picLocks noChangeAspect="1"/>
          </p:cNvPicPr>
          <p:nvPr/>
        </p:nvPicPr>
        <p:blipFill>
          <a:blip r:embed="rId3"/>
          <a:stretch>
            <a:fillRect/>
          </a:stretch>
        </p:blipFill>
        <p:spPr>
          <a:xfrm>
            <a:off x="1978884" y="1669750"/>
            <a:ext cx="9017450" cy="4476019"/>
          </a:xfrm>
          <a:prstGeom prst="rect">
            <a:avLst/>
          </a:prstGeom>
        </p:spPr>
      </p:pic>
    </p:spTree>
    <p:extLst>
      <p:ext uri="{BB962C8B-B14F-4D97-AF65-F5344CB8AC3E}">
        <p14:creationId xmlns:p14="http://schemas.microsoft.com/office/powerpoint/2010/main" val="8446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316DB-7FDE-64C8-0F80-80750783B3E2}"/>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6107F3E5-EF30-1568-D6F1-BC12A64DB503}"/>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D52AFB3D-EFFF-8027-7C89-B736C71BF78D}"/>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0292807-48DB-43BE-B583-7EF2EF7ACF12}"/>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E233A8D6-F6CF-C7B9-09B1-D74ECEBF08F9}"/>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CBDBAB7-90D7-7D44-E6A5-86502F46D07C}"/>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DC2E7BEB-F69D-D96D-9C5F-5F7EB76EAD49}"/>
              </a:ext>
            </a:extLst>
          </p:cNvPr>
          <p:cNvSpPr txBox="1"/>
          <p:nvPr/>
        </p:nvSpPr>
        <p:spPr>
          <a:xfrm>
            <a:off x="318366" y="1766008"/>
            <a:ext cx="11873633" cy="4315990"/>
          </a:xfrm>
          <a:prstGeom prst="rect">
            <a:avLst/>
          </a:prstGeom>
          <a:noFill/>
        </p:spPr>
        <p:txBody>
          <a:bodyPr wrap="square">
            <a:spAutoFit/>
          </a:bodyPr>
          <a:lstStyle/>
          <a:p>
            <a:pPr lvl="0">
              <a:lnSpc>
                <a:spcPct val="115000"/>
              </a:lnSpc>
            </a:pPr>
            <a:r>
              <a:rPr lang="en-GB" sz="2400" b="1" dirty="0">
                <a:solidFill>
                  <a:srgbClr val="202C8F"/>
                </a:solidFill>
                <a:ea typeface="Calibri" panose="020F0502020204030204" pitchFamily="34" charset="0"/>
                <a:cs typeface="Times New Roman" panose="02020603050405020304" pitchFamily="18" charset="0"/>
              </a:rPr>
              <a:t>The scale of employment </a:t>
            </a:r>
            <a:r>
              <a:rPr lang="pl-PL" sz="2400" b="1" dirty="0">
                <a:solidFill>
                  <a:srgbClr val="202C8F"/>
                </a:solidFill>
                <a:ea typeface="Calibri" panose="020F0502020204030204" pitchFamily="34" charset="0"/>
                <a:cs typeface="Times New Roman" panose="02020603050405020304" pitchFamily="18" charset="0"/>
              </a:rPr>
              <a:t>- </a:t>
            </a:r>
            <a:r>
              <a:rPr lang="en-GB" sz="2400" b="1" dirty="0">
                <a:solidFill>
                  <a:srgbClr val="202C8F"/>
                </a:solidFill>
                <a:ea typeface="Calibri" panose="020F0502020204030204" pitchFamily="34" charset="0"/>
                <a:cs typeface="Times New Roman" panose="02020603050405020304" pitchFamily="18" charset="0"/>
              </a:rPr>
              <a:t>platform workers</a:t>
            </a:r>
            <a:r>
              <a:rPr lang="pl-PL" sz="2400" b="1" dirty="0">
                <a:solidFill>
                  <a:srgbClr val="202C8F"/>
                </a:solidFill>
                <a:ea typeface="Calibri" panose="020F0502020204030204" pitchFamily="34" charset="0"/>
                <a:cs typeface="Times New Roman" panose="02020603050405020304" pitchFamily="18" charset="0"/>
              </a:rPr>
              <a:t> in Poland (ISP, 2018)</a:t>
            </a:r>
          </a:p>
          <a:p>
            <a:pPr lvl="0">
              <a:lnSpc>
                <a:spcPct val="115000"/>
              </a:lnSpc>
            </a:pPr>
            <a:endParaRPr lang="pl-PL" sz="2400" b="1"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rPr>
              <a:t>4% platform workers </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rPr>
              <a:t>Younger people / students</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rPr>
              <a:t>Living in large cities </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rPr>
              <a:t>Platform work as a side or casual occupation</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rPr>
              <a:t>Employed under civil law contracts or self-employed</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41752101-A829-7C29-F1AF-A6B6DE26ED76}"/>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graphicFrame>
        <p:nvGraphicFramePr>
          <p:cNvPr id="2" name="Obiekt 1">
            <a:hlinkClick r:id="rId3"/>
            <a:extLst>
              <a:ext uri="{FF2B5EF4-FFF2-40B4-BE49-F238E27FC236}">
                <a16:creationId xmlns:a16="http://schemas.microsoft.com/office/drawing/2014/main" id="{92DD2B53-D625-F1B8-8FA3-D304ACAD752F}"/>
              </a:ext>
            </a:extLst>
          </p:cNvPr>
          <p:cNvGraphicFramePr>
            <a:graphicFrameLocks noChangeAspect="1"/>
          </p:cNvGraphicFramePr>
          <p:nvPr>
            <p:extLst>
              <p:ext uri="{D42A27DB-BD31-4B8C-83A1-F6EECF244321}">
                <p14:modId xmlns:p14="http://schemas.microsoft.com/office/powerpoint/2010/main" val="1933248802"/>
              </p:ext>
            </p:extLst>
          </p:nvPr>
        </p:nvGraphicFramePr>
        <p:xfrm>
          <a:off x="8844197" y="2471214"/>
          <a:ext cx="3009112" cy="4240718"/>
        </p:xfrm>
        <a:graphic>
          <a:graphicData uri="http://schemas.openxmlformats.org/presentationml/2006/ole">
            <mc:AlternateContent xmlns:mc="http://schemas.openxmlformats.org/markup-compatibility/2006">
              <mc:Choice xmlns:v="urn:schemas-microsoft-com:vml" Requires="v">
                <p:oleObj name="Obraz - mapa bitowa" r:id="rId4" imgW="4305240" imgH="6067440" progId="Paint.Picture">
                  <p:embed/>
                </p:oleObj>
              </mc:Choice>
              <mc:Fallback>
                <p:oleObj name="Obraz - mapa bitowa" r:id="rId4" imgW="4305240" imgH="6067440" progId="Paint.Picture">
                  <p:embed/>
                  <p:pic>
                    <p:nvPicPr>
                      <p:cNvPr id="3" name="Obiekt 2">
                        <a:extLst>
                          <a:ext uri="{FF2B5EF4-FFF2-40B4-BE49-F238E27FC236}">
                            <a16:creationId xmlns:a16="http://schemas.microsoft.com/office/drawing/2014/main" id="{82942F4E-CEB8-4F9E-8CB3-7CBF83FD47CA}"/>
                          </a:ext>
                        </a:extLst>
                      </p:cNvPr>
                      <p:cNvPicPr/>
                      <p:nvPr/>
                    </p:nvPicPr>
                    <p:blipFill>
                      <a:blip r:embed="rId5"/>
                      <a:stretch>
                        <a:fillRect/>
                      </a:stretch>
                    </p:blipFill>
                    <p:spPr>
                      <a:xfrm>
                        <a:off x="8844197" y="2471214"/>
                        <a:ext cx="3009112" cy="4240718"/>
                      </a:xfrm>
                      <a:prstGeom prst="rect">
                        <a:avLst/>
                      </a:prstGeom>
                    </p:spPr>
                  </p:pic>
                </p:oleObj>
              </mc:Fallback>
            </mc:AlternateContent>
          </a:graphicData>
        </a:graphic>
      </p:graphicFrame>
    </p:spTree>
    <p:extLst>
      <p:ext uri="{BB962C8B-B14F-4D97-AF65-F5344CB8AC3E}">
        <p14:creationId xmlns:p14="http://schemas.microsoft.com/office/powerpoint/2010/main" val="18952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4C260-03E1-FD5C-A197-5F2EC47EF45E}"/>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66831732-F2C7-76D2-64CD-D70B713BC867}"/>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F61C7E4-577F-EDF4-87FD-CED1D73DC63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20D6DA2-7B8F-E9CA-E2D4-DE3A240C00A6}"/>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C66E101-868F-4686-7174-2341329942D9}"/>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74E7278F-C8C6-D185-3375-24D9474987DB}"/>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FD96EA95-8B3F-E136-143E-4427A6259AF5}"/>
              </a:ext>
            </a:extLst>
          </p:cNvPr>
          <p:cNvSpPr txBox="1"/>
          <p:nvPr/>
        </p:nvSpPr>
        <p:spPr>
          <a:xfrm>
            <a:off x="318366" y="1766008"/>
            <a:ext cx="11873633" cy="6475042"/>
          </a:xfrm>
          <a:prstGeom prst="rect">
            <a:avLst/>
          </a:prstGeom>
          <a:noFill/>
        </p:spPr>
        <p:txBody>
          <a:bodyPr wrap="square">
            <a:spAutoFit/>
          </a:bodyPr>
          <a:lstStyle/>
          <a:p>
            <a:pPr lvl="0">
              <a:lnSpc>
                <a:spcPct val="115000"/>
              </a:lnSpc>
            </a:pPr>
            <a:r>
              <a:rPr lang="en-GB" sz="2400" b="1" dirty="0">
                <a:solidFill>
                  <a:srgbClr val="202C8F"/>
                </a:solidFill>
                <a:ea typeface="Calibri" panose="020F0502020204030204" pitchFamily="34" charset="0"/>
                <a:cs typeface="Times New Roman" panose="02020603050405020304" pitchFamily="18" charset="0"/>
              </a:rPr>
              <a:t>The scale of employment </a:t>
            </a:r>
            <a:r>
              <a:rPr lang="pl-PL" sz="2400" b="1" dirty="0">
                <a:solidFill>
                  <a:srgbClr val="202C8F"/>
                </a:solidFill>
                <a:ea typeface="Calibri" panose="020F0502020204030204" pitchFamily="34" charset="0"/>
                <a:cs typeface="Times New Roman" panose="02020603050405020304" pitchFamily="18" charset="0"/>
              </a:rPr>
              <a:t>- </a:t>
            </a:r>
            <a:r>
              <a:rPr lang="en-GB" sz="2400" b="1" dirty="0">
                <a:solidFill>
                  <a:srgbClr val="202C8F"/>
                </a:solidFill>
                <a:ea typeface="Calibri" panose="020F0502020204030204" pitchFamily="34" charset="0"/>
                <a:cs typeface="Times New Roman" panose="02020603050405020304" pitchFamily="18" charset="0"/>
              </a:rPr>
              <a:t>platform workers</a:t>
            </a:r>
            <a:r>
              <a:rPr lang="pl-PL" sz="2400" b="1" dirty="0">
                <a:solidFill>
                  <a:srgbClr val="202C8F"/>
                </a:solidFill>
                <a:ea typeface="Calibri" panose="020F0502020204030204" pitchFamily="34" charset="0"/>
                <a:cs typeface="Times New Roman" panose="02020603050405020304" pitchFamily="18" charset="0"/>
              </a:rPr>
              <a:t> in Poland (ISP, 2018)</a:t>
            </a:r>
          </a:p>
          <a:p>
            <a:pPr lvl="0">
              <a:lnSpc>
                <a:spcPct val="115000"/>
              </a:lnSpc>
            </a:pPr>
            <a:endParaRPr lang="pl-PL" sz="2400" b="1"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b="1" dirty="0">
                <a:solidFill>
                  <a:srgbClr val="202C8F"/>
                </a:solidFill>
                <a:ea typeface="Calibri" panose="020F0502020204030204" pitchFamily="34" charset="0"/>
                <a:cs typeface="Times New Roman" panose="02020603050405020304" pitchFamily="18" charset="0"/>
              </a:rPr>
              <a:t>Time commitment per week</a:t>
            </a:r>
            <a:r>
              <a:rPr lang="en-GB" sz="2400" dirty="0">
                <a:solidFill>
                  <a:srgbClr val="202C8F"/>
                </a:solidFill>
                <a:ea typeface="Calibri" panose="020F0502020204030204" pitchFamily="34" charset="0"/>
                <a:cs typeface="Times New Roman" panose="02020603050405020304" pitchFamily="18" charset="0"/>
              </a:rPr>
              <a:t>: </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u="sng" dirty="0">
                <a:solidFill>
                  <a:srgbClr val="202C8F"/>
                </a:solidFill>
                <a:ea typeface="Calibri" panose="020F0502020204030204" pitchFamily="34" charset="0"/>
                <a:cs typeface="Times New Roman" panose="02020603050405020304" pitchFamily="18" charset="0"/>
              </a:rPr>
              <a:t>31% - difficult to estimate</a:t>
            </a:r>
            <a:r>
              <a:rPr lang="pl-PL" u="sng" dirty="0">
                <a:solidFill>
                  <a:srgbClr val="202C8F"/>
                </a:solidFill>
                <a:ea typeface="Calibri" panose="020F0502020204030204" pitchFamily="34" charset="0"/>
                <a:cs typeface="Times New Roman" panose="02020603050405020304" pitchFamily="18" charset="0"/>
              </a:rPr>
              <a:t>; </a:t>
            </a:r>
          </a:p>
          <a:p>
            <a:pPr>
              <a:lnSpc>
                <a:spcPct val="115000"/>
              </a:lnSpc>
            </a:pPr>
            <a:r>
              <a:rPr lang="en-GB" dirty="0">
                <a:solidFill>
                  <a:srgbClr val="202C8F"/>
                </a:solidFill>
                <a:ea typeface="Calibri" panose="020F0502020204030204" pitchFamily="34" charset="0"/>
                <a:cs typeface="Times New Roman" panose="02020603050405020304" pitchFamily="18" charset="0"/>
              </a:rPr>
              <a:t>25% - less than 10h</a:t>
            </a:r>
            <a:endParaRPr lang="pl-PL" dirty="0">
              <a:solidFill>
                <a:srgbClr val="202C8F"/>
              </a:solidFill>
              <a:ea typeface="Calibri" panose="020F0502020204030204" pitchFamily="34" charset="0"/>
              <a:cs typeface="Times New Roman" panose="02020603050405020304" pitchFamily="18" charset="0"/>
            </a:endParaRPr>
          </a:p>
          <a:p>
            <a:pPr>
              <a:lnSpc>
                <a:spcPct val="115000"/>
              </a:lnSpc>
            </a:pPr>
            <a:r>
              <a:rPr lang="en-GB" dirty="0">
                <a:solidFill>
                  <a:srgbClr val="202C8F"/>
                </a:solidFill>
                <a:ea typeface="Calibri" panose="020F0502020204030204" pitchFamily="34" charset="0"/>
                <a:cs typeface="Times New Roman" panose="02020603050405020304" pitchFamily="18" charset="0"/>
              </a:rPr>
              <a:t>25% - 10-20h</a:t>
            </a:r>
            <a:r>
              <a:rPr lang="pl-PL" dirty="0">
                <a:solidFill>
                  <a:srgbClr val="202C8F"/>
                </a:solidFill>
                <a:ea typeface="Calibri" panose="020F0502020204030204" pitchFamily="34" charset="0"/>
                <a:cs typeface="Times New Roman" panose="02020603050405020304" pitchFamily="18" charset="0"/>
              </a:rPr>
              <a:t>; </a:t>
            </a:r>
          </a:p>
          <a:p>
            <a:pPr>
              <a:lnSpc>
                <a:spcPct val="115000"/>
              </a:lnSpc>
            </a:pPr>
            <a:r>
              <a:rPr lang="en-GB" dirty="0">
                <a:solidFill>
                  <a:srgbClr val="202C8F"/>
                </a:solidFill>
                <a:ea typeface="Calibri" panose="020F0502020204030204" pitchFamily="34" charset="0"/>
                <a:cs typeface="Times New Roman" panose="02020603050405020304" pitchFamily="18" charset="0"/>
              </a:rPr>
              <a:t>14% - 20-40h</a:t>
            </a:r>
            <a:r>
              <a:rPr lang="pl-PL" dirty="0">
                <a:solidFill>
                  <a:srgbClr val="202C8F"/>
                </a:solidFill>
                <a:ea typeface="Calibri" panose="020F0502020204030204" pitchFamily="34" charset="0"/>
                <a:cs typeface="Times New Roman" panose="02020603050405020304" pitchFamily="18" charset="0"/>
              </a:rPr>
              <a:t>; </a:t>
            </a:r>
          </a:p>
          <a:p>
            <a:pPr>
              <a:lnSpc>
                <a:spcPct val="115000"/>
              </a:lnSpc>
            </a:pPr>
            <a:r>
              <a:rPr lang="en-GB" dirty="0">
                <a:solidFill>
                  <a:srgbClr val="202C8F"/>
                </a:solidFill>
                <a:ea typeface="Calibri" panose="020F0502020204030204" pitchFamily="34" charset="0"/>
                <a:cs typeface="Times New Roman" panose="02020603050405020304" pitchFamily="18" charset="0"/>
              </a:rPr>
              <a:t>9% - more than 40h</a:t>
            </a:r>
            <a:endParaRPr lang="pl-PL"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b="1" dirty="0">
                <a:solidFill>
                  <a:srgbClr val="202C8F"/>
                </a:solidFill>
                <a:ea typeface="Calibri" panose="020F0502020204030204" pitchFamily="34" charset="0"/>
                <a:cs typeface="Times New Roman" panose="02020603050405020304" pitchFamily="18" charset="0"/>
              </a:rPr>
              <a:t>Earnings</a:t>
            </a:r>
            <a:r>
              <a:rPr lang="en-GB" sz="2400" dirty="0">
                <a:solidFill>
                  <a:srgbClr val="202C8F"/>
                </a:solidFill>
                <a:ea typeface="Calibri" panose="020F0502020204030204" pitchFamily="34" charset="0"/>
                <a:cs typeface="Times New Roman" panose="02020603050405020304" pitchFamily="18" charset="0"/>
              </a:rPr>
              <a:t>: </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u="sng" dirty="0">
                <a:solidFill>
                  <a:srgbClr val="202C8F"/>
                </a:solidFill>
                <a:ea typeface="Calibri" panose="020F0502020204030204" pitchFamily="34" charset="0"/>
                <a:cs typeface="Times New Roman" panose="02020603050405020304" pitchFamily="18" charset="0"/>
              </a:rPr>
              <a:t>40% up to 1 thousand</a:t>
            </a:r>
            <a:r>
              <a:rPr lang="pl-PL" u="sng" dirty="0">
                <a:solidFill>
                  <a:srgbClr val="202C8F"/>
                </a:solidFill>
                <a:ea typeface="Calibri" panose="020F0502020204030204" pitchFamily="34" charset="0"/>
                <a:cs typeface="Times New Roman" panose="02020603050405020304" pitchFamily="18" charset="0"/>
              </a:rPr>
              <a:t> PLN / 250 EUR</a:t>
            </a:r>
          </a:p>
          <a:p>
            <a:pPr>
              <a:lnSpc>
                <a:spcPct val="115000"/>
              </a:lnSpc>
            </a:pPr>
            <a:r>
              <a:rPr lang="en-GB" dirty="0">
                <a:solidFill>
                  <a:srgbClr val="202C8F"/>
                </a:solidFill>
                <a:ea typeface="Calibri" panose="020F0502020204030204" pitchFamily="34" charset="0"/>
                <a:cs typeface="Times New Roman" panose="02020603050405020304" pitchFamily="18" charset="0"/>
              </a:rPr>
              <a:t>26% - 1-2 thousand</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PLN</a:t>
            </a:r>
            <a:r>
              <a:rPr lang="pl-PL" dirty="0">
                <a:solidFill>
                  <a:srgbClr val="202C8F"/>
                </a:solidFill>
                <a:ea typeface="Calibri" panose="020F0502020204030204" pitchFamily="34" charset="0"/>
                <a:cs typeface="Times New Roman" panose="02020603050405020304" pitchFamily="18" charset="0"/>
              </a:rPr>
              <a:t> / 250-500 EUR</a:t>
            </a:r>
          </a:p>
          <a:p>
            <a:pPr>
              <a:lnSpc>
                <a:spcPct val="115000"/>
              </a:lnSpc>
            </a:pPr>
            <a:r>
              <a:rPr lang="en-GB" dirty="0">
                <a:solidFill>
                  <a:srgbClr val="202C8F"/>
                </a:solidFill>
                <a:ea typeface="Calibri" panose="020F0502020204030204" pitchFamily="34" charset="0"/>
                <a:cs typeface="Times New Roman" panose="02020603050405020304" pitchFamily="18" charset="0"/>
              </a:rPr>
              <a:t>18% - 2-5 thousand</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PLN </a:t>
            </a:r>
            <a:r>
              <a:rPr lang="pl-PL" dirty="0">
                <a:solidFill>
                  <a:srgbClr val="202C8F"/>
                </a:solidFill>
                <a:ea typeface="Calibri" panose="020F0502020204030204" pitchFamily="34" charset="0"/>
                <a:cs typeface="Times New Roman" panose="02020603050405020304" pitchFamily="18" charset="0"/>
              </a:rPr>
              <a:t> / 500-1250 EUR</a:t>
            </a:r>
          </a:p>
          <a:p>
            <a:pPr>
              <a:lnSpc>
                <a:spcPct val="115000"/>
              </a:lnSpc>
            </a:pPr>
            <a:r>
              <a:rPr lang="en-GB" dirty="0">
                <a:solidFill>
                  <a:srgbClr val="202C8F"/>
                </a:solidFill>
                <a:ea typeface="Calibri" panose="020F0502020204030204" pitchFamily="34" charset="0"/>
                <a:cs typeface="Times New Roman" panose="02020603050405020304" pitchFamily="18" charset="0"/>
              </a:rPr>
              <a:t>9% - above 5 thousand PLN</a:t>
            </a:r>
            <a:r>
              <a:rPr lang="pl-PL" dirty="0">
                <a:solidFill>
                  <a:srgbClr val="202C8F"/>
                </a:solidFill>
                <a:ea typeface="Calibri" panose="020F0502020204030204" pitchFamily="34" charset="0"/>
                <a:cs typeface="Times New Roman" panose="02020603050405020304" pitchFamily="18" charset="0"/>
              </a:rPr>
              <a:t> / 1250 EUR</a:t>
            </a:r>
          </a:p>
          <a:p>
            <a:pPr>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037EEDCC-AAF8-E7A9-6D7A-394E8855A6A1}"/>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3" name="Obraz 2">
            <a:extLst>
              <a:ext uri="{FF2B5EF4-FFF2-40B4-BE49-F238E27FC236}">
                <a16:creationId xmlns:a16="http://schemas.microsoft.com/office/drawing/2014/main" id="{A727D5E9-EA7F-9559-62BB-A6117BBCAC59}"/>
              </a:ext>
            </a:extLst>
          </p:cNvPr>
          <p:cNvPicPr>
            <a:picLocks noChangeAspect="1"/>
          </p:cNvPicPr>
          <p:nvPr/>
        </p:nvPicPr>
        <p:blipFill rotWithShape="1">
          <a:blip r:embed="rId3"/>
          <a:srcRect l="35038" t="21139" r="22438" b="4023"/>
          <a:stretch/>
        </p:blipFill>
        <p:spPr>
          <a:xfrm>
            <a:off x="9269582" y="2764445"/>
            <a:ext cx="2493487" cy="2764402"/>
          </a:xfrm>
          <a:prstGeom prst="rect">
            <a:avLst/>
          </a:prstGeom>
        </p:spPr>
      </p:pic>
    </p:spTree>
    <p:extLst>
      <p:ext uri="{BB962C8B-B14F-4D97-AF65-F5344CB8AC3E}">
        <p14:creationId xmlns:p14="http://schemas.microsoft.com/office/powerpoint/2010/main" val="10842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EF4D3-20FB-1D77-CCC1-6E943FF85D01}"/>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B78F4E6C-3AFF-A2FA-EC84-C90CCA42BC0A}"/>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27C3052E-B771-7C72-29D3-1C0BB9AAC715}"/>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BF72831-186B-7824-843F-C261914C8154}"/>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AA3B5DE5-C332-BFC1-8F51-17416763793D}"/>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EF3B30FD-AB41-DC24-FC74-CA3DE5F5B9D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AC8CDB59-5FD6-E831-20B8-52A41132461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graphicFrame>
        <p:nvGraphicFramePr>
          <p:cNvPr id="2" name="Tabela 1">
            <a:extLst>
              <a:ext uri="{FF2B5EF4-FFF2-40B4-BE49-F238E27FC236}">
                <a16:creationId xmlns:a16="http://schemas.microsoft.com/office/drawing/2014/main" id="{18192164-ADBE-224B-ADD9-98080F1F9419}"/>
              </a:ext>
            </a:extLst>
          </p:cNvPr>
          <p:cNvGraphicFramePr>
            <a:graphicFrameLocks noGrp="1"/>
          </p:cNvGraphicFramePr>
          <p:nvPr>
            <p:extLst>
              <p:ext uri="{D42A27DB-BD31-4B8C-83A1-F6EECF244321}">
                <p14:modId xmlns:p14="http://schemas.microsoft.com/office/powerpoint/2010/main" val="1239413788"/>
              </p:ext>
            </p:extLst>
          </p:nvPr>
        </p:nvGraphicFramePr>
        <p:xfrm>
          <a:off x="213946" y="1379095"/>
          <a:ext cx="11538344" cy="5156614"/>
        </p:xfrm>
        <a:graphic>
          <a:graphicData uri="http://schemas.openxmlformats.org/drawingml/2006/table">
            <a:tbl>
              <a:tblPr>
                <a:tableStyleId>{5C22544A-7EE6-4342-B048-85BDC9FD1C3A}</a:tableStyleId>
              </a:tblPr>
              <a:tblGrid>
                <a:gridCol w="1193625">
                  <a:extLst>
                    <a:ext uri="{9D8B030D-6E8A-4147-A177-3AD203B41FA5}">
                      <a16:colId xmlns:a16="http://schemas.microsoft.com/office/drawing/2014/main" val="20000"/>
                    </a:ext>
                  </a:extLst>
                </a:gridCol>
                <a:gridCol w="915469">
                  <a:extLst>
                    <a:ext uri="{9D8B030D-6E8A-4147-A177-3AD203B41FA5}">
                      <a16:colId xmlns:a16="http://schemas.microsoft.com/office/drawing/2014/main" val="20001"/>
                    </a:ext>
                  </a:extLst>
                </a:gridCol>
                <a:gridCol w="857915">
                  <a:extLst>
                    <a:ext uri="{9D8B030D-6E8A-4147-A177-3AD203B41FA5}">
                      <a16:colId xmlns:a16="http://schemas.microsoft.com/office/drawing/2014/main" val="20002"/>
                    </a:ext>
                  </a:extLst>
                </a:gridCol>
                <a:gridCol w="571944">
                  <a:extLst>
                    <a:ext uri="{9D8B030D-6E8A-4147-A177-3AD203B41FA5}">
                      <a16:colId xmlns:a16="http://schemas.microsoft.com/office/drawing/2014/main" val="20003"/>
                    </a:ext>
                  </a:extLst>
                </a:gridCol>
                <a:gridCol w="1143886">
                  <a:extLst>
                    <a:ext uri="{9D8B030D-6E8A-4147-A177-3AD203B41FA5}">
                      <a16:colId xmlns:a16="http://schemas.microsoft.com/office/drawing/2014/main" val="20004"/>
                    </a:ext>
                  </a:extLst>
                </a:gridCol>
                <a:gridCol w="1131918">
                  <a:extLst>
                    <a:ext uri="{9D8B030D-6E8A-4147-A177-3AD203B41FA5}">
                      <a16:colId xmlns:a16="http://schemas.microsoft.com/office/drawing/2014/main" val="20005"/>
                    </a:ext>
                  </a:extLst>
                </a:gridCol>
                <a:gridCol w="1057222">
                  <a:extLst>
                    <a:ext uri="{9D8B030D-6E8A-4147-A177-3AD203B41FA5}">
                      <a16:colId xmlns:a16="http://schemas.microsoft.com/office/drawing/2014/main" val="20006"/>
                    </a:ext>
                  </a:extLst>
                </a:gridCol>
                <a:gridCol w="898228">
                  <a:extLst>
                    <a:ext uri="{9D8B030D-6E8A-4147-A177-3AD203B41FA5}">
                      <a16:colId xmlns:a16="http://schemas.microsoft.com/office/drawing/2014/main" val="20007"/>
                    </a:ext>
                  </a:extLst>
                </a:gridCol>
                <a:gridCol w="922564">
                  <a:extLst>
                    <a:ext uri="{9D8B030D-6E8A-4147-A177-3AD203B41FA5}">
                      <a16:colId xmlns:a16="http://schemas.microsoft.com/office/drawing/2014/main" val="20008"/>
                    </a:ext>
                  </a:extLst>
                </a:gridCol>
                <a:gridCol w="1162606">
                  <a:extLst>
                    <a:ext uri="{9D8B030D-6E8A-4147-A177-3AD203B41FA5}">
                      <a16:colId xmlns:a16="http://schemas.microsoft.com/office/drawing/2014/main" val="20009"/>
                    </a:ext>
                  </a:extLst>
                </a:gridCol>
                <a:gridCol w="679989">
                  <a:extLst>
                    <a:ext uri="{9D8B030D-6E8A-4147-A177-3AD203B41FA5}">
                      <a16:colId xmlns:a16="http://schemas.microsoft.com/office/drawing/2014/main" val="20010"/>
                    </a:ext>
                  </a:extLst>
                </a:gridCol>
                <a:gridCol w="1002978">
                  <a:extLst>
                    <a:ext uri="{9D8B030D-6E8A-4147-A177-3AD203B41FA5}">
                      <a16:colId xmlns:a16="http://schemas.microsoft.com/office/drawing/2014/main" val="20011"/>
                    </a:ext>
                  </a:extLst>
                </a:gridCol>
              </a:tblGrid>
              <a:tr h="1081792">
                <a:tc>
                  <a:txBody>
                    <a:bodyPr/>
                    <a:lstStyle/>
                    <a:p>
                      <a:pPr algn="l" fontAlgn="b"/>
                      <a:endParaRPr lang="pl-PL" sz="1400" b="0" i="0" u="none" strike="noStrike" dirty="0">
                        <a:solidFill>
                          <a:schemeClr val="tx1">
                            <a:lumMod val="75000"/>
                            <a:lumOff val="25000"/>
                          </a:schemeClr>
                        </a:solidFill>
                        <a:effectLst/>
                        <a:latin typeface="+mn-lt"/>
                      </a:endParaRPr>
                    </a:p>
                  </a:txBody>
                  <a:tcPr marL="5150" marR="5150" marT="5151" marB="0" anchor="ctr"/>
                </a:tc>
                <a:tc>
                  <a:txBody>
                    <a:bodyPr/>
                    <a:lstStyle/>
                    <a:p>
                      <a:pPr algn="ctr" fontAlgn="b"/>
                      <a:r>
                        <a:rPr lang="pl-PL" sz="1400" b="1" u="sng" strike="noStrike" dirty="0">
                          <a:solidFill>
                            <a:schemeClr val="tx1">
                              <a:lumMod val="75000"/>
                              <a:lumOff val="25000"/>
                            </a:schemeClr>
                          </a:solidFill>
                          <a:effectLst/>
                          <a:latin typeface="+mn-lt"/>
                        </a:rPr>
                        <a:t>STABILITY</a:t>
                      </a:r>
                      <a:endParaRPr lang="pl-PL" sz="1400" b="1" i="0" u="none" strike="noStrike" dirty="0">
                        <a:solidFill>
                          <a:schemeClr val="tx1">
                            <a:lumMod val="75000"/>
                            <a:lumOff val="25000"/>
                          </a:schemeClr>
                        </a:solidFill>
                        <a:effectLst/>
                        <a:latin typeface="+mn-lt"/>
                      </a:endParaRPr>
                    </a:p>
                  </a:txBody>
                  <a:tcPr marL="5150" marR="5150" marT="5151" marB="0" anchor="ctr">
                    <a:solidFill>
                      <a:srgbClr val="00B0F0">
                        <a:alpha val="40000"/>
                      </a:srgbClr>
                    </a:solidFill>
                  </a:tcPr>
                </a:tc>
                <a:tc>
                  <a:txBody>
                    <a:bodyPr/>
                    <a:lstStyle/>
                    <a:p>
                      <a:pPr algn="ctr" fontAlgn="b"/>
                      <a:r>
                        <a:rPr lang="pl-PL" sz="1400" b="1" i="0" u="sng" strike="noStrike" dirty="0">
                          <a:solidFill>
                            <a:schemeClr val="tx1">
                              <a:lumMod val="75000"/>
                              <a:lumOff val="25000"/>
                            </a:schemeClr>
                          </a:solidFill>
                          <a:effectLst/>
                          <a:latin typeface="+mn-lt"/>
                        </a:rPr>
                        <a:t>SOCIAL PROTECTION</a:t>
                      </a:r>
                      <a:endParaRPr lang="pl-PL" sz="1400" b="1" i="0" u="none" strike="noStrike" dirty="0">
                        <a:solidFill>
                          <a:schemeClr val="tx1">
                            <a:lumMod val="75000"/>
                            <a:lumOff val="25000"/>
                          </a:schemeClr>
                        </a:solidFill>
                        <a:effectLst/>
                        <a:latin typeface="+mn-lt"/>
                      </a:endParaRPr>
                    </a:p>
                  </a:txBody>
                  <a:tcPr marL="5150" marR="5150" marT="5151" marB="0" anchor="ctr"/>
                </a:tc>
                <a:tc>
                  <a:txBody>
                    <a:bodyPr/>
                    <a:lstStyle/>
                    <a:p>
                      <a:pPr algn="ctr" fontAlgn="b"/>
                      <a:r>
                        <a:rPr lang="pl-PL" sz="1400" b="1" u="sng" strike="noStrike" dirty="0">
                          <a:solidFill>
                            <a:schemeClr val="tx1">
                              <a:lumMod val="75000"/>
                              <a:lumOff val="25000"/>
                            </a:schemeClr>
                          </a:solidFill>
                          <a:effectLst/>
                          <a:latin typeface="+mn-lt"/>
                        </a:rPr>
                        <a:t>OSH</a:t>
                      </a:r>
                      <a:endParaRPr lang="pl-PL" sz="1400" b="1" i="0" u="sng" strike="noStrike" dirty="0">
                        <a:solidFill>
                          <a:schemeClr val="tx1">
                            <a:lumMod val="75000"/>
                            <a:lumOff val="25000"/>
                          </a:schemeClr>
                        </a:solidFill>
                        <a:effectLst/>
                        <a:latin typeface="+mn-lt"/>
                      </a:endParaRPr>
                    </a:p>
                  </a:txBody>
                  <a:tcPr marL="5150" marR="5150" marT="5151" marB="0" anchor="ctr">
                    <a:solidFill>
                      <a:srgbClr val="99DFF9"/>
                    </a:solidFill>
                  </a:tcPr>
                </a:tc>
                <a:tc>
                  <a:txBody>
                    <a:bodyPr/>
                    <a:lstStyle/>
                    <a:p>
                      <a:pPr algn="ctr" fontAlgn="b"/>
                      <a:r>
                        <a:rPr lang="pl-PL" sz="1400" b="1" u="sng" strike="noStrike" dirty="0">
                          <a:solidFill>
                            <a:schemeClr val="tx1">
                              <a:lumMod val="75000"/>
                              <a:lumOff val="25000"/>
                            </a:schemeClr>
                          </a:solidFill>
                          <a:effectLst/>
                          <a:latin typeface="+mn-lt"/>
                        </a:rPr>
                        <a:t>WORK-LIFE BALANCE</a:t>
                      </a:r>
                      <a:endParaRPr lang="pl-PL" sz="1400" b="1" i="0" u="none" strike="noStrike" dirty="0">
                        <a:solidFill>
                          <a:schemeClr val="tx1">
                            <a:lumMod val="75000"/>
                            <a:lumOff val="25000"/>
                          </a:schemeClr>
                        </a:solidFill>
                        <a:effectLst/>
                        <a:latin typeface="+mn-lt"/>
                      </a:endParaRPr>
                    </a:p>
                  </a:txBody>
                  <a:tcPr marL="5150" marR="5150" marT="5151" marB="0" anchor="ctr"/>
                </a:tc>
                <a:tc>
                  <a:txBody>
                    <a:bodyPr/>
                    <a:lstStyle/>
                    <a:p>
                      <a:pPr algn="ctr" fontAlgn="b"/>
                      <a:r>
                        <a:rPr lang="pl-PL" sz="1400" b="1" u="sng" strike="noStrike" dirty="0">
                          <a:solidFill>
                            <a:schemeClr val="tx1">
                              <a:lumMod val="75000"/>
                              <a:lumOff val="25000"/>
                            </a:schemeClr>
                          </a:solidFill>
                          <a:effectLst/>
                          <a:latin typeface="+mn-lt"/>
                        </a:rPr>
                        <a:t>FLEXIBILITY OF WORKTIME</a:t>
                      </a:r>
                      <a:endParaRPr lang="pl-PL" sz="1400" b="1" i="0" u="none" strike="noStrike" dirty="0">
                        <a:solidFill>
                          <a:schemeClr val="tx1">
                            <a:lumMod val="75000"/>
                            <a:lumOff val="25000"/>
                          </a:schemeClr>
                        </a:solidFill>
                        <a:effectLst/>
                        <a:latin typeface="+mn-lt"/>
                      </a:endParaRPr>
                    </a:p>
                  </a:txBody>
                  <a:tcPr marL="5150" marR="5150" marT="5151" marB="0" anchor="ctr">
                    <a:solidFill>
                      <a:srgbClr val="99DFF9"/>
                    </a:solidFill>
                  </a:tcPr>
                </a:tc>
                <a:tc>
                  <a:txBody>
                    <a:bodyPr/>
                    <a:lstStyle/>
                    <a:p>
                      <a:pPr algn="ctr" fontAlgn="b"/>
                      <a:r>
                        <a:rPr lang="pl-PL" sz="1400" b="1" u="none" strike="noStrike" dirty="0">
                          <a:solidFill>
                            <a:schemeClr val="tx1">
                              <a:lumMod val="75000"/>
                              <a:lumOff val="25000"/>
                            </a:schemeClr>
                          </a:solidFill>
                          <a:effectLst/>
                          <a:latin typeface="+mn-lt"/>
                        </a:rPr>
                        <a:t>SKILLS AND CAREER DEVELOPMENT</a:t>
                      </a:r>
                      <a:endParaRPr lang="pl-PL" sz="1400" b="1" i="0" u="none" strike="noStrike" dirty="0">
                        <a:solidFill>
                          <a:schemeClr val="tx1">
                            <a:lumMod val="75000"/>
                            <a:lumOff val="25000"/>
                          </a:schemeClr>
                        </a:solidFill>
                        <a:effectLst/>
                        <a:latin typeface="+mn-lt"/>
                      </a:endParaRPr>
                    </a:p>
                  </a:txBody>
                  <a:tcPr marL="5150" marR="5150" marT="5151" marB="0" anchor="ctr"/>
                </a:tc>
                <a:tc>
                  <a:txBody>
                    <a:bodyPr/>
                    <a:lstStyle/>
                    <a:p>
                      <a:pPr algn="ctr" fontAlgn="b"/>
                      <a:r>
                        <a:rPr lang="pl-PL" sz="1400" b="1" u="none" strike="noStrike" dirty="0">
                          <a:solidFill>
                            <a:schemeClr val="tx1">
                              <a:lumMod val="75000"/>
                              <a:lumOff val="25000"/>
                            </a:schemeClr>
                          </a:solidFill>
                          <a:effectLst/>
                          <a:latin typeface="+mn-lt"/>
                        </a:rPr>
                        <a:t>HIGHER EARNINGS</a:t>
                      </a:r>
                      <a:endParaRPr lang="pl-PL" sz="1400" b="1" i="0" u="sng" strike="noStrike" dirty="0">
                        <a:solidFill>
                          <a:schemeClr val="tx1">
                            <a:lumMod val="75000"/>
                            <a:lumOff val="25000"/>
                          </a:schemeClr>
                        </a:solidFill>
                        <a:effectLst/>
                        <a:latin typeface="+mn-lt"/>
                      </a:endParaRPr>
                    </a:p>
                  </a:txBody>
                  <a:tcPr marL="5150" marR="5150" marT="5151" marB="0" anchor="ctr">
                    <a:solidFill>
                      <a:srgbClr val="99DFF9"/>
                    </a:solidFill>
                  </a:tcPr>
                </a:tc>
                <a:tc>
                  <a:txBody>
                    <a:bodyPr/>
                    <a:lstStyle/>
                    <a:p>
                      <a:pPr algn="ctr" fontAlgn="b"/>
                      <a:r>
                        <a:rPr lang="pl-PL" sz="1400" b="1" u="none" strike="noStrike" dirty="0">
                          <a:solidFill>
                            <a:schemeClr val="tx1">
                              <a:lumMod val="75000"/>
                              <a:lumOff val="25000"/>
                            </a:schemeClr>
                          </a:solidFill>
                          <a:effectLst/>
                          <a:latin typeface="+mn-lt"/>
                        </a:rPr>
                        <a:t>ACCESS TO UNIONS</a:t>
                      </a:r>
                      <a:endParaRPr lang="pl-PL" sz="1400" b="1" i="0" u="none" strike="noStrike" dirty="0">
                        <a:solidFill>
                          <a:schemeClr val="tx1">
                            <a:lumMod val="75000"/>
                            <a:lumOff val="25000"/>
                          </a:schemeClr>
                        </a:solidFill>
                        <a:effectLst/>
                        <a:latin typeface="+mn-lt"/>
                      </a:endParaRPr>
                    </a:p>
                  </a:txBody>
                  <a:tcPr marL="5150" marR="5150" marT="5151" marB="0" anchor="ctr"/>
                </a:tc>
                <a:tc>
                  <a:txBody>
                    <a:bodyPr/>
                    <a:lstStyle/>
                    <a:p>
                      <a:pPr algn="ctr" fontAlgn="b"/>
                      <a:r>
                        <a:rPr lang="pl-PL" sz="1400" b="1" u="sng" strike="noStrike" dirty="0">
                          <a:solidFill>
                            <a:schemeClr val="tx1">
                              <a:lumMod val="75000"/>
                              <a:lumOff val="25000"/>
                            </a:schemeClr>
                          </a:solidFill>
                          <a:effectLst/>
                          <a:latin typeface="+mn-lt"/>
                        </a:rPr>
                        <a:t>INTEGRATION AT WORKPLACE</a:t>
                      </a:r>
                      <a:endParaRPr lang="pl-PL" sz="1400" b="1" i="0" u="none" strike="noStrike" dirty="0">
                        <a:solidFill>
                          <a:schemeClr val="tx1">
                            <a:lumMod val="75000"/>
                            <a:lumOff val="25000"/>
                          </a:schemeClr>
                        </a:solidFill>
                        <a:effectLst/>
                        <a:latin typeface="+mn-lt"/>
                      </a:endParaRPr>
                    </a:p>
                  </a:txBody>
                  <a:tcPr marL="5150" marR="5150" marT="5151" marB="0" anchor="ctr">
                    <a:solidFill>
                      <a:srgbClr val="99DFF9"/>
                    </a:solidFill>
                  </a:tcPr>
                </a:tc>
                <a:tc>
                  <a:txBody>
                    <a:bodyPr/>
                    <a:lstStyle/>
                    <a:p>
                      <a:pPr algn="ctr" fontAlgn="b"/>
                      <a:r>
                        <a:rPr lang="pl-PL" sz="1400" b="1" i="0" u="none" strike="noStrike" dirty="0">
                          <a:solidFill>
                            <a:schemeClr val="accent5">
                              <a:lumMod val="75000"/>
                            </a:schemeClr>
                          </a:solidFill>
                          <a:effectLst/>
                          <a:latin typeface="+mn-lt"/>
                        </a:rPr>
                        <a:t>INDEX</a:t>
                      </a:r>
                      <a:endParaRPr lang="en-US" sz="1400" b="1" i="0" u="none" strike="noStrike" dirty="0">
                        <a:solidFill>
                          <a:schemeClr val="accent5">
                            <a:lumMod val="75000"/>
                          </a:schemeClr>
                        </a:solidFill>
                        <a:effectLst/>
                        <a:latin typeface="+mn-lt"/>
                      </a:endParaRPr>
                    </a:p>
                  </a:txBody>
                  <a:tcPr marL="5150" marR="5150" marT="5151" marB="0" anchor="ctr"/>
                </a:tc>
                <a:tc>
                  <a:txBody>
                    <a:bodyPr/>
                    <a:lstStyle/>
                    <a:p>
                      <a:pPr algn="ctr" fontAlgn="b"/>
                      <a:r>
                        <a:rPr lang="pl-PL" sz="1400" b="1" u="none" strike="noStrike" dirty="0">
                          <a:solidFill>
                            <a:srgbClr val="C00000"/>
                          </a:solidFill>
                          <a:effectLst/>
                          <a:latin typeface="+mn-lt"/>
                        </a:rPr>
                        <a:t>STRESS</a:t>
                      </a:r>
                      <a:r>
                        <a:rPr lang="en-US" sz="1400" b="1" u="none" strike="noStrike" dirty="0">
                          <a:solidFill>
                            <a:srgbClr val="C00000"/>
                          </a:solidFill>
                          <a:effectLst/>
                          <a:latin typeface="+mn-lt"/>
                        </a:rPr>
                        <a:t>, </a:t>
                      </a:r>
                      <a:r>
                        <a:rPr lang="pl-PL" sz="1400" b="1" u="none" strike="noStrike" dirty="0" err="1">
                          <a:solidFill>
                            <a:srgbClr val="C00000"/>
                          </a:solidFill>
                          <a:effectLst/>
                          <a:latin typeface="+mn-lt"/>
                        </a:rPr>
                        <a:t>intensity</a:t>
                      </a:r>
                      <a:r>
                        <a:rPr lang="pl-PL" sz="1400" b="1" u="none" strike="noStrike" dirty="0">
                          <a:solidFill>
                            <a:srgbClr val="C00000"/>
                          </a:solidFill>
                          <a:effectLst/>
                          <a:latin typeface="+mn-lt"/>
                        </a:rPr>
                        <a:t> and </a:t>
                      </a:r>
                      <a:r>
                        <a:rPr lang="pl-PL" sz="1400" b="1" u="none" strike="noStrike" dirty="0" err="1">
                          <a:solidFill>
                            <a:srgbClr val="C00000"/>
                          </a:solidFill>
                          <a:effectLst/>
                          <a:latin typeface="+mn-lt"/>
                        </a:rPr>
                        <a:t>length</a:t>
                      </a:r>
                      <a:r>
                        <a:rPr lang="pl-PL" sz="1400" b="1" u="none" strike="noStrike" dirty="0">
                          <a:solidFill>
                            <a:srgbClr val="C00000"/>
                          </a:solidFill>
                          <a:effectLst/>
                          <a:latin typeface="+mn-lt"/>
                        </a:rPr>
                        <a:t> of </a:t>
                      </a:r>
                      <a:r>
                        <a:rPr lang="pl-PL" sz="1400" b="1" u="none" strike="noStrike" dirty="0" err="1">
                          <a:solidFill>
                            <a:srgbClr val="C00000"/>
                          </a:solidFill>
                          <a:effectLst/>
                          <a:latin typeface="+mn-lt"/>
                        </a:rPr>
                        <a:t>work</a:t>
                      </a:r>
                      <a:endParaRPr lang="en-US" sz="1400" b="1" i="0" u="none" strike="noStrike" dirty="0">
                        <a:solidFill>
                          <a:srgbClr val="C00000"/>
                        </a:solidFill>
                        <a:effectLst/>
                        <a:latin typeface="+mn-lt"/>
                      </a:endParaRPr>
                    </a:p>
                  </a:txBody>
                  <a:tcPr marL="5150" marR="5150" marT="5151" marB="0" anchor="ctr"/>
                </a:tc>
                <a:extLst>
                  <a:ext uri="{0D108BD9-81ED-4DB2-BD59-A6C34878D82A}">
                    <a16:rowId xmlns:a16="http://schemas.microsoft.com/office/drawing/2014/main" val="10000"/>
                  </a:ext>
                </a:extLst>
              </a:tr>
              <a:tr h="699297">
                <a:tc>
                  <a:txBody>
                    <a:bodyPr/>
                    <a:lstStyle/>
                    <a:p>
                      <a:pPr algn="l" fontAlgn="b"/>
                      <a:r>
                        <a:rPr lang="pl-PL" sz="1400" b="1" u="none" strike="noStrike" dirty="0" err="1">
                          <a:solidFill>
                            <a:schemeClr val="tx1">
                              <a:lumMod val="75000"/>
                              <a:lumOff val="25000"/>
                            </a:schemeClr>
                          </a:solidFill>
                          <a:effectLst/>
                          <a:latin typeface="+mn-lt"/>
                        </a:rPr>
                        <a:t>Telework</a:t>
                      </a:r>
                      <a:endParaRPr lang="pl-PL" sz="1400" b="1" i="0" u="none" strike="noStrike" dirty="0">
                        <a:solidFill>
                          <a:schemeClr val="tx1">
                            <a:lumMod val="75000"/>
                            <a:lumOff val="25000"/>
                          </a:schemeClr>
                        </a:solidFill>
                        <a:effectLst/>
                        <a:latin typeface="+mn-lt"/>
                      </a:endParaRPr>
                    </a:p>
                  </a:txBody>
                  <a:tcPr marL="5150" marR="5150" marT="5151" marB="0" anchor="ctr">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rgbClr val="FF0000"/>
                          </a:solidFill>
                          <a:effectLst/>
                          <a:latin typeface="+mn-lt"/>
                        </a:rPr>
                        <a:t>16,7</a:t>
                      </a:r>
                      <a:endParaRPr lang="pl-PL" sz="1400" b="0" i="0" u="none" strike="noStrike" dirty="0">
                        <a:solidFill>
                          <a:srgbClr val="FF0000"/>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rgbClr val="FF0000"/>
                          </a:solidFill>
                          <a:effectLst/>
                          <a:latin typeface="+mn-lt"/>
                        </a:rPr>
                        <a:t>16,1</a:t>
                      </a:r>
                      <a:endParaRPr lang="pl-PL" sz="1400" b="0" i="0" u="none" strike="noStrike" dirty="0">
                        <a:solidFill>
                          <a:srgbClr val="FF0000"/>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28,8</a:t>
                      </a:r>
                      <a:endParaRPr lang="pl-PL" sz="1400" b="0" i="0" u="none" strike="noStrike" dirty="0">
                        <a:solidFill>
                          <a:schemeClr val="tx1">
                            <a:lumMod val="75000"/>
                            <a:lumOff val="25000"/>
                          </a:schemeClr>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36,3</a:t>
                      </a:r>
                      <a:endParaRPr lang="pl-PL" sz="1400" b="1" i="0" u="none" strike="noStrike" dirty="0">
                        <a:solidFill>
                          <a:schemeClr val="tx1">
                            <a:lumMod val="75000"/>
                            <a:lumOff val="25000"/>
                          </a:schemeClr>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solidFill>
                      <a:srgbClr val="FFDF79"/>
                    </a:solidFill>
                  </a:tcPr>
                </a:tc>
                <a:tc>
                  <a:txBody>
                    <a:bodyPr/>
                    <a:lstStyle/>
                    <a:p>
                      <a:pPr algn="ctr" fontAlgn="b"/>
                      <a:r>
                        <a:rPr lang="pl-PL" sz="1400" b="1" u="none" strike="noStrike" dirty="0">
                          <a:solidFill>
                            <a:schemeClr val="tx1">
                              <a:lumMod val="75000"/>
                              <a:lumOff val="25000"/>
                            </a:schemeClr>
                          </a:solidFill>
                          <a:effectLst/>
                          <a:latin typeface="+mn-lt"/>
                        </a:rPr>
                        <a:t>45,3</a:t>
                      </a:r>
                      <a:endParaRPr lang="pl-PL" sz="1400" b="1" i="0" u="none" strike="noStrike" dirty="0">
                        <a:solidFill>
                          <a:schemeClr val="tx1">
                            <a:lumMod val="75000"/>
                            <a:lumOff val="25000"/>
                          </a:schemeClr>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pl-PL" sz="1400" u="none" strike="noStrike" dirty="0">
                          <a:solidFill>
                            <a:schemeClr val="tx1">
                              <a:lumMod val="75000"/>
                              <a:lumOff val="25000"/>
                            </a:schemeClr>
                          </a:solidFill>
                          <a:effectLst/>
                          <a:latin typeface="+mn-lt"/>
                        </a:rPr>
                        <a:t>23,9</a:t>
                      </a:r>
                      <a:endParaRPr lang="pl-PL" sz="1400" b="0" i="0" u="none" strike="noStrike" dirty="0">
                        <a:solidFill>
                          <a:schemeClr val="tx1">
                            <a:lumMod val="75000"/>
                            <a:lumOff val="25000"/>
                          </a:schemeClr>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29,5</a:t>
                      </a:r>
                      <a:endParaRPr lang="pl-PL" sz="1400" b="1" i="0" u="none" strike="noStrike" dirty="0">
                        <a:solidFill>
                          <a:schemeClr val="tx1">
                            <a:lumMod val="75000"/>
                            <a:lumOff val="25000"/>
                          </a:schemeClr>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solidFill>
                      <a:srgbClr val="FFEFBD"/>
                    </a:solidFill>
                  </a:tcPr>
                </a:tc>
                <a:tc>
                  <a:txBody>
                    <a:bodyPr/>
                    <a:lstStyle/>
                    <a:p>
                      <a:pPr algn="ctr" fontAlgn="b"/>
                      <a:r>
                        <a:rPr lang="pl-PL" sz="1400" u="none" strike="noStrike" dirty="0">
                          <a:solidFill>
                            <a:srgbClr val="FF0000"/>
                          </a:solidFill>
                          <a:effectLst/>
                          <a:latin typeface="+mn-lt"/>
                        </a:rPr>
                        <a:t>16,2</a:t>
                      </a:r>
                      <a:endParaRPr lang="pl-PL" sz="1400" b="0" i="0" u="none" strike="noStrike" dirty="0">
                        <a:solidFill>
                          <a:srgbClr val="FF0000"/>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15,9</a:t>
                      </a:r>
                      <a:endParaRPr lang="pl-PL" sz="1400" b="0" i="0" u="none" strike="noStrike" dirty="0">
                        <a:solidFill>
                          <a:schemeClr val="tx1">
                            <a:lumMod val="75000"/>
                            <a:lumOff val="25000"/>
                          </a:schemeClr>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pl-PL" sz="1400" b="1" i="0" u="none" strike="noStrike" kern="1200" dirty="0">
                          <a:solidFill>
                            <a:schemeClr val="accent5">
                              <a:lumMod val="75000"/>
                            </a:schemeClr>
                          </a:solidFill>
                          <a:effectLst/>
                          <a:latin typeface="+mn-lt"/>
                          <a:ea typeface="+mn-ea"/>
                          <a:cs typeface="+mn-cs"/>
                        </a:rPr>
                        <a:t>25,4</a:t>
                      </a:r>
                    </a:p>
                  </a:txBody>
                  <a:tcPr marL="5150" marR="5150" marT="5151" marB="0" anchor="b">
                    <a:lnB w="12700" cap="flat" cmpd="sng" algn="ctr">
                      <a:solidFill>
                        <a:schemeClr val="tx1"/>
                      </a:solidFill>
                      <a:prstDash val="solid"/>
                      <a:round/>
                      <a:headEnd type="none" w="med" len="med"/>
                      <a:tailEnd type="none" w="med" len="med"/>
                    </a:lnB>
                    <a:solidFill>
                      <a:srgbClr val="E9EDF4"/>
                    </a:solidFill>
                  </a:tcPr>
                </a:tc>
                <a:tc>
                  <a:txBody>
                    <a:bodyPr/>
                    <a:lstStyle/>
                    <a:p>
                      <a:pPr algn="ctr" fontAlgn="b"/>
                      <a:r>
                        <a:rPr lang="pl-PL" sz="1400" u="none" strike="noStrike" dirty="0">
                          <a:solidFill>
                            <a:srgbClr val="C00000"/>
                          </a:solidFill>
                          <a:effectLst/>
                          <a:latin typeface="+mn-lt"/>
                        </a:rPr>
                        <a:t>25,9</a:t>
                      </a:r>
                      <a:endParaRPr lang="pl-PL" sz="1400" b="0" i="0" u="none" strike="noStrike" dirty="0">
                        <a:solidFill>
                          <a:srgbClr val="C00000"/>
                        </a:solidFill>
                        <a:effectLst/>
                        <a:latin typeface="+mn-lt"/>
                      </a:endParaRPr>
                    </a:p>
                  </a:txBody>
                  <a:tcPr marL="5150" marR="5150" marT="515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2202">
                <a:tc>
                  <a:txBody>
                    <a:bodyPr/>
                    <a:lstStyle/>
                    <a:p>
                      <a:pPr algn="l" fontAlgn="b"/>
                      <a:r>
                        <a:rPr lang="pl-PL" sz="1400" b="1" u="none" strike="noStrike" dirty="0">
                          <a:solidFill>
                            <a:schemeClr val="tx1">
                              <a:lumMod val="75000"/>
                              <a:lumOff val="25000"/>
                            </a:schemeClr>
                          </a:solidFill>
                          <a:effectLst/>
                          <a:latin typeface="+mn-lt"/>
                        </a:rPr>
                        <a:t>Job </a:t>
                      </a:r>
                      <a:r>
                        <a:rPr lang="pl-PL" sz="1400" b="1" u="none" strike="noStrike" dirty="0" err="1">
                          <a:solidFill>
                            <a:schemeClr val="tx1">
                              <a:lumMod val="75000"/>
                              <a:lumOff val="25000"/>
                            </a:schemeClr>
                          </a:solidFill>
                          <a:effectLst/>
                          <a:latin typeface="+mn-lt"/>
                        </a:rPr>
                        <a:t>Sharing</a:t>
                      </a:r>
                      <a:endParaRPr lang="pl-PL" sz="1400" b="1" i="0" u="none" strike="noStrike" dirty="0">
                        <a:solidFill>
                          <a:schemeClr val="tx1">
                            <a:lumMod val="75000"/>
                            <a:lumOff val="25000"/>
                          </a:schemeClr>
                        </a:solidFill>
                        <a:effectLst/>
                        <a:latin typeface="+mn-lt"/>
                      </a:endParaRPr>
                    </a:p>
                  </a:txBody>
                  <a:tcPr marL="5150" marR="5150" marT="515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20,6</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24,1</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28,0</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tc>
                  <a:txBody>
                    <a:bodyPr/>
                    <a:lstStyle/>
                    <a:p>
                      <a:pPr algn="ctr" fontAlgn="b"/>
                      <a:r>
                        <a:rPr lang="pl-PL" sz="1400" u="none" strike="noStrike" dirty="0">
                          <a:solidFill>
                            <a:schemeClr val="tx1">
                              <a:lumMod val="75000"/>
                              <a:lumOff val="25000"/>
                            </a:schemeClr>
                          </a:solidFill>
                          <a:effectLst/>
                          <a:latin typeface="+mn-lt"/>
                        </a:rPr>
                        <a:t>24,8</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26,8</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27,1</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24,5</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20,0</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30,2</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pl-PL" sz="1400" b="1" i="0" u="none" strike="noStrike" kern="1200" dirty="0">
                          <a:solidFill>
                            <a:schemeClr val="accent5">
                              <a:lumMod val="75000"/>
                            </a:schemeClr>
                          </a:solidFill>
                          <a:effectLst/>
                          <a:latin typeface="+mn-lt"/>
                          <a:ea typeface="+mn-ea"/>
                          <a:cs typeface="+mn-cs"/>
                        </a:rPr>
                        <a:t>25,1</a:t>
                      </a: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b"/>
                      <a:r>
                        <a:rPr lang="pl-PL" sz="1400" b="1" u="none" strike="noStrike" dirty="0">
                          <a:solidFill>
                            <a:srgbClr val="C00000"/>
                          </a:solidFill>
                          <a:effectLst/>
                          <a:latin typeface="+mn-lt"/>
                        </a:rPr>
                        <a:t>29,3</a:t>
                      </a:r>
                      <a:endParaRPr lang="pl-PL" sz="1400" b="1" i="0" u="none" strike="noStrike" dirty="0">
                        <a:solidFill>
                          <a:srgbClr val="C0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597730">
                <a:tc>
                  <a:txBody>
                    <a:bodyPr/>
                    <a:lstStyle/>
                    <a:p>
                      <a:pPr algn="l" fontAlgn="ctr"/>
                      <a:r>
                        <a:rPr lang="pl-PL" sz="1400" b="1" u="none" strike="noStrike" dirty="0" err="1">
                          <a:solidFill>
                            <a:schemeClr val="tx1">
                              <a:lumMod val="75000"/>
                              <a:lumOff val="25000"/>
                            </a:schemeClr>
                          </a:solidFill>
                          <a:effectLst/>
                          <a:latin typeface="+mn-lt"/>
                        </a:rPr>
                        <a:t>Causal</a:t>
                      </a:r>
                      <a:endParaRPr lang="pl-PL" sz="1400" b="1" i="0" u="none" strike="noStrike" dirty="0">
                        <a:solidFill>
                          <a:schemeClr val="tx1">
                            <a:lumMod val="75000"/>
                            <a:lumOff val="25000"/>
                          </a:schemeClr>
                        </a:solidFill>
                        <a:effectLst/>
                        <a:latin typeface="+mn-lt"/>
                      </a:endParaRPr>
                    </a:p>
                  </a:txBody>
                  <a:tcPr marL="5150" marR="5150" marT="515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rgbClr val="FF0000"/>
                          </a:solidFill>
                          <a:effectLst/>
                          <a:latin typeface="+mn-lt"/>
                        </a:rPr>
                        <a:t>13,9</a:t>
                      </a:r>
                      <a:endParaRPr lang="pl-PL" sz="1400" b="1"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rgbClr val="FF0000"/>
                          </a:solidFill>
                          <a:effectLst/>
                          <a:latin typeface="+mn-lt"/>
                        </a:rPr>
                        <a:t>14,5</a:t>
                      </a:r>
                      <a:endParaRPr lang="pl-PL" sz="1400" b="1"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19,0</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27,7</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44,4</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pl-PL" sz="1400" u="none" strike="noStrike" dirty="0">
                          <a:solidFill>
                            <a:schemeClr val="tx1">
                              <a:lumMod val="75000"/>
                              <a:lumOff val="25000"/>
                            </a:schemeClr>
                          </a:solidFill>
                          <a:effectLst/>
                          <a:latin typeface="+mn-lt"/>
                        </a:rPr>
                        <a:t>20,3</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28,0</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tc>
                  <a:txBody>
                    <a:bodyPr/>
                    <a:lstStyle/>
                    <a:p>
                      <a:pPr algn="ctr" fontAlgn="b"/>
                      <a:r>
                        <a:rPr lang="pl-PL" sz="1400" b="1" u="none" strike="noStrike" dirty="0">
                          <a:solidFill>
                            <a:srgbClr val="FF0000"/>
                          </a:solidFill>
                          <a:effectLst/>
                          <a:latin typeface="+mn-lt"/>
                        </a:rPr>
                        <a:t>13,8</a:t>
                      </a:r>
                      <a:endParaRPr lang="pl-PL" sz="1400" b="1"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24,8</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defTabSz="914400" rtl="0" eaLnBrk="1" fontAlgn="b" latinLnBrk="0" hangingPunct="1"/>
                      <a:r>
                        <a:rPr lang="pl-PL" sz="1400" b="1" i="0" u="none" strike="noStrike" kern="1200" dirty="0">
                          <a:solidFill>
                            <a:schemeClr val="accent5">
                              <a:lumMod val="75000"/>
                            </a:schemeClr>
                          </a:solidFill>
                          <a:effectLst/>
                          <a:latin typeface="+mn-lt"/>
                          <a:ea typeface="+mn-ea"/>
                          <a:cs typeface="+mn-cs"/>
                        </a:rPr>
                        <a:t>22,9</a:t>
                      </a: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b"/>
                      <a:r>
                        <a:rPr lang="pl-PL" sz="1400" b="1" u="none" strike="noStrike" dirty="0">
                          <a:solidFill>
                            <a:srgbClr val="C00000"/>
                          </a:solidFill>
                          <a:effectLst/>
                          <a:latin typeface="+mn-lt"/>
                        </a:rPr>
                        <a:t>32,1</a:t>
                      </a:r>
                      <a:endParaRPr lang="pl-PL" sz="1400" b="1" i="0" u="none" strike="noStrike" dirty="0">
                        <a:solidFill>
                          <a:srgbClr val="C0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466391">
                <a:tc>
                  <a:txBody>
                    <a:bodyPr/>
                    <a:lstStyle/>
                    <a:p>
                      <a:pPr algn="l" fontAlgn="b"/>
                      <a:r>
                        <a:rPr lang="pl-PL" sz="1400" b="1" u="none" strike="noStrike" dirty="0">
                          <a:solidFill>
                            <a:schemeClr val="tx1">
                              <a:lumMod val="75000"/>
                              <a:lumOff val="25000"/>
                            </a:schemeClr>
                          </a:solidFill>
                          <a:effectLst/>
                          <a:latin typeface="+mn-lt"/>
                        </a:rPr>
                        <a:t>portfolio</a:t>
                      </a:r>
                      <a:endParaRPr lang="pl-PL" sz="1400" b="1" i="0" u="none" strike="noStrike" dirty="0">
                        <a:solidFill>
                          <a:schemeClr val="tx1">
                            <a:lumMod val="75000"/>
                            <a:lumOff val="25000"/>
                          </a:schemeClr>
                        </a:solidFill>
                        <a:effectLst/>
                        <a:latin typeface="+mn-lt"/>
                      </a:endParaRPr>
                    </a:p>
                  </a:txBody>
                  <a:tcPr marL="5150" marR="5150" marT="515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rgbClr val="FF0000"/>
                          </a:solidFill>
                          <a:effectLst/>
                          <a:latin typeface="+mn-lt"/>
                        </a:rPr>
                        <a:t>16,8</a:t>
                      </a:r>
                      <a:endParaRPr lang="pl-PL" sz="1400" b="0"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rgbClr val="FF0000"/>
                          </a:solidFill>
                          <a:effectLst/>
                          <a:latin typeface="+mn-lt"/>
                        </a:rPr>
                        <a:t>15,9</a:t>
                      </a:r>
                      <a:endParaRPr lang="pl-PL" sz="1400" b="1"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21,3</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20,7</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24,9</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tc>
                  <a:txBody>
                    <a:bodyPr/>
                    <a:lstStyle/>
                    <a:p>
                      <a:pPr algn="ctr" fontAlgn="b"/>
                      <a:r>
                        <a:rPr lang="pl-PL" sz="1400" b="1" u="none" strike="noStrike" dirty="0">
                          <a:solidFill>
                            <a:schemeClr val="tx1">
                              <a:lumMod val="75000"/>
                              <a:lumOff val="25000"/>
                            </a:schemeClr>
                          </a:solidFill>
                          <a:effectLst/>
                          <a:latin typeface="+mn-lt"/>
                        </a:rPr>
                        <a:t>25,2</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algn="ctr" fontAlgn="b"/>
                      <a:r>
                        <a:rPr lang="pl-PL" sz="1400" b="1" u="none" strike="noStrike" dirty="0">
                          <a:solidFill>
                            <a:schemeClr val="tx1">
                              <a:lumMod val="75000"/>
                              <a:lumOff val="25000"/>
                            </a:schemeClr>
                          </a:solidFill>
                          <a:effectLst/>
                          <a:latin typeface="+mn-lt"/>
                        </a:rPr>
                        <a:t>27,1</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pl-PL" sz="1400" u="none" strike="noStrike" dirty="0">
                          <a:solidFill>
                            <a:srgbClr val="FF0000"/>
                          </a:solidFill>
                          <a:effectLst/>
                          <a:latin typeface="+mn-lt"/>
                        </a:rPr>
                        <a:t>17,0</a:t>
                      </a:r>
                      <a:endParaRPr lang="pl-PL" sz="1400" b="0"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21,1</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pl-PL" sz="1400" b="1" i="0" u="none" strike="noStrike" kern="1200" dirty="0">
                          <a:solidFill>
                            <a:schemeClr val="accent5">
                              <a:lumMod val="75000"/>
                            </a:schemeClr>
                          </a:solidFill>
                          <a:effectLst/>
                          <a:latin typeface="+mn-lt"/>
                          <a:ea typeface="+mn-ea"/>
                          <a:cs typeface="+mn-cs"/>
                        </a:rPr>
                        <a:t>21,1</a:t>
                      </a: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rgbClr val="C00000"/>
                          </a:solidFill>
                          <a:effectLst/>
                          <a:latin typeface="+mn-lt"/>
                        </a:rPr>
                        <a:t>26,3</a:t>
                      </a:r>
                      <a:endParaRPr lang="pl-PL" sz="1400" b="0" i="0" u="none" strike="noStrike" dirty="0">
                        <a:solidFill>
                          <a:srgbClr val="C0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2987">
                <a:tc>
                  <a:txBody>
                    <a:bodyPr/>
                    <a:lstStyle/>
                    <a:p>
                      <a:pPr algn="l" fontAlgn="b"/>
                      <a:r>
                        <a:rPr lang="pl-PL" sz="1400" b="1" u="none" strike="noStrike" dirty="0">
                          <a:solidFill>
                            <a:schemeClr val="tx1">
                              <a:lumMod val="75000"/>
                              <a:lumOff val="25000"/>
                            </a:schemeClr>
                          </a:solidFill>
                          <a:effectLst/>
                          <a:latin typeface="+mn-lt"/>
                        </a:rPr>
                        <a:t>Platform </a:t>
                      </a:r>
                      <a:r>
                        <a:rPr lang="pl-PL" sz="1400" b="1" u="none" strike="noStrike" dirty="0" err="1">
                          <a:solidFill>
                            <a:schemeClr val="tx1">
                              <a:lumMod val="75000"/>
                              <a:lumOff val="25000"/>
                            </a:schemeClr>
                          </a:solidFill>
                          <a:effectLst/>
                          <a:latin typeface="+mn-lt"/>
                        </a:rPr>
                        <a:t>work</a:t>
                      </a:r>
                      <a:endParaRPr lang="pl-PL" sz="1400" b="1" i="0" u="none" strike="noStrike" dirty="0">
                        <a:solidFill>
                          <a:schemeClr val="tx1">
                            <a:lumMod val="75000"/>
                            <a:lumOff val="25000"/>
                          </a:schemeClr>
                        </a:solidFill>
                        <a:effectLst/>
                        <a:latin typeface="+mn-lt"/>
                      </a:endParaRPr>
                    </a:p>
                  </a:txBody>
                  <a:tcPr marL="5150" marR="5150" marT="515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rgbClr val="FF0000"/>
                          </a:solidFill>
                          <a:effectLst/>
                          <a:latin typeface="+mn-lt"/>
                        </a:rPr>
                        <a:t>18,1</a:t>
                      </a:r>
                      <a:endParaRPr lang="pl-PL" sz="1400" b="0"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rgbClr val="FF0000"/>
                          </a:solidFill>
                          <a:effectLst/>
                          <a:latin typeface="+mn-lt"/>
                        </a:rPr>
                        <a:t>16,8</a:t>
                      </a:r>
                      <a:endParaRPr lang="pl-PL" sz="1400" b="0"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20,4</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24,2</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b="1" u="none" strike="noStrike" dirty="0">
                          <a:solidFill>
                            <a:schemeClr val="tx1">
                              <a:lumMod val="75000"/>
                              <a:lumOff val="25000"/>
                            </a:schemeClr>
                          </a:solidFill>
                          <a:effectLst/>
                          <a:latin typeface="+mn-lt"/>
                        </a:rPr>
                        <a:t>30,2</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pl-PL" sz="1400" b="1" u="none" strike="noStrike" dirty="0">
                          <a:solidFill>
                            <a:schemeClr val="tx1">
                              <a:lumMod val="75000"/>
                              <a:lumOff val="25000"/>
                            </a:schemeClr>
                          </a:solidFill>
                          <a:effectLst/>
                          <a:latin typeface="+mn-lt"/>
                        </a:rPr>
                        <a:t>25,2</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algn="ctr" fontAlgn="b"/>
                      <a:r>
                        <a:rPr lang="pl-PL" sz="1400" b="1" u="none" strike="noStrike" dirty="0">
                          <a:solidFill>
                            <a:schemeClr val="tx1">
                              <a:lumMod val="75000"/>
                              <a:lumOff val="25000"/>
                            </a:schemeClr>
                          </a:solidFill>
                          <a:effectLst/>
                          <a:latin typeface="+mn-lt"/>
                        </a:rPr>
                        <a:t>24,5</a:t>
                      </a:r>
                      <a:endParaRPr lang="pl-PL" sz="1400" b="1"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BD"/>
                    </a:solidFill>
                  </a:tcPr>
                </a:tc>
                <a:tc>
                  <a:txBody>
                    <a:bodyPr/>
                    <a:lstStyle/>
                    <a:p>
                      <a:pPr algn="ctr" fontAlgn="b"/>
                      <a:r>
                        <a:rPr lang="pl-PL" sz="1400" u="none" strike="noStrike" dirty="0">
                          <a:solidFill>
                            <a:srgbClr val="FF0000"/>
                          </a:solidFill>
                          <a:effectLst/>
                          <a:latin typeface="+mn-lt"/>
                        </a:rPr>
                        <a:t>16,1</a:t>
                      </a:r>
                      <a:endParaRPr lang="pl-PL" sz="1400" b="0"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chemeClr val="tx1">
                              <a:lumMod val="75000"/>
                              <a:lumOff val="25000"/>
                            </a:schemeClr>
                          </a:solidFill>
                          <a:effectLst/>
                          <a:latin typeface="+mn-lt"/>
                        </a:rPr>
                        <a:t>17,5</a:t>
                      </a:r>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pl-PL" sz="1400" b="1" i="0" u="none" strike="noStrike" kern="1200" dirty="0">
                          <a:solidFill>
                            <a:schemeClr val="accent5">
                              <a:lumMod val="75000"/>
                            </a:schemeClr>
                          </a:solidFill>
                          <a:effectLst/>
                          <a:latin typeface="+mn-lt"/>
                          <a:ea typeface="+mn-ea"/>
                          <a:cs typeface="+mn-cs"/>
                        </a:rPr>
                        <a:t>21,5</a:t>
                      </a: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l-PL" sz="1400" u="none" strike="noStrike" dirty="0">
                          <a:solidFill>
                            <a:srgbClr val="C00000"/>
                          </a:solidFill>
                          <a:effectLst/>
                          <a:latin typeface="+mn-lt"/>
                        </a:rPr>
                        <a:t>24,5</a:t>
                      </a:r>
                      <a:endParaRPr lang="pl-PL" sz="1400" b="0" i="0" u="none" strike="noStrike" dirty="0">
                        <a:solidFill>
                          <a:srgbClr val="C0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6215">
                <a:tc>
                  <a:txBody>
                    <a:bodyPr/>
                    <a:lstStyle/>
                    <a:p>
                      <a:pPr algn="l" fontAlgn="b"/>
                      <a:endParaRPr lang="pl-PL" sz="1400" b="0" i="0" u="none" strike="noStrike" dirty="0">
                        <a:solidFill>
                          <a:schemeClr val="tx1">
                            <a:lumMod val="75000"/>
                            <a:lumOff val="25000"/>
                          </a:schemeClr>
                        </a:solidFill>
                        <a:effectLst/>
                        <a:latin typeface="+mn-lt"/>
                      </a:endParaRPr>
                    </a:p>
                  </a:txBody>
                  <a:tcPr marL="5150" marR="5150" marT="5151" marB="0" anchor="ctr">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FF0000"/>
                          </a:solidFill>
                          <a:effectLst/>
                          <a:latin typeface="+mn-lt"/>
                        </a:rPr>
                        <a:t>17,2</a:t>
                      </a:r>
                      <a:endParaRPr lang="pl-PL" sz="1400" b="0"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FF0000"/>
                          </a:solidFill>
                          <a:effectLst/>
                          <a:latin typeface="+mn-lt"/>
                        </a:rPr>
                        <a:t>17,5</a:t>
                      </a:r>
                      <a:endParaRPr lang="pl-PL" sz="1400" b="0"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002060"/>
                          </a:solidFill>
                          <a:effectLst/>
                          <a:latin typeface="+mn-lt"/>
                        </a:rPr>
                        <a:t>23,5</a:t>
                      </a:r>
                      <a:endParaRPr lang="pl-PL" sz="1400" b="0" i="0" u="none" strike="noStrike" dirty="0">
                        <a:solidFill>
                          <a:srgbClr val="00206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002060"/>
                          </a:solidFill>
                          <a:effectLst/>
                          <a:latin typeface="+mn-lt"/>
                        </a:rPr>
                        <a:t>26,7</a:t>
                      </a:r>
                      <a:endParaRPr lang="pl-PL" sz="1400" b="0" i="0" u="none" strike="noStrike" dirty="0">
                        <a:solidFill>
                          <a:srgbClr val="00206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b="1" u="none" strike="noStrike" dirty="0">
                          <a:solidFill>
                            <a:srgbClr val="002060"/>
                          </a:solidFill>
                          <a:effectLst/>
                          <a:latin typeface="+mn-lt"/>
                        </a:rPr>
                        <a:t>34,3</a:t>
                      </a:r>
                      <a:endParaRPr lang="pl-PL" sz="1400" b="1" i="0" u="none" strike="noStrike" dirty="0">
                        <a:solidFill>
                          <a:srgbClr val="00206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002060"/>
                          </a:solidFill>
                          <a:effectLst/>
                          <a:latin typeface="+mn-lt"/>
                        </a:rPr>
                        <a:t>24,4</a:t>
                      </a:r>
                      <a:endParaRPr lang="pl-PL" sz="1400" b="0" i="0" u="none" strike="noStrike" dirty="0">
                        <a:solidFill>
                          <a:srgbClr val="00206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002060"/>
                          </a:solidFill>
                          <a:effectLst/>
                          <a:latin typeface="+mn-lt"/>
                        </a:rPr>
                        <a:t>26,7</a:t>
                      </a:r>
                      <a:endParaRPr lang="pl-PL" sz="1400" b="0" i="0" u="none" strike="noStrike" dirty="0">
                        <a:solidFill>
                          <a:srgbClr val="00206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b="1" u="none" strike="noStrike" dirty="0">
                          <a:solidFill>
                            <a:srgbClr val="FF0000"/>
                          </a:solidFill>
                          <a:effectLst/>
                          <a:latin typeface="+mn-lt"/>
                        </a:rPr>
                        <a:t>16,6</a:t>
                      </a:r>
                      <a:endParaRPr lang="pl-PL" sz="1400" b="1" i="0" u="none" strike="noStrike" dirty="0">
                        <a:solidFill>
                          <a:srgbClr val="FF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002060"/>
                          </a:solidFill>
                          <a:effectLst/>
                          <a:latin typeface="+mn-lt"/>
                        </a:rPr>
                        <a:t>21,9</a:t>
                      </a:r>
                      <a:endParaRPr lang="pl-PL" sz="1400" b="0" i="0" u="none" strike="noStrike" dirty="0">
                        <a:solidFill>
                          <a:srgbClr val="00206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endParaRPr lang="pl-PL" sz="1400" b="0" i="0" u="none" strike="noStrike" dirty="0">
                        <a:solidFill>
                          <a:schemeClr val="tx1">
                            <a:lumMod val="75000"/>
                            <a:lumOff val="25000"/>
                          </a:schemeClr>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tc>
                  <a:txBody>
                    <a:bodyPr/>
                    <a:lstStyle/>
                    <a:p>
                      <a:pPr algn="ctr" fontAlgn="b"/>
                      <a:r>
                        <a:rPr lang="pl-PL" sz="1400" u="none" strike="noStrike" dirty="0">
                          <a:solidFill>
                            <a:srgbClr val="C00000"/>
                          </a:solidFill>
                          <a:effectLst/>
                          <a:latin typeface="+mn-lt"/>
                        </a:rPr>
                        <a:t>27,6</a:t>
                      </a:r>
                      <a:endParaRPr lang="pl-PL" sz="1400" b="0" i="0" u="none" strike="noStrike" dirty="0">
                        <a:solidFill>
                          <a:srgbClr val="C00000"/>
                        </a:solidFill>
                        <a:effectLst/>
                        <a:latin typeface="+mn-lt"/>
                      </a:endParaRPr>
                    </a:p>
                  </a:txBody>
                  <a:tcPr marL="5150" marR="5150" marT="515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36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F021A-B7A8-59F3-D9EE-69668021AC19}"/>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E5A8C031-B82B-E136-2431-F7889565ECC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71E7885-9141-3229-3D90-000BDD9A2A8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124B6D0-0B13-D82D-55BD-6CA3DA9208E0}"/>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643FC32E-3D87-B705-4685-81559AC876A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BBA39827-E860-3402-709D-F3F093B6441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1D53EE4-FA9B-9011-8B43-0D8CD04023D0}"/>
              </a:ext>
            </a:extLst>
          </p:cNvPr>
          <p:cNvSpPr txBox="1"/>
          <p:nvPr/>
        </p:nvSpPr>
        <p:spPr>
          <a:xfrm>
            <a:off x="318366" y="1766008"/>
            <a:ext cx="11873633" cy="559018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en-GB" sz="2400" dirty="0">
                <a:solidFill>
                  <a:srgbClr val="202C8F"/>
                </a:solidFill>
                <a:ea typeface="Calibri" panose="020F0502020204030204" pitchFamily="34" charset="0"/>
                <a:cs typeface="Times New Roman" panose="02020603050405020304" pitchFamily="18" charset="0"/>
              </a:rPr>
              <a:t>Employment vs. self-employment / </a:t>
            </a:r>
            <a:r>
              <a:rPr lang="en-GB" sz="2400" dirty="0" err="1">
                <a:solidFill>
                  <a:srgbClr val="202C8F"/>
                </a:solidFill>
                <a:ea typeface="Calibri" panose="020F0502020204030204" pitchFamily="34" charset="0"/>
                <a:cs typeface="Times New Roman" panose="02020603050405020304" pitchFamily="18" charset="0"/>
              </a:rPr>
              <a:t>ucp</a:t>
            </a:r>
            <a:endParaRPr lang="pl-PL" sz="24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endParaRPr lang="pl-PL" sz="24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400" dirty="0">
                <a:solidFill>
                  <a:srgbClr val="202C8F"/>
                </a:solidFill>
                <a:ea typeface="Calibri" panose="020F0502020204030204" pitchFamily="34" charset="0"/>
                <a:cs typeface="Times New Roman" panose="02020603050405020304" pitchFamily="18" charset="0"/>
              </a:rPr>
              <a:t>No regulation specific to platform work</a:t>
            </a:r>
            <a:r>
              <a:rPr lang="pl-PL" sz="2400" dirty="0">
                <a:solidFill>
                  <a:srgbClr val="202C8F"/>
                </a:solidFill>
                <a:ea typeface="Calibri" panose="020F0502020204030204" pitchFamily="34" charset="0"/>
                <a:cs typeface="Times New Roman" panose="02020603050405020304" pitchFamily="18" charset="0"/>
              </a:rPr>
              <a:t> </a:t>
            </a:r>
          </a:p>
          <a:p>
            <a:pPr marL="342900" indent="-342900">
              <a:lnSpc>
                <a:spcPct val="115000"/>
              </a:lnSpc>
              <a:buFont typeface="Arial" panose="020B0604020202020204" pitchFamily="34" charset="0"/>
              <a:buChar char="•"/>
            </a:pPr>
            <a:endParaRPr lang="pl-PL" sz="24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400" dirty="0">
                <a:solidFill>
                  <a:srgbClr val="202C8F"/>
                </a:solidFill>
                <a:ea typeface="Calibri" panose="020F0502020204030204" pitchFamily="34" charset="0"/>
                <a:cs typeface="Times New Roman" panose="02020603050405020304" pitchFamily="18" charset="0"/>
              </a:rPr>
              <a:t>third category of worker between salaried employee and self-employed </a:t>
            </a:r>
            <a:r>
              <a:rPr lang="pl-PL" sz="2400" dirty="0">
                <a:solidFill>
                  <a:srgbClr val="202C8F"/>
                </a:solidFill>
                <a:ea typeface="Calibri" panose="020F0502020204030204" pitchFamily="34" charset="0"/>
                <a:cs typeface="Times New Roman" panose="02020603050405020304" pitchFamily="18" charset="0"/>
              </a:rPr>
              <a:t>(</a:t>
            </a:r>
            <a:r>
              <a:rPr lang="en-GB" sz="2400" dirty="0">
                <a:solidFill>
                  <a:srgbClr val="202C8F"/>
                </a:solidFill>
                <a:ea typeface="Calibri" panose="020F0502020204030204" pitchFamily="34" charset="0"/>
                <a:cs typeface="Times New Roman" panose="02020603050405020304" pitchFamily="18" charset="0"/>
              </a:rPr>
              <a:t>platform work as a temporary employment agency (e.g.: Take Task)</a:t>
            </a:r>
            <a:endParaRPr lang="pl-PL" sz="24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endParaRPr lang="pl-PL" sz="24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400" dirty="0">
                <a:solidFill>
                  <a:srgbClr val="202C8F"/>
                </a:solidFill>
                <a:ea typeface="Calibri" panose="020F0502020204030204" pitchFamily="34" charset="0"/>
                <a:cs typeface="Times New Roman" panose="02020603050405020304" pitchFamily="18" charset="0"/>
              </a:rPr>
              <a:t>platform work as an atypical form of employment</a:t>
            </a:r>
            <a:r>
              <a:rPr lang="pl-PL" sz="2400" dirty="0">
                <a:solidFill>
                  <a:srgbClr val="202C8F"/>
                </a:solidFill>
                <a:ea typeface="Calibri" panose="020F0502020204030204" pitchFamily="34" charset="0"/>
                <a:cs typeface="Times New Roman" panose="02020603050405020304" pitchFamily="18" charset="0"/>
              </a:rPr>
              <a:t>. </a:t>
            </a:r>
            <a:r>
              <a:rPr lang="en-GB" sz="2400" dirty="0">
                <a:solidFill>
                  <a:srgbClr val="202C8F"/>
                </a:solidFill>
                <a:ea typeface="Calibri" panose="020F0502020204030204" pitchFamily="34" charset="0"/>
                <a:cs typeface="Times New Roman" panose="02020603050405020304" pitchFamily="18" charset="0"/>
              </a:rPr>
              <a:t>Platform work is treated by platforms as cooperation with </a:t>
            </a:r>
            <a:r>
              <a:rPr lang="en-GB" sz="2400" b="1" dirty="0">
                <a:solidFill>
                  <a:srgbClr val="202C8F"/>
                </a:solidFill>
                <a:ea typeface="Calibri" panose="020F0502020204030204" pitchFamily="34" charset="0"/>
                <a:cs typeface="Times New Roman" panose="02020603050405020304" pitchFamily="18" charset="0"/>
              </a:rPr>
              <a:t>independent contractors </a:t>
            </a:r>
            <a:r>
              <a:rPr lang="en-GB" sz="2400" dirty="0">
                <a:solidFill>
                  <a:srgbClr val="202C8F"/>
                </a:solidFill>
                <a:ea typeface="Calibri" panose="020F0502020204030204" pitchFamily="34" charset="0"/>
                <a:cs typeface="Times New Roman" panose="02020603050405020304" pitchFamily="18" charset="0"/>
              </a:rPr>
              <a:t>(independent contractors, B2B)  application of civil law and competition rules</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19DD0C00-D954-DD62-E681-2DA8580D5F3B}"/>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99178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A9F1C-8344-BB2F-81D9-6B4D9E9F74B9}"/>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D808FEFD-4A56-6C14-C4CA-05C8772B0C1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05B2060F-7411-7E75-BAF2-1232AEF13122}"/>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E44FC90C-A11D-A900-B794-2BBC46A8B294}"/>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FCD07AF9-D96A-4B2E-4E22-66B44B499CEF}"/>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89E0602A-3A7B-361F-8962-AC5C863F4832}"/>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8890B4DC-3937-59C0-2672-B0741BC48683}"/>
              </a:ext>
            </a:extLst>
          </p:cNvPr>
          <p:cNvSpPr txBox="1"/>
          <p:nvPr/>
        </p:nvSpPr>
        <p:spPr>
          <a:xfrm>
            <a:off x="318366" y="1766008"/>
            <a:ext cx="11873633" cy="6298071"/>
          </a:xfrm>
          <a:prstGeom prst="rect">
            <a:avLst/>
          </a:prstGeom>
          <a:noFill/>
        </p:spPr>
        <p:txBody>
          <a:bodyPr wrap="square">
            <a:spAutoFit/>
          </a:bodyPr>
          <a:lstStyle/>
          <a:p>
            <a:pPr>
              <a:lnSpc>
                <a:spcPct val="115000"/>
              </a:lnSpc>
            </a:pPr>
            <a:r>
              <a:rPr lang="en-GB" sz="2000" b="1" dirty="0">
                <a:solidFill>
                  <a:srgbClr val="202C8F"/>
                </a:solidFill>
                <a:ea typeface="Calibri" panose="020F0502020204030204" pitchFamily="34" charset="0"/>
                <a:cs typeface="Times New Roman" panose="02020603050405020304" pitchFamily="18" charset="0"/>
              </a:rPr>
              <a:t>Responsibility for running the business rests on the shoulders of the platform worker </a:t>
            </a:r>
            <a:r>
              <a:rPr lang="en-GB" sz="2000" dirty="0">
                <a:solidFill>
                  <a:srgbClr val="202C8F"/>
                </a:solidFill>
                <a:ea typeface="Calibri" panose="020F0502020204030204" pitchFamily="34" charset="0"/>
                <a:cs typeface="Times New Roman" panose="02020603050405020304" pitchFamily="18" charset="0"/>
              </a:rPr>
              <a:t>(independent contractor)</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Payment of income tax, VAT</a:t>
            </a:r>
            <a:r>
              <a:rPr lang="pl-PL" sz="2000" dirty="0">
                <a:solidFill>
                  <a:srgbClr val="202C8F"/>
                </a:solidFill>
                <a:ea typeface="Calibri" panose="020F0502020204030204" pitchFamily="34" charset="0"/>
                <a:cs typeface="Times New Roman" panose="02020603050405020304" pitchFamily="18" charset="0"/>
              </a:rPr>
              <a:t> </a:t>
            </a: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Social security, sickness insurance</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Health insurance</a:t>
            </a:r>
            <a:r>
              <a:rPr lang="pl-PL" sz="2000" dirty="0">
                <a:solidFill>
                  <a:srgbClr val="202C8F"/>
                </a:solidFill>
                <a:ea typeface="Calibri" panose="020F0502020204030204" pitchFamily="34" charset="0"/>
                <a:cs typeface="Times New Roman" panose="02020603050405020304" pitchFamily="18" charset="0"/>
              </a:rPr>
              <a:t> </a:t>
            </a: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Personal accident insurance and others  </a:t>
            </a:r>
            <a:endParaRPr lang="pl-PL" sz="2000" dirty="0">
              <a:solidFill>
                <a:srgbClr val="202C8F"/>
              </a:solidFill>
              <a:ea typeface="Calibri" panose="020F0502020204030204" pitchFamily="34" charset="0"/>
              <a:cs typeface="Times New Roman" panose="02020603050405020304" pitchFamily="18" charset="0"/>
            </a:endParaRPr>
          </a:p>
          <a:p>
            <a:pPr>
              <a:lnSpc>
                <a:spcPct val="115000"/>
              </a:lnSpc>
            </a:pPr>
            <a:r>
              <a:rPr lang="en-GB" sz="2000" b="1" dirty="0">
                <a:solidFill>
                  <a:srgbClr val="202C8F"/>
                </a:solidFill>
                <a:ea typeface="Calibri" panose="020F0502020204030204" pitchFamily="34" charset="0"/>
                <a:cs typeface="Times New Roman" panose="02020603050405020304" pitchFamily="18" charset="0"/>
              </a:rPr>
              <a:t>Limitation of workers' rights</a:t>
            </a:r>
            <a:r>
              <a:rPr lang="en-GB" sz="2000" dirty="0">
                <a:solidFill>
                  <a:srgbClr val="202C8F"/>
                </a:solidFill>
                <a:ea typeface="Calibri" panose="020F0502020204030204" pitchFamily="34" charset="0"/>
                <a:cs typeface="Times New Roman" panose="02020603050405020304" pitchFamily="18" charset="0"/>
              </a:rPr>
              <a:t>:</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Right to minimum wage / minimum rate</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Working time regulations</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Right to leave (annual, unpaid, maternity, parental)</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Right to collective bargaining</a:t>
            </a:r>
            <a:r>
              <a:rPr lang="pl-PL" sz="2000" dirty="0">
                <a:solidFill>
                  <a:srgbClr val="202C8F"/>
                </a:solidFill>
                <a:ea typeface="Calibri" panose="020F0502020204030204" pitchFamily="34" charset="0"/>
                <a:cs typeface="Times New Roman" panose="02020603050405020304" pitchFamily="18" charset="0"/>
              </a:rPr>
              <a:t>,</a:t>
            </a:r>
            <a:r>
              <a:rPr lang="en-GB" sz="2000" dirty="0">
                <a:solidFill>
                  <a:srgbClr val="202C8F"/>
                </a:solidFill>
                <a:ea typeface="Calibri" panose="020F0502020204030204" pitchFamily="34" charset="0"/>
                <a:cs typeface="Times New Roman" panose="02020603050405020304" pitchFamily="18" charset="0"/>
              </a:rPr>
              <a:t> conclusion of collective agreements</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Limited trade union rights in practice</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Right to labour courts</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Employee benefits (e.g. ZFSS, PPK, additional health insurance)(...)</a:t>
            </a:r>
            <a:endParaRPr lang="pl-PL" sz="20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3C1F920A-BE85-DAC3-0CD4-6D6C0505786F}"/>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205067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CC1D-49A7-146D-9537-7E0C2020B10A}"/>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BEE57C0-6B9D-3096-422E-0CD5F213CDC8}"/>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AFCFE9F-D440-4D6A-3CBF-E33F2EAD6F5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56D55E1-97DB-70F0-9A4D-3E8645CD97E0}"/>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6C038B99-DE12-F287-73C8-DBD09A231C87}"/>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B7573285-8BF9-25AD-A575-3216A746E7B3}"/>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3F28D85C-43F8-47F7-6812-99CF8E61916D}"/>
              </a:ext>
            </a:extLst>
          </p:cNvPr>
          <p:cNvSpPr txBox="1"/>
          <p:nvPr/>
        </p:nvSpPr>
        <p:spPr>
          <a:xfrm>
            <a:off x="318366" y="1766008"/>
            <a:ext cx="11873633" cy="5448607"/>
          </a:xfrm>
          <a:prstGeom prst="rect">
            <a:avLst/>
          </a:prstGeom>
          <a:noFill/>
        </p:spPr>
        <p:txBody>
          <a:bodyPr wrap="square">
            <a:spAutoFit/>
          </a:bodyPr>
          <a:lstStyle/>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Practical</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issues</a:t>
            </a:r>
            <a:endParaRPr lang="pl-PL" sz="2000" b="1"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Negotiating rates (hourly vs. task-based rate)</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Method of calculating rates (</a:t>
            </a:r>
            <a:r>
              <a:rPr lang="en-GB" sz="2000" dirty="0" err="1">
                <a:solidFill>
                  <a:srgbClr val="202C8F"/>
                </a:solidFill>
                <a:ea typeface="Calibri" panose="020F0502020204030204" pitchFamily="34" charset="0"/>
                <a:cs typeface="Times New Roman" panose="02020603050405020304" pitchFamily="18" charset="0"/>
              </a:rPr>
              <a:t>algorithmisation</a:t>
            </a:r>
            <a:r>
              <a:rPr lang="en-GB" sz="2000" dirty="0">
                <a:solidFill>
                  <a:srgbClr val="202C8F"/>
                </a:solidFill>
                <a:ea typeface="Calibri" panose="020F0502020204030204" pitchFamily="34" charset="0"/>
                <a:cs typeface="Times New Roman" panose="02020603050405020304" pitchFamily="18" charset="0"/>
              </a:rPr>
              <a:t> and lack of transparency)</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Payment of rates below 50% of the minimum wage</a:t>
            </a:r>
            <a:r>
              <a:rPr lang="pl-PL" sz="2000" dirty="0">
                <a:solidFill>
                  <a:srgbClr val="202C8F"/>
                </a:solidFill>
                <a:ea typeface="Calibri" panose="020F0502020204030204" pitchFamily="34" charset="0"/>
                <a:cs typeface="Times New Roman" panose="02020603050405020304" pitchFamily="18" charset="0"/>
              </a:rPr>
              <a:t> (</a:t>
            </a:r>
            <a:r>
              <a:rPr lang="en-GB" sz="2000" dirty="0">
                <a:solidFill>
                  <a:srgbClr val="202C8F"/>
                </a:solidFill>
                <a:ea typeface="Calibri" panose="020F0502020204030204" pitchFamily="34" charset="0"/>
                <a:cs typeface="Times New Roman" panose="02020603050405020304" pitchFamily="18" charset="0"/>
              </a:rPr>
              <a:t>no obligation to pay income tax and social security (forced labour ?)</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Labour exploitation - especially in the case of migrant workers</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Illegal practices of intermediaries (undeclared work, non-payment of wages, incorrect calculation of wages, contracts for "car / bicycle / clothes / thermal bag rental")</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Compliance with health and safety regulations</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Lack of training</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Lack of connection of the employee with the job and the employer</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Protection of personal data (</a:t>
            </a:r>
            <a:r>
              <a:rPr lang="pl-PL" sz="2000" dirty="0">
                <a:solidFill>
                  <a:srgbClr val="202C8F"/>
                </a:solidFill>
                <a:ea typeface="Calibri" panose="020F0502020204030204" pitchFamily="34" charset="0"/>
                <a:cs typeface="Times New Roman" panose="02020603050405020304" pitchFamily="18" charset="0"/>
              </a:rPr>
              <a:t>GDPR</a:t>
            </a:r>
            <a:r>
              <a:rPr lang="en-GB" sz="2000" dirty="0">
                <a:solidFill>
                  <a:srgbClr val="202C8F"/>
                </a:solidFill>
                <a:ea typeface="Calibri" panose="020F0502020204030204" pitchFamily="34" charset="0"/>
                <a:cs typeface="Times New Roman" panose="02020603050405020304" pitchFamily="18" charset="0"/>
              </a:rPr>
              <a:t>)</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Limited security (vide London)</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Lack of control tools for platform work (</a:t>
            </a:r>
            <a:r>
              <a:rPr lang="pl-PL" sz="2000" dirty="0" err="1">
                <a:solidFill>
                  <a:srgbClr val="202C8F"/>
                </a:solidFill>
                <a:ea typeface="Calibri" panose="020F0502020204030204" pitchFamily="34" charset="0"/>
                <a:cs typeface="Times New Roman" panose="02020603050405020304" pitchFamily="18" charset="0"/>
              </a:rPr>
              <a:t>labour</a:t>
            </a:r>
            <a:r>
              <a:rPr lang="pl-PL" sz="2000" dirty="0">
                <a:solidFill>
                  <a:srgbClr val="202C8F"/>
                </a:solidFill>
                <a:ea typeface="Calibri" panose="020F0502020204030204" pitchFamily="34" charset="0"/>
                <a:cs typeface="Times New Roman" panose="02020603050405020304" pitchFamily="18" charset="0"/>
              </a:rPr>
              <a:t> </a:t>
            </a:r>
            <a:r>
              <a:rPr lang="pl-PL" sz="2000" dirty="0" err="1">
                <a:solidFill>
                  <a:srgbClr val="202C8F"/>
                </a:solidFill>
                <a:ea typeface="Calibri" panose="020F0502020204030204" pitchFamily="34" charset="0"/>
                <a:cs typeface="Times New Roman" panose="02020603050405020304" pitchFamily="18" charset="0"/>
              </a:rPr>
              <a:t>inspectorates</a:t>
            </a:r>
            <a:r>
              <a:rPr lang="en-GB" sz="2000" dirty="0">
                <a:solidFill>
                  <a:srgbClr val="202C8F"/>
                </a:solidFill>
                <a:ea typeface="Calibri" panose="020F0502020204030204" pitchFamily="34" charset="0"/>
                <a:cs typeface="Times New Roman" panose="02020603050405020304" pitchFamily="18" charset="0"/>
              </a:rPr>
              <a:t> control</a:t>
            </a:r>
            <a:r>
              <a:rPr lang="pl-PL" sz="2000" dirty="0">
                <a:solidFill>
                  <a:srgbClr val="202C8F"/>
                </a:solidFill>
                <a:ea typeface="Calibri" panose="020F0502020204030204" pitchFamily="34" charset="0"/>
                <a:cs typeface="Times New Roman" panose="02020603050405020304" pitchFamily="18" charset="0"/>
              </a:rPr>
              <a:t>s)</a:t>
            </a:r>
            <a:endParaRPr lang="it-IT" sz="20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693EFD9C-94A7-AE9D-157C-F63E1B7A2F50}"/>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59752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2497-F0D7-BAF9-40C0-786E78D085E6}"/>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A19953F0-7B6F-AE87-9FB1-FB007470DD3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BC6A636D-9FF0-CDAB-703B-CC6C0DFB2056}"/>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2190EF6B-C3A5-3C27-2A55-AB6EF5D09768}"/>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00AF0CC3-9A9C-0083-09CA-78401A59C045}"/>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BF84759A-E4F6-337C-BB8B-CFAE1D9192CE}"/>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96CAB0E6-2090-1486-A8AB-C74E1DBB2846}"/>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3" name="Obraz 2">
            <a:hlinkClick r:id="rId3"/>
            <a:extLst>
              <a:ext uri="{FF2B5EF4-FFF2-40B4-BE49-F238E27FC236}">
                <a16:creationId xmlns:a16="http://schemas.microsoft.com/office/drawing/2014/main" id="{0BD42C1D-6CB5-417C-137A-3C72BF0BCD01}"/>
              </a:ext>
            </a:extLst>
          </p:cNvPr>
          <p:cNvPicPr>
            <a:picLocks noChangeAspect="1"/>
          </p:cNvPicPr>
          <p:nvPr/>
        </p:nvPicPr>
        <p:blipFill>
          <a:blip r:embed="rId4"/>
          <a:stretch>
            <a:fillRect/>
          </a:stretch>
        </p:blipFill>
        <p:spPr>
          <a:xfrm>
            <a:off x="717043" y="1088265"/>
            <a:ext cx="3638343" cy="2118036"/>
          </a:xfrm>
          <a:prstGeom prst="rect">
            <a:avLst/>
          </a:prstGeom>
        </p:spPr>
      </p:pic>
      <p:graphicFrame>
        <p:nvGraphicFramePr>
          <p:cNvPr id="5" name="Obiekt 4">
            <a:hlinkClick r:id="rId5"/>
            <a:extLst>
              <a:ext uri="{FF2B5EF4-FFF2-40B4-BE49-F238E27FC236}">
                <a16:creationId xmlns:a16="http://schemas.microsoft.com/office/drawing/2014/main" id="{00CBCF6A-69CD-8858-87D1-B3A5551A9F39}"/>
              </a:ext>
            </a:extLst>
          </p:cNvPr>
          <p:cNvGraphicFramePr>
            <a:graphicFrameLocks noChangeAspect="1"/>
          </p:cNvGraphicFramePr>
          <p:nvPr>
            <p:extLst>
              <p:ext uri="{D42A27DB-BD31-4B8C-83A1-F6EECF244321}">
                <p14:modId xmlns:p14="http://schemas.microsoft.com/office/powerpoint/2010/main" val="5412773"/>
              </p:ext>
            </p:extLst>
          </p:nvPr>
        </p:nvGraphicFramePr>
        <p:xfrm>
          <a:off x="6410822" y="1203953"/>
          <a:ext cx="4702357" cy="2225047"/>
        </p:xfrm>
        <a:graphic>
          <a:graphicData uri="http://schemas.openxmlformats.org/presentationml/2006/ole">
            <mc:AlternateContent xmlns:mc="http://schemas.openxmlformats.org/markup-compatibility/2006">
              <mc:Choice xmlns:v="urn:schemas-microsoft-com:vml" Requires="v">
                <p:oleObj name="Obraz - mapa bitowa" r:id="rId6" imgW="15335280" imgH="7257960" progId="Paint.Picture">
                  <p:embed/>
                </p:oleObj>
              </mc:Choice>
              <mc:Fallback>
                <p:oleObj name="Obraz - mapa bitowa" r:id="rId6" imgW="15335280" imgH="7257960" progId="Paint.Picture">
                  <p:embed/>
                  <p:pic>
                    <p:nvPicPr>
                      <p:cNvPr id="3" name="Obiekt 2">
                        <a:extLst>
                          <a:ext uri="{FF2B5EF4-FFF2-40B4-BE49-F238E27FC236}">
                            <a16:creationId xmlns:a16="http://schemas.microsoft.com/office/drawing/2014/main" id="{C28B525C-37CC-4910-8E24-3DFA1D97368B}"/>
                          </a:ext>
                        </a:extLst>
                      </p:cNvPr>
                      <p:cNvPicPr/>
                      <p:nvPr/>
                    </p:nvPicPr>
                    <p:blipFill>
                      <a:blip r:embed="rId7"/>
                      <a:stretch>
                        <a:fillRect/>
                      </a:stretch>
                    </p:blipFill>
                    <p:spPr>
                      <a:xfrm>
                        <a:off x="6410822" y="1203953"/>
                        <a:ext cx="4702357" cy="2225047"/>
                      </a:xfrm>
                      <a:prstGeom prst="rect">
                        <a:avLst/>
                      </a:prstGeom>
                    </p:spPr>
                  </p:pic>
                </p:oleObj>
              </mc:Fallback>
            </mc:AlternateContent>
          </a:graphicData>
        </a:graphic>
      </p:graphicFrame>
      <p:pic>
        <p:nvPicPr>
          <p:cNvPr id="6" name="Obraz 5">
            <a:hlinkClick r:id="rId8"/>
            <a:extLst>
              <a:ext uri="{FF2B5EF4-FFF2-40B4-BE49-F238E27FC236}">
                <a16:creationId xmlns:a16="http://schemas.microsoft.com/office/drawing/2014/main" id="{6AFF676D-9A83-29E3-068B-DE771AB3701C}"/>
              </a:ext>
            </a:extLst>
          </p:cNvPr>
          <p:cNvPicPr>
            <a:picLocks noChangeAspect="1"/>
          </p:cNvPicPr>
          <p:nvPr/>
        </p:nvPicPr>
        <p:blipFill>
          <a:blip r:embed="rId9"/>
          <a:stretch>
            <a:fillRect/>
          </a:stretch>
        </p:blipFill>
        <p:spPr>
          <a:xfrm>
            <a:off x="898241" y="4031847"/>
            <a:ext cx="3300340" cy="2826153"/>
          </a:xfrm>
          <a:prstGeom prst="rect">
            <a:avLst/>
          </a:prstGeom>
        </p:spPr>
      </p:pic>
      <p:pic>
        <p:nvPicPr>
          <p:cNvPr id="8" name="Obraz 7">
            <a:extLst>
              <a:ext uri="{FF2B5EF4-FFF2-40B4-BE49-F238E27FC236}">
                <a16:creationId xmlns:a16="http://schemas.microsoft.com/office/drawing/2014/main" id="{3C8E5958-EA1A-5FE2-F6E6-E1789038476B}"/>
              </a:ext>
            </a:extLst>
          </p:cNvPr>
          <p:cNvPicPr>
            <a:picLocks noChangeAspect="1"/>
          </p:cNvPicPr>
          <p:nvPr/>
        </p:nvPicPr>
        <p:blipFill>
          <a:blip r:embed="rId10"/>
          <a:stretch>
            <a:fillRect/>
          </a:stretch>
        </p:blipFill>
        <p:spPr>
          <a:xfrm>
            <a:off x="6747406" y="3835028"/>
            <a:ext cx="4029188" cy="2790130"/>
          </a:xfrm>
          <a:prstGeom prst="rect">
            <a:avLst/>
          </a:prstGeom>
        </p:spPr>
      </p:pic>
    </p:spTree>
    <p:extLst>
      <p:ext uri="{BB962C8B-B14F-4D97-AF65-F5344CB8AC3E}">
        <p14:creationId xmlns:p14="http://schemas.microsoft.com/office/powerpoint/2010/main" val="38327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58755-79FF-E782-7948-E811ABD7CE62}"/>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207CC4E-E076-AE09-6610-45DE1B4719B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E9F3CD6-4F65-3365-56B4-170ACD2DE405}"/>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801BB6-E032-4B5B-3055-EA804585EB46}"/>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1FBBB8DB-AD6E-78E9-5418-5CB1EB0EDE5E}"/>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6EB7401A-6891-2432-1D8B-45C93E595632}"/>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78AEF832-A5D3-F06B-5009-1F7E2D6DF247}"/>
              </a:ext>
            </a:extLst>
          </p:cNvPr>
          <p:cNvSpPr txBox="1"/>
          <p:nvPr/>
        </p:nvSpPr>
        <p:spPr>
          <a:xfrm>
            <a:off x="318366" y="1766008"/>
            <a:ext cx="11873633" cy="4673844"/>
          </a:xfrm>
          <a:prstGeom prst="rect">
            <a:avLst/>
          </a:prstGeom>
          <a:noFill/>
        </p:spPr>
        <p:txBody>
          <a:bodyPr wrap="square">
            <a:spAutoFit/>
          </a:bodyPr>
          <a:lstStyle/>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Challenges</a:t>
            </a:r>
            <a:r>
              <a:rPr lang="pl-PL" sz="2000" b="1" dirty="0">
                <a:solidFill>
                  <a:srgbClr val="202C8F"/>
                </a:solidFill>
                <a:ea typeface="Calibri" panose="020F0502020204030204" pitchFamily="34" charset="0"/>
                <a:cs typeface="Times New Roman" panose="02020603050405020304" pitchFamily="18" charset="0"/>
              </a:rPr>
              <a:t>: </a:t>
            </a:r>
            <a:r>
              <a:rPr lang="en-GB" sz="2000" dirty="0">
                <a:solidFill>
                  <a:srgbClr val="202C8F"/>
                </a:solidFill>
                <a:ea typeface="Calibri" panose="020F0502020204030204" pitchFamily="34" charset="0"/>
                <a:cs typeface="Times New Roman" panose="02020603050405020304" pitchFamily="18" charset="0"/>
              </a:rPr>
              <a:t>lack of physical workplace, dispersion of workers, flexible working time patterns, causal employment relation, and use of new technologies (both digital devices and online applications). </a:t>
            </a:r>
            <a:endParaRPr lang="pl-PL" sz="20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solidFill>
                  <a:srgbClr val="202C8F"/>
                </a:solidFill>
                <a:ea typeface="Calibri" panose="020F0502020204030204" pitchFamily="34" charset="0"/>
                <a:cs typeface="Times New Roman" panose="02020603050405020304" pitchFamily="18" charset="0"/>
              </a:rPr>
              <a:t>through social media, thematic forums and dedicated online platforms</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b="1" dirty="0">
                <a:solidFill>
                  <a:srgbClr val="202C8F"/>
                </a:solidFill>
                <a:ea typeface="Calibri" panose="020F0502020204030204" pitchFamily="34" charset="0"/>
                <a:cs typeface="Times New Roman" panose="02020603050405020304" pitchFamily="18" charset="0"/>
              </a:rPr>
              <a:t>leaflets</a:t>
            </a:r>
            <a:r>
              <a:rPr lang="en-GB" sz="2000" dirty="0">
                <a:solidFill>
                  <a:srgbClr val="202C8F"/>
                </a:solidFill>
                <a:ea typeface="Calibri" panose="020F0502020204030204" pitchFamily="34" charset="0"/>
                <a:cs typeface="Times New Roman" panose="02020603050405020304" pitchFamily="18" charset="0"/>
              </a:rPr>
              <a:t> encouraging to join unions and containing information about </a:t>
            </a:r>
            <a:r>
              <a:rPr lang="en-GB" sz="2000" b="1" dirty="0">
                <a:solidFill>
                  <a:srgbClr val="202C8F"/>
                </a:solidFill>
                <a:ea typeface="Calibri" panose="020F0502020204030204" pitchFamily="34" charset="0"/>
                <a:cs typeface="Times New Roman" panose="02020603050405020304" pitchFamily="18" charset="0"/>
              </a:rPr>
              <a:t>services dedicated to platform workers</a:t>
            </a:r>
            <a:r>
              <a:rPr lang="en-GB" sz="2000" dirty="0">
                <a:solidFill>
                  <a:srgbClr val="202C8F"/>
                </a:solidFill>
                <a:ea typeface="Calibri" panose="020F0502020204030204" pitchFamily="34" charset="0"/>
                <a:cs typeface="Times New Roman" panose="02020603050405020304" pitchFamily="18" charset="0"/>
              </a:rPr>
              <a:t>.</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b="1" dirty="0">
                <a:solidFill>
                  <a:srgbClr val="202C8F"/>
                </a:solidFill>
                <a:ea typeface="Calibri" panose="020F0502020204030204" pitchFamily="34" charset="0"/>
                <a:cs typeface="Times New Roman" panose="02020603050405020304" pitchFamily="18" charset="0"/>
              </a:rPr>
              <a:t>flash mob </a:t>
            </a:r>
            <a:r>
              <a:rPr lang="en-GB" sz="2000" dirty="0">
                <a:solidFill>
                  <a:srgbClr val="202C8F"/>
                </a:solidFill>
                <a:ea typeface="Calibri" panose="020F0502020204030204" pitchFamily="34" charset="0"/>
                <a:cs typeface="Times New Roman" panose="02020603050405020304" pitchFamily="18" charset="0"/>
              </a:rPr>
              <a:t>in Cologne</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b="1" dirty="0" err="1">
                <a:solidFill>
                  <a:srgbClr val="202C8F"/>
                </a:solidFill>
                <a:ea typeface="Calibri" panose="020F0502020204030204" pitchFamily="34" charset="0"/>
                <a:cs typeface="Times New Roman" panose="02020603050405020304" pitchFamily="18" charset="0"/>
              </a:rPr>
              <a:t>Collectif</a:t>
            </a:r>
            <a:r>
              <a:rPr lang="en-GB" sz="2000" b="1" dirty="0">
                <a:solidFill>
                  <a:srgbClr val="202C8F"/>
                </a:solidFill>
                <a:ea typeface="Calibri" panose="020F0502020204030204" pitchFamily="34" charset="0"/>
                <a:cs typeface="Times New Roman" panose="02020603050405020304" pitchFamily="18" charset="0"/>
              </a:rPr>
              <a:t> des </a:t>
            </a:r>
            <a:r>
              <a:rPr lang="en-GB" sz="2000" b="1" dirty="0" err="1">
                <a:solidFill>
                  <a:srgbClr val="202C8F"/>
                </a:solidFill>
                <a:ea typeface="Calibri" panose="020F0502020204030204" pitchFamily="34" charset="0"/>
                <a:cs typeface="Times New Roman" panose="02020603050405020304" pitchFamily="18" charset="0"/>
              </a:rPr>
              <a:t>Livreurs</a:t>
            </a:r>
            <a:r>
              <a:rPr lang="en-GB" sz="2000" b="1" dirty="0">
                <a:solidFill>
                  <a:srgbClr val="202C8F"/>
                </a:solidFill>
                <a:ea typeface="Calibri" panose="020F0502020204030204" pitchFamily="34" charset="0"/>
                <a:cs typeface="Times New Roman" panose="02020603050405020304" pitchFamily="18" charset="0"/>
              </a:rPr>
              <a:t> </a:t>
            </a:r>
            <a:r>
              <a:rPr lang="en-GB" sz="2000" b="1" dirty="0" err="1">
                <a:solidFill>
                  <a:srgbClr val="202C8F"/>
                </a:solidFill>
                <a:ea typeface="Calibri" panose="020F0502020204030204" pitchFamily="34" charset="0"/>
                <a:cs typeface="Times New Roman" panose="02020603050405020304" pitchFamily="18" charset="0"/>
              </a:rPr>
              <a:t>Autonomes</a:t>
            </a:r>
            <a:r>
              <a:rPr lang="en-GB" sz="2000" b="1" dirty="0">
                <a:solidFill>
                  <a:srgbClr val="202C8F"/>
                </a:solidFill>
                <a:ea typeface="Calibri" panose="020F0502020204030204" pitchFamily="34" charset="0"/>
                <a:cs typeface="Times New Roman" panose="02020603050405020304" pitchFamily="18" charset="0"/>
              </a:rPr>
              <a:t> </a:t>
            </a:r>
            <a:r>
              <a:rPr lang="en-GB" sz="2000" b="1" dirty="0" err="1">
                <a:solidFill>
                  <a:srgbClr val="202C8F"/>
                </a:solidFill>
                <a:ea typeface="Calibri" panose="020F0502020204030204" pitchFamily="34" charset="0"/>
                <a:cs typeface="Times New Roman" panose="02020603050405020304" pitchFamily="18" charset="0"/>
              </a:rPr>
              <a:t>Parisiens</a:t>
            </a:r>
            <a:r>
              <a:rPr lang="en-GB" sz="2000" b="1" dirty="0">
                <a:solidFill>
                  <a:srgbClr val="202C8F"/>
                </a:solidFill>
                <a:ea typeface="Calibri" panose="020F0502020204030204" pitchFamily="34" charset="0"/>
                <a:cs typeface="Times New Roman" panose="02020603050405020304" pitchFamily="18" charset="0"/>
              </a:rPr>
              <a:t> (CLAP) for delivery workers</a:t>
            </a:r>
            <a:r>
              <a:rPr lang="pl-PL" sz="2000" b="1" dirty="0">
                <a:solidFill>
                  <a:srgbClr val="202C8F"/>
                </a:solidFill>
                <a:ea typeface="Calibri" panose="020F0502020204030204" pitchFamily="34" charset="0"/>
                <a:cs typeface="Times New Roman" panose="02020603050405020304" pitchFamily="18" charset="0"/>
              </a:rPr>
              <a:t> in France</a:t>
            </a:r>
          </a:p>
          <a:p>
            <a:pPr marL="342900" indent="-342900">
              <a:lnSpc>
                <a:spcPct val="115000"/>
              </a:lnSpc>
              <a:buFont typeface="Arial" panose="020B0604020202020204" pitchFamily="34" charset="0"/>
              <a:buChar char="•"/>
            </a:pPr>
            <a:r>
              <a:rPr lang="en-GB" sz="2000" b="1" dirty="0">
                <a:solidFill>
                  <a:srgbClr val="202C8F"/>
                </a:solidFill>
                <a:ea typeface="Calibri" panose="020F0502020204030204" pitchFamily="34" charset="0"/>
                <a:cs typeface="Times New Roman" panose="02020603050405020304" pitchFamily="18" charset="0"/>
              </a:rPr>
              <a:t>Union platform for freelancers created by CFDT, </a:t>
            </a:r>
            <a:r>
              <a:rPr lang="en-GB" sz="2000" dirty="0">
                <a:solidFill>
                  <a:srgbClr val="202C8F"/>
                </a:solidFill>
                <a:ea typeface="Calibri" panose="020F0502020204030204" pitchFamily="34" charset="0"/>
                <a:cs typeface="Times New Roman" panose="02020603050405020304" pitchFamily="18" charset="0"/>
              </a:rPr>
              <a:t>supporting them with accounting, civil and professional insurance, complementary health insurance, and legal advice, as well as mutual aid between members.</a:t>
            </a:r>
            <a:endParaRPr lang="pl-PL" sz="2000" dirty="0">
              <a:solidFill>
                <a:srgbClr val="202C8F"/>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b="1" dirty="0">
                <a:solidFill>
                  <a:srgbClr val="202C8F"/>
                </a:solidFill>
                <a:ea typeface="Calibri" panose="020F0502020204030204" pitchFamily="34" charset="0"/>
                <a:cs typeface="Times New Roman" panose="02020603050405020304" pitchFamily="18" charset="0"/>
              </a:rPr>
              <a:t>UILTUCS</a:t>
            </a:r>
            <a:r>
              <a:rPr lang="en-GB" sz="2000" dirty="0">
                <a:solidFill>
                  <a:srgbClr val="202C8F"/>
                </a:solidFill>
                <a:ea typeface="Calibri" panose="020F0502020204030204" pitchFamily="34" charset="0"/>
                <a:cs typeface="Times New Roman" panose="02020603050405020304" pitchFamily="18" charset="0"/>
              </a:rPr>
              <a:t> </a:t>
            </a:r>
            <a:r>
              <a:rPr lang="pl-PL" sz="2000" dirty="0">
                <a:solidFill>
                  <a:srgbClr val="202C8F"/>
                </a:solidFill>
                <a:ea typeface="Calibri" panose="020F0502020204030204" pitchFamily="34" charset="0"/>
                <a:cs typeface="Times New Roman" panose="02020603050405020304" pitchFamily="18" charset="0"/>
              </a:rPr>
              <a:t>(</a:t>
            </a:r>
            <a:r>
              <a:rPr lang="pl-PL" sz="2000" dirty="0" err="1">
                <a:solidFill>
                  <a:srgbClr val="202C8F"/>
                </a:solidFill>
                <a:ea typeface="Calibri" panose="020F0502020204030204" pitchFamily="34" charset="0"/>
                <a:cs typeface="Times New Roman" panose="02020603050405020304" pitchFamily="18" charset="0"/>
              </a:rPr>
              <a:t>Italy</a:t>
            </a:r>
            <a:r>
              <a:rPr lang="pl-PL" sz="2000" dirty="0">
                <a:solidFill>
                  <a:srgbClr val="202C8F"/>
                </a:solidFill>
                <a:ea typeface="Calibri" panose="020F0502020204030204" pitchFamily="34" charset="0"/>
                <a:cs typeface="Times New Roman" panose="02020603050405020304" pitchFamily="18" charset="0"/>
              </a:rPr>
              <a:t>) </a:t>
            </a:r>
            <a:r>
              <a:rPr lang="en-GB" sz="2000" dirty="0">
                <a:solidFill>
                  <a:srgbClr val="202C8F"/>
                </a:solidFill>
                <a:ea typeface="Calibri" panose="020F0502020204030204" pitchFamily="34" charset="0"/>
                <a:cs typeface="Times New Roman" panose="02020603050405020304" pitchFamily="18" charset="0"/>
              </a:rPr>
              <a:t>has established a </a:t>
            </a:r>
            <a:r>
              <a:rPr lang="en-GB" sz="2000" b="1" dirty="0">
                <a:solidFill>
                  <a:srgbClr val="202C8F"/>
                </a:solidFill>
                <a:ea typeface="Calibri" panose="020F0502020204030204" pitchFamily="34" charset="0"/>
                <a:cs typeface="Times New Roman" panose="02020603050405020304" pitchFamily="18" charset="0"/>
              </a:rPr>
              <a:t>helpdesk</a:t>
            </a:r>
            <a:r>
              <a:rPr lang="en-GB" sz="2000" dirty="0">
                <a:solidFill>
                  <a:srgbClr val="202C8F"/>
                </a:solidFill>
                <a:ea typeface="Calibri" panose="020F0502020204030204" pitchFamily="34" charset="0"/>
                <a:cs typeface="Times New Roman" panose="02020603050405020304" pitchFamily="18" charset="0"/>
              </a:rPr>
              <a:t> to support gig workers with fiscal and legal consultancy services.</a:t>
            </a:r>
            <a:endParaRPr lang="pl-PL" sz="20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9D2DA681-8D01-E3D9-9057-C54B58B032FE}"/>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strategies</a:t>
            </a:r>
            <a:r>
              <a:rPr lang="pl-PL" sz="4000" cap="none" dirty="0">
                <a:latin typeface="Calibri" panose="020F0502020204030204" pitchFamily="34" charset="0"/>
                <a:ea typeface="Calibri" panose="020F0502020204030204" pitchFamily="34" charset="0"/>
                <a:cs typeface="Times New Roman" panose="02020603050405020304" pitchFamily="18" charset="0"/>
              </a:rPr>
              <a:t> to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protect</a:t>
            </a:r>
            <a:r>
              <a:rPr lang="pl-PL" sz="4000" cap="none" dirty="0">
                <a:latin typeface="Calibri" panose="020F0502020204030204" pitchFamily="34" charset="0"/>
                <a:ea typeface="Calibri" panose="020F0502020204030204" pitchFamily="34" charset="0"/>
                <a:cs typeface="Times New Roman" panose="02020603050405020304" pitchFamily="18" charset="0"/>
              </a:rPr>
              <a:t> 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3809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A53EF-FBC7-D006-1AE0-E1BC152A7173}"/>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5AABF04C-7912-EF2A-B9F7-D3F86B7EE0C7}"/>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2168D9D3-4ACD-BA8C-655B-46B5A155882A}"/>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2080327-DFA3-BE38-DFFC-0D6D338BAD7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6EB4532-4A68-B3FB-BB94-F032D3E61F6D}"/>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250FD6E6-5758-0337-26D6-EE842BB1BF0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F1EC9268-D4BA-804C-A0A1-EBE87FCF05FC}"/>
              </a:ext>
            </a:extLst>
          </p:cNvPr>
          <p:cNvSpPr txBox="1"/>
          <p:nvPr/>
        </p:nvSpPr>
        <p:spPr>
          <a:xfrm>
            <a:off x="318366" y="1766008"/>
            <a:ext cx="11873633" cy="4410951"/>
          </a:xfrm>
          <a:prstGeom prst="rect">
            <a:avLst/>
          </a:prstGeom>
          <a:noFill/>
        </p:spPr>
        <p:txBody>
          <a:bodyPr wrap="square">
            <a:spAutoFit/>
          </a:bodyPr>
          <a:lstStyle/>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Challenges</a:t>
            </a:r>
            <a:r>
              <a:rPr lang="pl-PL" sz="2000" b="1" dirty="0">
                <a:solidFill>
                  <a:srgbClr val="202C8F"/>
                </a:solidFill>
                <a:ea typeface="Calibri" panose="020F0502020204030204" pitchFamily="34" charset="0"/>
                <a:cs typeface="Times New Roman" panose="02020603050405020304" pitchFamily="18" charset="0"/>
              </a:rPr>
              <a:t>: </a:t>
            </a:r>
            <a:r>
              <a:rPr lang="en-GB" sz="2000" dirty="0">
                <a:solidFill>
                  <a:srgbClr val="202C8F"/>
                </a:solidFill>
                <a:ea typeface="Calibri" panose="020F0502020204030204" pitchFamily="34" charset="0"/>
                <a:cs typeface="Times New Roman" panose="02020603050405020304" pitchFamily="18" charset="0"/>
              </a:rPr>
              <a:t>lack of physical workplace, dispersion of workers, flexible working time patterns, causal employment relation, and use of new technologies (both digital devices and online applications). </a:t>
            </a:r>
            <a:endParaRPr lang="pl-PL" sz="20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000" dirty="0">
              <a:solidFill>
                <a:srgbClr val="202C8F"/>
              </a:solidFill>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Symbol" panose="05050102010706020507" pitchFamily="18" charset="2"/>
              <a:buChar char=""/>
              <a:tabLst>
                <a:tab pos="228600" algn="l"/>
                <a:tab pos="457200" algn="l"/>
              </a:tabLst>
            </a:pPr>
            <a:r>
              <a:rPr lang="en-GB" sz="1800" b="1" u="sng" kern="100" dirty="0">
                <a:solidFill>
                  <a:srgbClr val="0563C1"/>
                </a:solidFill>
                <a:effectLst/>
                <a:latin typeface="Cambria" panose="02040503050406030204" pitchFamily="18" charset="0"/>
                <a:ea typeface="Calibri" panose="020F0502020204030204" pitchFamily="34" charset="0"/>
                <a:cs typeface="Arial" panose="020B0604020202020204" pitchFamily="34" charset="0"/>
                <a:hlinkClick r:id="rId3"/>
              </a:rPr>
              <a:t>http</a:t>
            </a:r>
            <a:r>
              <a:rPr lang="en-GB" sz="1800" b="1" u="sng" kern="100" dirty="0">
                <a:solidFill>
                  <a:srgbClr val="0563C1"/>
                </a:solidFill>
                <a:effectLst/>
                <a:latin typeface="Cambria" panose="02040503050406030204" pitchFamily="18" charset="0"/>
                <a:ea typeface="Calibri" panose="020F0502020204030204" pitchFamily="34" charset="0"/>
                <a:cs typeface="Arial" panose="020B0604020202020204" pitchFamily="34" charset="0"/>
                <a:hlinkClick r:id="rId4"/>
              </a:rPr>
              <a:t>://faircrowd.work/</a:t>
            </a:r>
            <a:r>
              <a:rPr lang="en-GB" sz="1800" b="1" kern="100" dirty="0">
                <a:effectLst/>
                <a:latin typeface="Cambria" panose="02040503050406030204" pitchFamily="18" charset="0"/>
                <a:ea typeface="Calibri" panose="020F0502020204030204" pitchFamily="34" charset="0"/>
                <a:cs typeface="Arial" panose="020B0604020202020204" pitchFamily="34" charset="0"/>
              </a:rPr>
              <a:t> </a:t>
            </a:r>
            <a:r>
              <a:rPr lang="en-GB" sz="1800" kern="100" dirty="0">
                <a:effectLst/>
                <a:latin typeface="Cambria" panose="02040503050406030204" pitchFamily="18" charset="0"/>
                <a:ea typeface="Calibri" panose="020F0502020204030204" pitchFamily="34" charset="0"/>
                <a:cs typeface="Arial" panose="020B0604020202020204" pitchFamily="34" charset="0"/>
              </a:rPr>
              <a:t>–</a:t>
            </a:r>
            <a:r>
              <a:rPr lang="en-GB" sz="1800" b="1" kern="100" dirty="0">
                <a:effectLst/>
                <a:latin typeface="Cambria" panose="02040503050406030204" pitchFamily="18" charset="0"/>
                <a:ea typeface="Calibri" panose="020F0502020204030204" pitchFamily="34" charset="0"/>
                <a:cs typeface="Arial" panose="020B0604020202020204" pitchFamily="34" charset="0"/>
              </a:rPr>
              <a:t> </a:t>
            </a:r>
            <a:r>
              <a:rPr lang="en-GB" sz="1800" kern="100" dirty="0">
                <a:effectLst/>
                <a:latin typeface="Cambria" panose="02040503050406030204" pitchFamily="18" charset="0"/>
                <a:ea typeface="Calibri" panose="020F0502020204030204" pitchFamily="34" charset="0"/>
                <a:cs typeface="Arial" panose="020B0604020202020204" pitchFamily="34" charset="0"/>
              </a:rPr>
              <a:t>an online platform initiated by IG </a:t>
            </a:r>
            <a:r>
              <a:rPr lang="en-GB" sz="1800" kern="100" dirty="0" err="1">
                <a:effectLst/>
                <a:latin typeface="Cambria" panose="02040503050406030204" pitchFamily="18" charset="0"/>
                <a:ea typeface="Calibri" panose="020F0502020204030204" pitchFamily="34" charset="0"/>
                <a:cs typeface="Arial" panose="020B0604020202020204" pitchFamily="34" charset="0"/>
              </a:rPr>
              <a:t>Metall</a:t>
            </a:r>
            <a:r>
              <a:rPr lang="en-GB" sz="1800" kern="100" dirty="0">
                <a:effectLst/>
                <a:latin typeface="Cambria" panose="02040503050406030204" pitchFamily="18" charset="0"/>
                <a:ea typeface="Calibri" panose="020F0502020204030204" pitchFamily="34" charset="0"/>
                <a:cs typeface="Arial" panose="020B0604020202020204" pitchFamily="34" charset="0"/>
              </a:rPr>
              <a:t>, Austrian Chamber of Labour, Austrian Trade Union Confederation, and </a:t>
            </a:r>
            <a:r>
              <a:rPr lang="en-GB" sz="1800" kern="100" dirty="0" err="1">
                <a:effectLst/>
                <a:latin typeface="Cambria" panose="02040503050406030204" pitchFamily="18" charset="0"/>
                <a:ea typeface="Calibri" panose="020F0502020204030204" pitchFamily="34" charset="0"/>
                <a:cs typeface="Arial" panose="020B0604020202020204" pitchFamily="34" charset="0"/>
              </a:rPr>
              <a:t>Unionen</a:t>
            </a:r>
            <a:r>
              <a:rPr lang="en-GB" sz="1800" kern="100" dirty="0">
                <a:effectLst/>
                <a:latin typeface="Cambria" panose="02040503050406030204" pitchFamily="18" charset="0"/>
                <a:ea typeface="Calibri" panose="020F0502020204030204" pitchFamily="34" charset="0"/>
                <a:cs typeface="Arial" panose="020B0604020202020204" pitchFamily="34" charset="0"/>
              </a:rPr>
              <a:t> aiming at</a:t>
            </a:r>
            <a:r>
              <a:rPr lang="en-GB" sz="1800" kern="1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kern="100" dirty="0">
                <a:effectLst/>
                <a:latin typeface="Cambria" panose="02040503050406030204" pitchFamily="18" charset="0"/>
                <a:ea typeface="Calibri" panose="020F0502020204030204" pitchFamily="34" charset="0"/>
                <a:cs typeface="Arial" panose="020B0604020202020204" pitchFamily="34" charset="0"/>
              </a:rPr>
              <a:t>a workers’ assessment (ranking) of digital platforms based on surveys with workers and exchange of information on workers’ experiences. The portal contains also other useful information, like basic knowledge on platform work, contacts to unions organising gig workers, link to the ‘Frankfurt declaration’;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Symbol" panose="05050102010706020507" pitchFamily="18" charset="2"/>
              <a:buChar char=""/>
              <a:tabLst>
                <a:tab pos="228600" algn="l"/>
                <a:tab pos="457200" algn="l"/>
              </a:tabLst>
            </a:pPr>
            <a:r>
              <a:rPr lang="en-GB" sz="1800" b="1" u="sng" kern="100" dirty="0">
                <a:solidFill>
                  <a:srgbClr val="0563C1"/>
                </a:solidFill>
                <a:effectLst/>
                <a:latin typeface="Cambria" panose="02040503050406030204" pitchFamily="18" charset="0"/>
                <a:ea typeface="Calibri" panose="020F0502020204030204" pitchFamily="34" charset="0"/>
                <a:cs typeface="Arial" panose="020B0604020202020204" pitchFamily="34" charset="0"/>
                <a:hlinkClick r:id="rId5"/>
              </a:rPr>
              <a:t>https://selbststaendigen.info/</a:t>
            </a:r>
            <a:r>
              <a:rPr lang="en-GB" sz="1800" b="1" kern="100" dirty="0">
                <a:effectLst/>
                <a:latin typeface="Cambria" panose="02040503050406030204" pitchFamily="18" charset="0"/>
                <a:ea typeface="Calibri" panose="020F0502020204030204" pitchFamily="34" charset="0"/>
                <a:cs typeface="Arial" panose="020B0604020202020204" pitchFamily="34" charset="0"/>
              </a:rPr>
              <a:t> </a:t>
            </a:r>
            <a:r>
              <a:rPr lang="en-GB" sz="1800" kern="100" dirty="0">
                <a:effectLst/>
                <a:latin typeface="Cambria" panose="02040503050406030204" pitchFamily="18" charset="0"/>
                <a:ea typeface="Calibri" panose="020F0502020204030204" pitchFamily="34" charset="0"/>
                <a:cs typeface="Arial" panose="020B0604020202020204" pitchFamily="34" charset="0"/>
              </a:rPr>
              <a:t>– an online platform operated by </a:t>
            </a:r>
            <a:r>
              <a:rPr lang="en-GB" sz="1800" kern="100" dirty="0" err="1">
                <a:effectLst/>
                <a:latin typeface="Cambria" panose="02040503050406030204" pitchFamily="18" charset="0"/>
                <a:ea typeface="Calibri" panose="020F0502020204030204" pitchFamily="34" charset="0"/>
                <a:cs typeface="Arial" panose="020B0604020202020204" pitchFamily="34" charset="0"/>
              </a:rPr>
              <a:t>Ver.di</a:t>
            </a:r>
            <a:r>
              <a:rPr lang="en-GB" sz="1800" kern="100" dirty="0">
                <a:effectLst/>
                <a:latin typeface="Cambria" panose="02040503050406030204" pitchFamily="18" charset="0"/>
                <a:ea typeface="Calibri" panose="020F0502020204030204" pitchFamily="34" charset="0"/>
                <a:cs typeface="Arial" panose="020B0604020202020204" pitchFamily="34" charset="0"/>
              </a:rPr>
              <a:t> addressed to independent contractors (self-employed, gig workers, etc.) delivering legal, contract-related and tax advice to both union members and other independent contractors. The latter group is charged for the advice while the union members are supported on the basis of their membership fees.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AABA78CC-1624-8B02-0935-6827B8502283}"/>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strategies</a:t>
            </a:r>
            <a:r>
              <a:rPr lang="pl-PL" sz="4000" cap="none" dirty="0">
                <a:latin typeface="Calibri" panose="020F0502020204030204" pitchFamily="34" charset="0"/>
                <a:ea typeface="Calibri" panose="020F0502020204030204" pitchFamily="34" charset="0"/>
                <a:cs typeface="Times New Roman" panose="02020603050405020304" pitchFamily="18" charset="0"/>
              </a:rPr>
              <a:t> to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protect</a:t>
            </a:r>
            <a:r>
              <a:rPr lang="pl-PL" sz="4000" cap="none" dirty="0">
                <a:latin typeface="Calibri" panose="020F0502020204030204" pitchFamily="34" charset="0"/>
                <a:ea typeface="Calibri" panose="020F0502020204030204" pitchFamily="34" charset="0"/>
                <a:cs typeface="Times New Roman" panose="02020603050405020304" pitchFamily="18" charset="0"/>
              </a:rPr>
              <a:t> 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0270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D92D-A681-9176-7A82-438E727416C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A52CC4AF-CC4B-91CB-0FAE-943D5D940B4F}"/>
              </a:ext>
            </a:extLst>
          </p:cNvPr>
          <p:cNvSpPr>
            <a:spLocks noGrp="1"/>
          </p:cNvSpPr>
          <p:nvPr>
            <p:ph type="title"/>
          </p:nvPr>
        </p:nvSpPr>
        <p:spPr>
          <a:xfrm rot="10800000" flipH="1" flipV="1">
            <a:off x="236621" y="384781"/>
            <a:ext cx="11718758" cy="2053619"/>
          </a:xfrm>
        </p:spPr>
        <p:txBody>
          <a:bodyPr/>
          <a:lstStyle/>
          <a:p>
            <a:pPr algn="ctr"/>
            <a:r>
              <a:rPr lang="pl-PL" sz="4000" cap="none" dirty="0">
                <a:latin typeface="Calibri" panose="020F0502020204030204" pitchFamily="34" charset="0"/>
                <a:ea typeface="Calibri" panose="020F0502020204030204" pitchFamily="34" charset="0"/>
                <a:cs typeface="Times New Roman" panose="02020603050405020304" pitchFamily="18" charset="0"/>
              </a:rPr>
              <a:t>Training in Malaga – 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1st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day</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key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challanges</a:t>
            </a:r>
            <a:r>
              <a:rPr lang="pl-PL" sz="4000" cap="none" dirty="0">
                <a:latin typeface="Calibri" panose="020F0502020204030204" pitchFamily="34" charset="0"/>
                <a:ea typeface="Calibri" panose="020F0502020204030204" pitchFamily="34" charset="0"/>
                <a:cs typeface="Times New Roman" panose="02020603050405020304" pitchFamily="18" charset="0"/>
              </a:rPr>
              <a:t> for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workers</a:t>
            </a:r>
            <a:r>
              <a:rPr lang="pl-PL" sz="4000" cap="none" dirty="0">
                <a:latin typeface="Calibri" panose="020F0502020204030204" pitchFamily="34" charset="0"/>
                <a:ea typeface="Calibri" panose="020F0502020204030204" pitchFamily="34" charset="0"/>
                <a:cs typeface="Times New Roman" panose="02020603050405020304" pitchFamily="18" charset="0"/>
              </a:rPr>
              <a:t>?</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working</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conditions</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union</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organising</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collective</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bargaining</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38266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7559E-7853-5DCD-247B-9D5019E685D0}"/>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B27F9F36-2806-BAAA-1B46-B49BC9C4D328}"/>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F94E1548-F6C5-44EF-A7AE-90652DE77CA1}"/>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C7BF3AE3-4B1E-43C1-B70F-869191190C6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FD9FDFC9-6CA2-74B8-E130-0C632AF8159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03D30C85-682F-832B-60D5-A059004AB62D}"/>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A34F3D7-F384-DDDC-7DAD-9819F85491DA}"/>
              </a:ext>
            </a:extLst>
          </p:cNvPr>
          <p:cNvSpPr txBox="1"/>
          <p:nvPr/>
        </p:nvSpPr>
        <p:spPr>
          <a:xfrm>
            <a:off x="318366" y="1766008"/>
            <a:ext cx="11873633" cy="3136756"/>
          </a:xfrm>
          <a:prstGeom prst="rect">
            <a:avLst/>
          </a:prstGeom>
          <a:noFill/>
        </p:spPr>
        <p:txBody>
          <a:bodyPr wrap="square">
            <a:spAutoFit/>
          </a:bodyPr>
          <a:lstStyle/>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Challenges</a:t>
            </a:r>
            <a:r>
              <a:rPr lang="pl-PL" sz="2000" b="1" dirty="0">
                <a:solidFill>
                  <a:srgbClr val="202C8F"/>
                </a:solidFill>
                <a:ea typeface="Calibri" panose="020F0502020204030204" pitchFamily="34" charset="0"/>
                <a:cs typeface="Times New Roman" panose="02020603050405020304" pitchFamily="18" charset="0"/>
              </a:rPr>
              <a:t>: </a:t>
            </a:r>
            <a:r>
              <a:rPr lang="en-GB" sz="2000" dirty="0">
                <a:solidFill>
                  <a:srgbClr val="202C8F"/>
                </a:solidFill>
                <a:ea typeface="Calibri" panose="020F0502020204030204" pitchFamily="34" charset="0"/>
                <a:cs typeface="Times New Roman" panose="02020603050405020304" pitchFamily="18" charset="0"/>
              </a:rPr>
              <a:t>lack of physical workplace, dispersion of workers, flexible working time patterns, causal employment relation, and use of new technologies (both digital devices and online applications). </a:t>
            </a:r>
            <a:endParaRPr lang="pl-PL" sz="20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000" dirty="0">
              <a:solidFill>
                <a:srgbClr val="202C8F"/>
              </a:solidFill>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Symbol" panose="05050102010706020507" pitchFamily="18" charset="2"/>
              <a:buChar char=""/>
              <a:tabLst>
                <a:tab pos="228600" algn="l"/>
                <a:tab pos="457200" algn="l"/>
              </a:tabLst>
            </a:pPr>
            <a:r>
              <a:rPr lang="en-GB" sz="1800" b="1" u="sng" kern="100" dirty="0">
                <a:solidFill>
                  <a:srgbClr val="0563C1"/>
                </a:solidFill>
                <a:effectLst/>
                <a:latin typeface="Cambria" panose="02040503050406030204" pitchFamily="18" charset="0"/>
                <a:ea typeface="Calibri" panose="020F0502020204030204" pitchFamily="34" charset="0"/>
                <a:cs typeface="Arial" panose="020B0604020202020204" pitchFamily="34" charset="0"/>
                <a:hlinkClick r:id="rId3"/>
              </a:rPr>
              <a:t>http://www.turespuestasindical.es/</a:t>
            </a:r>
            <a:r>
              <a:rPr lang="en-GB" sz="1800" b="1" kern="100" dirty="0">
                <a:effectLst/>
                <a:latin typeface="Cambria" panose="02040503050406030204" pitchFamily="18" charset="0"/>
                <a:ea typeface="Calibri" panose="020F0502020204030204" pitchFamily="34" charset="0"/>
                <a:cs typeface="Arial" panose="020B0604020202020204" pitchFamily="34" charset="0"/>
              </a:rPr>
              <a:t> </a:t>
            </a:r>
            <a:r>
              <a:rPr lang="en-GB" sz="1800" kern="100" dirty="0">
                <a:effectLst/>
                <a:latin typeface="Cambria" panose="02040503050406030204" pitchFamily="18" charset="0"/>
                <a:ea typeface="Calibri" panose="020F0502020204030204" pitchFamily="34" charset="0"/>
                <a:cs typeface="Arial" panose="020B0604020202020204" pitchFamily="34" charset="0"/>
              </a:rPr>
              <a:t>– an</a:t>
            </a:r>
            <a:r>
              <a:rPr lang="en-GB" sz="1800" b="1" kern="100" dirty="0">
                <a:effectLst/>
                <a:latin typeface="Cambria" panose="02040503050406030204" pitchFamily="18" charset="0"/>
                <a:ea typeface="Calibri" panose="020F0502020204030204" pitchFamily="34" charset="0"/>
                <a:cs typeface="Arial" panose="020B0604020202020204" pitchFamily="34" charset="0"/>
              </a:rPr>
              <a:t> </a:t>
            </a:r>
            <a:r>
              <a:rPr lang="en-GB" sz="1800" kern="100" dirty="0">
                <a:effectLst/>
                <a:latin typeface="Cambria" panose="02040503050406030204" pitchFamily="18" charset="0"/>
                <a:ea typeface="Calibri" panose="020F0502020204030204" pitchFamily="34" charset="0"/>
                <a:cs typeface="Arial" panose="020B0604020202020204" pitchFamily="34" charset="0"/>
              </a:rPr>
              <a:t>online platform operated by UGT to inform and advise platform workers in Spain. </a:t>
            </a:r>
            <a:r>
              <a:rPr lang="en-GB" sz="1800" kern="1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The goals of this platform include information, vindication of rights, organisation, and denunciation, as well as serving as a tool to encourage participation in unions;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Symbol" panose="05050102010706020507" pitchFamily="18" charset="2"/>
              <a:buChar char=""/>
              <a:tabLst>
                <a:tab pos="228600" algn="l"/>
                <a:tab pos="457200" algn="l"/>
              </a:tabLst>
            </a:pPr>
            <a:r>
              <a:rPr lang="en-GB" sz="1800" b="1" u="sng" kern="100" dirty="0">
                <a:solidFill>
                  <a:srgbClr val="0563C1"/>
                </a:solidFill>
                <a:effectLst/>
                <a:latin typeface="Cambria" panose="02040503050406030204" pitchFamily="18" charset="0"/>
                <a:ea typeface="Calibri" panose="020F0502020204030204" pitchFamily="34" charset="0"/>
                <a:cs typeface="Arial" panose="020B0604020202020204" pitchFamily="34" charset="0"/>
                <a:hlinkClick r:id="rId4"/>
              </a:rPr>
              <a:t>https://precaritywar.es/</a:t>
            </a:r>
            <a:r>
              <a:rPr lang="en-GB" sz="1800" kern="100" dirty="0">
                <a:effectLst/>
                <a:latin typeface="Cambria" panose="02040503050406030204" pitchFamily="18" charset="0"/>
                <a:ea typeface="Calibri" panose="020F0502020204030204" pitchFamily="34" charset="0"/>
                <a:cs typeface="Arial" panose="020B0604020202020204" pitchFamily="34" charset="0"/>
              </a:rPr>
              <a:t> – an online platform operated by CCOO</a:t>
            </a:r>
            <a:r>
              <a:rPr lang="en-GB" sz="1800" kern="1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kern="100" dirty="0">
                <a:effectLst/>
                <a:latin typeface="Cambria" panose="02040503050406030204" pitchFamily="18" charset="0"/>
                <a:ea typeface="Calibri" panose="020F0502020204030204" pitchFamily="34" charset="0"/>
                <a:cs typeface="Arial" panose="020B0604020202020204" pitchFamily="34" charset="0"/>
              </a:rPr>
              <a:t>and addressed to atypical workers, aiming at legal assistance for platform delivery workers operating in Madrid;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332B00DC-6884-91C0-25CB-39771EC5AF1B}"/>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strategies</a:t>
            </a:r>
            <a:r>
              <a:rPr lang="pl-PL" sz="4000" cap="none" dirty="0">
                <a:latin typeface="Calibri" panose="020F0502020204030204" pitchFamily="34" charset="0"/>
                <a:ea typeface="Calibri" panose="020F0502020204030204" pitchFamily="34" charset="0"/>
                <a:cs typeface="Times New Roman" panose="02020603050405020304" pitchFamily="18" charset="0"/>
              </a:rPr>
              <a:t> to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protect</a:t>
            </a:r>
            <a:r>
              <a:rPr lang="pl-PL" sz="4000" cap="none" dirty="0">
                <a:latin typeface="Calibri" panose="020F0502020204030204" pitchFamily="34" charset="0"/>
                <a:ea typeface="Calibri" panose="020F0502020204030204" pitchFamily="34" charset="0"/>
                <a:cs typeface="Times New Roman" panose="02020603050405020304" pitchFamily="18" charset="0"/>
              </a:rPr>
              <a:t> 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1143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F8C59-4F67-57D0-6489-A186AE56A575}"/>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27A1750-B645-0009-50DB-70D1799D4917}"/>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5E4776B3-DA6E-AC2D-96A3-27AFF25F9C84}"/>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2408FDE-4581-BB65-1DFC-257C9022362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6CECEAC3-644B-6413-F594-C7C7B98CEB1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B89DF073-3A94-1DC5-BC34-96C7574C368D}"/>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9491F030-0547-2CC5-B508-7EFF00D7E812}"/>
              </a:ext>
            </a:extLst>
          </p:cNvPr>
          <p:cNvSpPr txBox="1"/>
          <p:nvPr/>
        </p:nvSpPr>
        <p:spPr>
          <a:xfrm>
            <a:off x="318366" y="1766008"/>
            <a:ext cx="11873633" cy="4572727"/>
          </a:xfrm>
          <a:prstGeom prst="rect">
            <a:avLst/>
          </a:prstGeom>
          <a:noFill/>
        </p:spPr>
        <p:txBody>
          <a:bodyPr wrap="square">
            <a:spAutoFit/>
          </a:bodyPr>
          <a:lstStyle/>
          <a:p>
            <a:pPr>
              <a:lnSpc>
                <a:spcPct val="115000"/>
              </a:lnSpc>
            </a:pPr>
            <a:r>
              <a:rPr lang="pl-PL" sz="2000" b="1" dirty="0">
                <a:solidFill>
                  <a:srgbClr val="202C8F"/>
                </a:solidFill>
                <a:ea typeface="Calibri" panose="020F0502020204030204" pitchFamily="34" charset="0"/>
                <a:cs typeface="Times New Roman" panose="02020603050405020304" pitchFamily="18" charset="0"/>
                <a:hlinkClick r:id="rId3"/>
              </a:rPr>
              <a:t>Draft Directive on </a:t>
            </a:r>
            <a:r>
              <a:rPr lang="en-GB" sz="2000" b="1" dirty="0">
                <a:solidFill>
                  <a:srgbClr val="202C8F"/>
                </a:solidFill>
                <a:ea typeface="Calibri" panose="020F0502020204030204" pitchFamily="34" charset="0"/>
                <a:cs typeface="Times New Roman" panose="02020603050405020304" pitchFamily="18" charset="0"/>
                <a:hlinkClick r:id="rId3"/>
              </a:rPr>
              <a:t>improving working conditions in platform work</a:t>
            </a:r>
            <a:r>
              <a:rPr lang="pl-PL" sz="2000" b="1" dirty="0">
                <a:solidFill>
                  <a:srgbClr val="202C8F"/>
                </a:solidFill>
                <a:ea typeface="Calibri" panose="020F0502020204030204" pitchFamily="34" charset="0"/>
                <a:cs typeface="Times New Roman" panose="02020603050405020304" pitchFamily="18" charset="0"/>
                <a:hlinkClick r:id="rId3"/>
              </a:rPr>
              <a:t> </a:t>
            </a:r>
            <a:r>
              <a:rPr lang="pl-PL" sz="2000" b="1" dirty="0">
                <a:solidFill>
                  <a:srgbClr val="202C8F"/>
                </a:solidFill>
                <a:ea typeface="Calibri" panose="020F0502020204030204" pitchFamily="34" charset="0"/>
                <a:cs typeface="Times New Roman" panose="02020603050405020304" pitchFamily="18" charset="0"/>
              </a:rPr>
              <a:t>(10 Dec 2021)</a:t>
            </a:r>
          </a:p>
          <a:p>
            <a:pPr>
              <a:lnSpc>
                <a:spcPct val="115000"/>
              </a:lnSpc>
            </a:pPr>
            <a:endParaRPr lang="pl-PL" sz="2000" dirty="0">
              <a:solidFill>
                <a:srgbClr val="202C8F"/>
              </a:solidFill>
              <a:ea typeface="Calibri" panose="020F0502020204030204" pitchFamily="34" charset="0"/>
              <a:cs typeface="Times New Roman" panose="02020603050405020304" pitchFamily="18" charset="0"/>
            </a:endParaRPr>
          </a:p>
          <a:p>
            <a:pPr algn="just">
              <a:lnSpc>
                <a:spcPct val="115000"/>
              </a:lnSpc>
              <a:spcBef>
                <a:spcPts val="1200"/>
              </a:spcBef>
              <a:spcAft>
                <a:spcPts val="800"/>
              </a:spcAft>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Objectives:</a:t>
            </a:r>
            <a:endParaRPr lang="pl-PL"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To improve working conditions through online platforms "by ensuring the correct determination of their employment status, promoting transparency, fairness and accountability in the algorithmic management of work through online platforms and improving the transparency of work through online platforms, including in cross-border situations, while supporting the conditions for the sustainable growth of digital labour platforms in the Union.„</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Realising the European Union's Treaty value of </a:t>
            </a:r>
            <a:r>
              <a:rPr lang="en-GB" b="1" dirty="0">
                <a:solidFill>
                  <a:srgbClr val="202C8F"/>
                </a:solidFill>
                <a:ea typeface="Calibri" panose="020F0502020204030204" pitchFamily="34" charset="0"/>
                <a:cs typeface="Times New Roman" panose="02020603050405020304" pitchFamily="18" charset="0"/>
              </a:rPr>
              <a:t>equality</a:t>
            </a:r>
            <a:r>
              <a:rPr lang="en-GB" dirty="0">
                <a:solidFill>
                  <a:srgbClr val="202C8F"/>
                </a:solidFill>
                <a:ea typeface="Calibri" panose="020F0502020204030204" pitchFamily="34" charset="0"/>
                <a:cs typeface="Times New Roman" panose="02020603050405020304" pitchFamily="18" charset="0"/>
              </a:rPr>
              <a:t>: </a:t>
            </a:r>
            <a:r>
              <a:rPr lang="en-GB" b="1" dirty="0">
                <a:solidFill>
                  <a:srgbClr val="202C8F"/>
                </a:solidFill>
                <a:ea typeface="Calibri" panose="020F0502020204030204" pitchFamily="34" charset="0"/>
                <a:cs typeface="Times New Roman" panose="02020603050405020304" pitchFamily="18" charset="0"/>
              </a:rPr>
              <a:t>in access to the labour market and social protection</a:t>
            </a:r>
            <a:r>
              <a:rPr lang="en-GB" dirty="0">
                <a:solidFill>
                  <a:srgbClr val="202C8F"/>
                </a:solidFill>
                <a:ea typeface="Calibri" panose="020F0502020204030204" pitchFamily="34" charset="0"/>
                <a:cs typeface="Times New Roman" panose="02020603050405020304" pitchFamily="18" charset="0"/>
              </a:rPr>
              <a:t>, as well as in the context of the </a:t>
            </a:r>
            <a:r>
              <a:rPr lang="en-GB" b="1" dirty="0">
                <a:solidFill>
                  <a:srgbClr val="202C8F"/>
                </a:solidFill>
                <a:ea typeface="Calibri" panose="020F0502020204030204" pitchFamily="34" charset="0"/>
                <a:cs typeface="Times New Roman" panose="02020603050405020304" pitchFamily="18" charset="0"/>
              </a:rPr>
              <a:t>competitiveness of economic operators </a:t>
            </a:r>
            <a:r>
              <a:rPr lang="en-GB" dirty="0">
                <a:solidFill>
                  <a:srgbClr val="202C8F"/>
                </a:solidFill>
                <a:ea typeface="Calibri" panose="020F0502020204030204" pitchFamily="34" charset="0"/>
                <a:cs typeface="Times New Roman" panose="02020603050405020304" pitchFamily="18" charset="0"/>
              </a:rPr>
              <a:t>in the European Union's single market</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Eliminating unfair practices</a:t>
            </a:r>
            <a:r>
              <a:rPr lang="en-GB" dirty="0">
                <a:solidFill>
                  <a:srgbClr val="202C8F"/>
                </a:solidFill>
                <a:ea typeface="Calibri" panose="020F0502020204030204" pitchFamily="34" charset="0"/>
                <a:cs typeface="Times New Roman" panose="02020603050405020304" pitchFamily="18" charset="0"/>
              </a:rPr>
              <a:t>, in particular competing with other companies by avoiding the coverage of their workers by minimum standards of social security and a safe and healthy workplace.</a:t>
            </a:r>
          </a:p>
        </p:txBody>
      </p:sp>
      <p:sp>
        <p:nvSpPr>
          <p:cNvPr id="4" name="Titolo 6">
            <a:extLst>
              <a:ext uri="{FF2B5EF4-FFF2-40B4-BE49-F238E27FC236}">
                <a16:creationId xmlns:a16="http://schemas.microsoft.com/office/drawing/2014/main" id="{005C1057-92D5-00CA-6E86-83FAD7AC7B73}"/>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latin typeface="Calibri" panose="020F0502020204030204" pitchFamily="34" charset="0"/>
                <a:ea typeface="Calibri" panose="020F0502020204030204" pitchFamily="34" charset="0"/>
                <a:cs typeface="Times New Roman" panose="02020603050405020304" pitchFamily="18" charset="0"/>
              </a:rPr>
              <a:t> and 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responses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400015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1501-A359-B194-87C6-845034A9C75A}"/>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D083D95F-3F5A-6CE5-013E-4C937F744573}"/>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7376E1C3-B1D6-E794-BB2D-84786DE694C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C30E7E85-139C-86AA-4611-AE5620DBDB2E}"/>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E3A0EE9A-AABD-264D-3D14-6CD8DDE7CF7C}"/>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B588104A-81FB-509E-C21F-4EDD5C4B3626}"/>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C6BD954-33D6-7C8D-E681-C1E4D58918DF}"/>
              </a:ext>
            </a:extLst>
          </p:cNvPr>
          <p:cNvSpPr txBox="1"/>
          <p:nvPr/>
        </p:nvSpPr>
        <p:spPr>
          <a:xfrm>
            <a:off x="318366" y="1766008"/>
            <a:ext cx="11873633" cy="1254895"/>
          </a:xfrm>
          <a:prstGeom prst="rect">
            <a:avLst/>
          </a:prstGeom>
          <a:noFill/>
        </p:spPr>
        <p:txBody>
          <a:bodyPr wrap="square">
            <a:spAutoFit/>
          </a:bodyPr>
          <a:lstStyle/>
          <a:p>
            <a:pPr>
              <a:lnSpc>
                <a:spcPct val="115000"/>
              </a:lnSpc>
            </a:pPr>
            <a:r>
              <a:rPr lang="pl-PL" sz="2000" b="1" dirty="0">
                <a:solidFill>
                  <a:srgbClr val="202C8F"/>
                </a:solidFill>
                <a:ea typeface="Calibri" panose="020F0502020204030204" pitchFamily="34" charset="0"/>
                <a:cs typeface="Times New Roman" panose="02020603050405020304" pitchFamily="18" charset="0"/>
                <a:hlinkClick r:id="rId3"/>
              </a:rPr>
              <a:t>Draft Directive on </a:t>
            </a:r>
            <a:r>
              <a:rPr lang="en-GB" sz="2000" b="1" dirty="0">
                <a:solidFill>
                  <a:srgbClr val="202C8F"/>
                </a:solidFill>
                <a:ea typeface="Calibri" panose="020F0502020204030204" pitchFamily="34" charset="0"/>
                <a:cs typeface="Times New Roman" panose="02020603050405020304" pitchFamily="18" charset="0"/>
                <a:hlinkClick r:id="rId3"/>
              </a:rPr>
              <a:t>improving working conditions in platform work</a:t>
            </a:r>
            <a:r>
              <a:rPr lang="pl-PL" sz="2000" b="1" dirty="0">
                <a:solidFill>
                  <a:srgbClr val="202C8F"/>
                </a:solidFill>
                <a:ea typeface="Calibri" panose="020F0502020204030204" pitchFamily="34" charset="0"/>
                <a:cs typeface="Times New Roman" panose="02020603050405020304" pitchFamily="18" charset="0"/>
                <a:hlinkClick r:id="rId3"/>
              </a:rPr>
              <a:t> </a:t>
            </a:r>
            <a:r>
              <a:rPr lang="pl-PL" sz="2000" b="1" dirty="0">
                <a:solidFill>
                  <a:srgbClr val="202C8F"/>
                </a:solidFill>
                <a:ea typeface="Calibri" panose="020F0502020204030204" pitchFamily="34" charset="0"/>
                <a:cs typeface="Times New Roman" panose="02020603050405020304" pitchFamily="18" charset="0"/>
              </a:rPr>
              <a:t>(10 Dec 2021)</a:t>
            </a:r>
          </a:p>
          <a:p>
            <a:pPr>
              <a:lnSpc>
                <a:spcPct val="115000"/>
              </a:lnSpc>
            </a:pPr>
            <a:endParaRPr lang="pl-PL" sz="2000" dirty="0">
              <a:solidFill>
                <a:srgbClr val="202C8F"/>
              </a:solidFill>
              <a:ea typeface="Calibri" panose="020F0502020204030204" pitchFamily="34" charset="0"/>
              <a:cs typeface="Times New Roman" panose="02020603050405020304" pitchFamily="18" charset="0"/>
            </a:endParaRPr>
          </a:p>
          <a:p>
            <a:pPr algn="just">
              <a:lnSpc>
                <a:spcPct val="115000"/>
              </a:lnSpc>
              <a:spcBef>
                <a:spcPts val="1200"/>
              </a:spcBef>
              <a:spcAft>
                <a:spcPts val="800"/>
              </a:spcAft>
              <a:tabLst>
                <a:tab pos="228600" algn="l"/>
                <a:tab pos="457200" algn="l"/>
              </a:tabLst>
            </a:pPr>
            <a:r>
              <a:rPr lang="pl-PL" b="1" dirty="0" err="1">
                <a:solidFill>
                  <a:srgbClr val="202C8F"/>
                </a:solidFill>
                <a:ea typeface="Calibri" panose="020F0502020204030204" pitchFamily="34" charset="0"/>
                <a:cs typeface="Times New Roman" panose="02020603050405020304" pitchFamily="18" charset="0"/>
              </a:rPr>
              <a:t>Definitions</a:t>
            </a:r>
            <a:r>
              <a:rPr lang="en-GB" b="1" dirty="0">
                <a:solidFill>
                  <a:srgbClr val="202C8F"/>
                </a:solidFill>
                <a:ea typeface="Calibri" panose="020F0502020204030204" pitchFamily="34" charset="0"/>
                <a:cs typeface="Times New Roman" panose="02020603050405020304" pitchFamily="18" charset="0"/>
              </a:rPr>
              <a:t>:</a:t>
            </a:r>
            <a:r>
              <a:rPr lang="en-GB" dirty="0">
                <a:solidFill>
                  <a:srgbClr val="202C8F"/>
                </a:solidFill>
                <a:ea typeface="Calibri" panose="020F0502020204030204" pitchFamily="34" charset="0"/>
                <a:cs typeface="Times New Roman" panose="02020603050405020304" pitchFamily="18" charset="0"/>
              </a:rPr>
              <a:t>.</a:t>
            </a:r>
          </a:p>
        </p:txBody>
      </p:sp>
      <p:sp>
        <p:nvSpPr>
          <p:cNvPr id="4" name="Titolo 6">
            <a:extLst>
              <a:ext uri="{FF2B5EF4-FFF2-40B4-BE49-F238E27FC236}">
                <a16:creationId xmlns:a16="http://schemas.microsoft.com/office/drawing/2014/main" id="{8EBDC64B-89E2-D212-0B4B-FF5210B3004C}"/>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latin typeface="Calibri" panose="020F0502020204030204" pitchFamily="34" charset="0"/>
                <a:ea typeface="Calibri" panose="020F0502020204030204" pitchFamily="34" charset="0"/>
                <a:cs typeface="Times New Roman" panose="02020603050405020304" pitchFamily="18" charset="0"/>
              </a:rPr>
              <a:t> and 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responses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3" name="Obraz 2">
            <a:extLst>
              <a:ext uri="{FF2B5EF4-FFF2-40B4-BE49-F238E27FC236}">
                <a16:creationId xmlns:a16="http://schemas.microsoft.com/office/drawing/2014/main" id="{5E095FC8-47F0-9D1D-7F4C-02FEBFF87451}"/>
              </a:ext>
            </a:extLst>
          </p:cNvPr>
          <p:cNvPicPr>
            <a:picLocks noChangeAspect="1"/>
          </p:cNvPicPr>
          <p:nvPr/>
        </p:nvPicPr>
        <p:blipFill>
          <a:blip r:embed="rId4"/>
          <a:stretch>
            <a:fillRect/>
          </a:stretch>
        </p:blipFill>
        <p:spPr>
          <a:xfrm>
            <a:off x="2405587" y="2325547"/>
            <a:ext cx="6198768" cy="4532453"/>
          </a:xfrm>
          <a:prstGeom prst="rect">
            <a:avLst/>
          </a:prstGeom>
        </p:spPr>
      </p:pic>
    </p:spTree>
    <p:extLst>
      <p:ext uri="{BB962C8B-B14F-4D97-AF65-F5344CB8AC3E}">
        <p14:creationId xmlns:p14="http://schemas.microsoft.com/office/powerpoint/2010/main" val="235018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B585-8F1A-112C-604A-C4F11644A59C}"/>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0A8A744-BD4B-CFD5-9282-76AF85E8B8D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4DC9A18-A661-6142-ED03-8BF80EDCC01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6FBA254D-5C25-E726-F241-3D11CD59DE56}"/>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7F34FF7-78A3-B6C8-41A6-F576EB3E2859}"/>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ED23D40-C733-A586-22A4-331ADF2EFA76}"/>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B63F240-774B-8F7D-28C8-6696ACBC2CDE}"/>
              </a:ext>
            </a:extLst>
          </p:cNvPr>
          <p:cNvSpPr txBox="1"/>
          <p:nvPr/>
        </p:nvSpPr>
        <p:spPr>
          <a:xfrm>
            <a:off x="318366" y="1766008"/>
            <a:ext cx="11873633" cy="2979983"/>
          </a:xfrm>
          <a:prstGeom prst="rect">
            <a:avLst/>
          </a:prstGeom>
          <a:noFill/>
        </p:spPr>
        <p:txBody>
          <a:bodyPr wrap="square">
            <a:spAutoFit/>
          </a:bodyPr>
          <a:lstStyle/>
          <a:p>
            <a:pPr>
              <a:lnSpc>
                <a:spcPct val="115000"/>
              </a:lnSpc>
            </a:pPr>
            <a:r>
              <a:rPr lang="pl-PL" sz="2000" b="1" dirty="0">
                <a:solidFill>
                  <a:srgbClr val="202C8F"/>
                </a:solidFill>
                <a:ea typeface="Calibri" panose="020F0502020204030204" pitchFamily="34" charset="0"/>
                <a:cs typeface="Times New Roman" panose="02020603050405020304" pitchFamily="18" charset="0"/>
                <a:hlinkClick r:id="rId3"/>
              </a:rPr>
              <a:t>Draft Directive on </a:t>
            </a:r>
            <a:r>
              <a:rPr lang="en-GB" sz="2000" b="1" dirty="0">
                <a:solidFill>
                  <a:srgbClr val="202C8F"/>
                </a:solidFill>
                <a:ea typeface="Calibri" panose="020F0502020204030204" pitchFamily="34" charset="0"/>
                <a:cs typeface="Times New Roman" panose="02020603050405020304" pitchFamily="18" charset="0"/>
                <a:hlinkClick r:id="rId3"/>
              </a:rPr>
              <a:t>improving working conditions in platform work</a:t>
            </a:r>
            <a:r>
              <a:rPr lang="pl-PL" sz="2000" b="1" dirty="0">
                <a:solidFill>
                  <a:srgbClr val="202C8F"/>
                </a:solidFill>
                <a:ea typeface="Calibri" panose="020F0502020204030204" pitchFamily="34" charset="0"/>
                <a:cs typeface="Times New Roman" panose="02020603050405020304" pitchFamily="18" charset="0"/>
                <a:hlinkClick r:id="rId3"/>
              </a:rPr>
              <a:t> </a:t>
            </a:r>
            <a:r>
              <a:rPr lang="pl-PL" sz="2000" b="1" dirty="0">
                <a:solidFill>
                  <a:srgbClr val="202C8F"/>
                </a:solidFill>
                <a:ea typeface="Calibri" panose="020F0502020204030204" pitchFamily="34" charset="0"/>
                <a:cs typeface="Times New Roman" panose="02020603050405020304" pitchFamily="18" charset="0"/>
              </a:rPr>
              <a:t>(10 Dec 2021)</a:t>
            </a:r>
          </a:p>
          <a:p>
            <a:pPr>
              <a:lnSpc>
                <a:spcPct val="115000"/>
              </a:lnSpc>
            </a:pPr>
            <a:endParaRPr lang="pl-PL" sz="2000" dirty="0">
              <a:solidFill>
                <a:srgbClr val="202C8F"/>
              </a:solidFill>
              <a:ea typeface="Calibri" panose="020F0502020204030204" pitchFamily="34" charset="0"/>
              <a:cs typeface="Times New Roman" panose="02020603050405020304" pitchFamily="18" charset="0"/>
            </a:endParaRPr>
          </a:p>
          <a:p>
            <a:pPr algn="just">
              <a:lnSpc>
                <a:spcPct val="115000"/>
              </a:lnSpc>
              <a:spcBef>
                <a:spcPts val="1200"/>
              </a:spcBef>
              <a:spcAft>
                <a:spcPts val="800"/>
              </a:spcAft>
              <a:tabLst>
                <a:tab pos="228600" algn="l"/>
                <a:tab pos="457200" algn="l"/>
              </a:tabLst>
            </a:pPr>
            <a:r>
              <a:rPr lang="pl-PL" b="1" dirty="0" err="1">
                <a:solidFill>
                  <a:srgbClr val="202C8F"/>
                </a:solidFill>
                <a:ea typeface="Calibri" panose="020F0502020204030204" pitchFamily="34" charset="0"/>
                <a:cs typeface="Times New Roman" panose="02020603050405020304" pitchFamily="18" charset="0"/>
              </a:rPr>
              <a:t>Key</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principles</a:t>
            </a:r>
            <a:r>
              <a:rPr lang="en-GB" b="1" dirty="0">
                <a:solidFill>
                  <a:srgbClr val="202C8F"/>
                </a:solidFill>
                <a:ea typeface="Calibri" panose="020F0502020204030204" pitchFamily="34" charset="0"/>
                <a:cs typeface="Times New Roman" panose="02020603050405020304" pitchFamily="18" charset="0"/>
              </a:rPr>
              <a:t>:</a:t>
            </a:r>
            <a:r>
              <a:rPr lang="en-GB" dirty="0">
                <a:solidFill>
                  <a:srgbClr val="202C8F"/>
                </a:solidFill>
                <a:ea typeface="Calibri" panose="020F0502020204030204" pitchFamily="34" charset="0"/>
                <a:cs typeface="Times New Roman" panose="02020603050405020304" pitchFamily="18" charset="0"/>
              </a:rPr>
              <a:t>.</a:t>
            </a:r>
            <a:endParaRPr lang="pl-PL" dirty="0">
              <a:solidFill>
                <a:srgbClr val="202C8F"/>
              </a:solidFill>
              <a:ea typeface="Calibri" panose="020F0502020204030204" pitchFamily="34" charset="0"/>
              <a:cs typeface="Times New Roman" panose="02020603050405020304" pitchFamily="18" charset="0"/>
            </a:endParaRPr>
          </a:p>
          <a:p>
            <a:pPr algn="just">
              <a:lnSpc>
                <a:spcPct val="115000"/>
              </a:lnSpc>
              <a:spcBef>
                <a:spcPts val="1200"/>
              </a:spcBef>
              <a:spcAft>
                <a:spcPts val="800"/>
              </a:spcAft>
              <a:tabLst>
                <a:tab pos="228600" algn="l"/>
                <a:tab pos="457200" algn="l"/>
              </a:tabLst>
            </a:pPr>
            <a:r>
              <a:rPr lang="pl-PL" b="1" dirty="0" err="1">
                <a:solidFill>
                  <a:srgbClr val="202C8F"/>
                </a:solidFill>
                <a:ea typeface="Calibri" panose="020F0502020204030204" pitchFamily="34" charset="0"/>
                <a:cs typeface="Times New Roman" panose="02020603050405020304" pitchFamily="18" charset="0"/>
              </a:rPr>
              <a:t>rebuttable</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presumption</a:t>
            </a:r>
            <a:r>
              <a:rPr lang="pl-PL" b="1" dirty="0">
                <a:solidFill>
                  <a:srgbClr val="202C8F"/>
                </a:solidFill>
                <a:ea typeface="Calibri" panose="020F0502020204030204" pitchFamily="34" charset="0"/>
                <a:cs typeface="Times New Roman" panose="02020603050405020304" pitchFamily="18" charset="0"/>
              </a:rPr>
              <a:t> on </a:t>
            </a:r>
            <a:r>
              <a:rPr lang="pl-PL" b="1" dirty="0" err="1">
                <a:solidFill>
                  <a:srgbClr val="202C8F"/>
                </a:solidFill>
                <a:ea typeface="Calibri" panose="020F0502020204030204" pitchFamily="34" charset="0"/>
                <a:cs typeface="Times New Roman" panose="02020603050405020304" pitchFamily="18" charset="0"/>
              </a:rPr>
              <a:t>employment</a:t>
            </a:r>
            <a:r>
              <a:rPr lang="pl-PL" b="1" dirty="0">
                <a:solidFill>
                  <a:srgbClr val="202C8F"/>
                </a:solidFill>
                <a:ea typeface="Calibri" panose="020F0502020204030204" pitchFamily="34" charset="0"/>
                <a:cs typeface="Times New Roman" panose="02020603050405020304" pitchFamily="18" charset="0"/>
              </a:rPr>
              <a:t> status</a:t>
            </a:r>
          </a:p>
          <a:p>
            <a:pPr algn="just">
              <a:lnSpc>
                <a:spcPct val="115000"/>
              </a:lnSpc>
              <a:spcBef>
                <a:spcPts val="1200"/>
              </a:spcBef>
              <a:spcAft>
                <a:spcPts val="800"/>
              </a:spcAft>
              <a:tabLst>
                <a:tab pos="228600" algn="l"/>
                <a:tab pos="457200" algn="l"/>
              </a:tabLst>
            </a:pPr>
            <a:r>
              <a:rPr lang="pl-PL" b="1" dirty="0" err="1">
                <a:solidFill>
                  <a:srgbClr val="202C8F"/>
                </a:solidFill>
                <a:ea typeface="Calibri" panose="020F0502020204030204" pitchFamily="34" charset="0"/>
                <a:cs typeface="Times New Roman" panose="02020603050405020304" pitchFamily="18" charset="0"/>
              </a:rPr>
              <a:t>reversed</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burden</a:t>
            </a:r>
            <a:r>
              <a:rPr lang="pl-PL" b="1" dirty="0">
                <a:solidFill>
                  <a:srgbClr val="202C8F"/>
                </a:solidFill>
                <a:ea typeface="Calibri" panose="020F0502020204030204" pitchFamily="34" charset="0"/>
                <a:cs typeface="Times New Roman" panose="02020603050405020304" pitchFamily="18" charset="0"/>
              </a:rPr>
              <a:t> of the proof</a:t>
            </a:r>
          </a:p>
          <a:p>
            <a:pPr algn="just">
              <a:lnSpc>
                <a:spcPct val="115000"/>
              </a:lnSpc>
              <a:spcBef>
                <a:spcPts val="1200"/>
              </a:spcBef>
              <a:spcAft>
                <a:spcPts val="800"/>
              </a:spcAft>
              <a:tabLst>
                <a:tab pos="228600" algn="l"/>
                <a:tab pos="457200" algn="l"/>
              </a:tabLst>
            </a:pPr>
            <a:endParaRPr lang="en-GB"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A37A73A9-EB53-1ED0-F081-230BFC0BADF4}"/>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latin typeface="Calibri" panose="020F0502020204030204" pitchFamily="34" charset="0"/>
                <a:ea typeface="Calibri" panose="020F0502020204030204" pitchFamily="34" charset="0"/>
                <a:cs typeface="Times New Roman" panose="02020603050405020304" pitchFamily="18" charset="0"/>
              </a:rPr>
              <a:t> and 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responses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6374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0494F-6408-CFFC-C0B1-714953EC5C71}"/>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B3719824-1F4B-97ED-B441-C5DE5CA8DB3A}"/>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9832EC55-8145-2C8A-9B3F-F07C89306374}"/>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D12DC3B2-55BF-4A8A-1B8C-C6DA3D47D0BE}"/>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E640827A-3A5F-B735-8DA9-D777B0A7DA1B}"/>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104F4C64-A80E-F55F-EA53-810D4976A1C0}"/>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B7FD2AB-1EE6-C8F4-2393-7D50891FC5FB}"/>
              </a:ext>
            </a:extLst>
          </p:cNvPr>
          <p:cNvSpPr txBox="1"/>
          <p:nvPr/>
        </p:nvSpPr>
        <p:spPr>
          <a:xfrm>
            <a:off x="318366" y="1766008"/>
            <a:ext cx="11873633" cy="5050293"/>
          </a:xfrm>
          <a:prstGeom prst="rect">
            <a:avLst/>
          </a:prstGeom>
          <a:noFill/>
        </p:spPr>
        <p:txBody>
          <a:bodyPr wrap="square">
            <a:spAutoFit/>
          </a:bodyPr>
          <a:lstStyle/>
          <a:p>
            <a:pPr>
              <a:lnSpc>
                <a:spcPct val="115000"/>
              </a:lnSpc>
            </a:pPr>
            <a:r>
              <a:rPr lang="pl-PL" sz="2000" b="1" dirty="0">
                <a:solidFill>
                  <a:srgbClr val="202C8F"/>
                </a:solidFill>
                <a:ea typeface="Calibri" panose="020F0502020204030204" pitchFamily="34" charset="0"/>
                <a:cs typeface="Times New Roman" panose="02020603050405020304" pitchFamily="18" charset="0"/>
                <a:hlinkClick r:id="rId3"/>
              </a:rPr>
              <a:t>Draft Directive on </a:t>
            </a:r>
            <a:r>
              <a:rPr lang="en-GB" sz="2000" b="1" dirty="0">
                <a:solidFill>
                  <a:srgbClr val="202C8F"/>
                </a:solidFill>
                <a:ea typeface="Calibri" panose="020F0502020204030204" pitchFamily="34" charset="0"/>
                <a:cs typeface="Times New Roman" panose="02020603050405020304" pitchFamily="18" charset="0"/>
                <a:hlinkClick r:id="rId3"/>
              </a:rPr>
              <a:t>improving working conditions in platform work</a:t>
            </a:r>
            <a:r>
              <a:rPr lang="pl-PL" sz="2000" b="1" dirty="0">
                <a:solidFill>
                  <a:srgbClr val="202C8F"/>
                </a:solidFill>
                <a:ea typeface="Calibri" panose="020F0502020204030204" pitchFamily="34" charset="0"/>
                <a:cs typeface="Times New Roman" panose="02020603050405020304" pitchFamily="18" charset="0"/>
                <a:hlinkClick r:id="rId3"/>
              </a:rPr>
              <a:t> </a:t>
            </a:r>
            <a:r>
              <a:rPr lang="pl-PL" sz="2000" b="1" dirty="0">
                <a:solidFill>
                  <a:srgbClr val="202C8F"/>
                </a:solidFill>
                <a:ea typeface="Calibri" panose="020F0502020204030204" pitchFamily="34" charset="0"/>
                <a:cs typeface="Times New Roman" panose="02020603050405020304" pitchFamily="18" charset="0"/>
              </a:rPr>
              <a:t>(10 Dec 2021)</a:t>
            </a:r>
          </a:p>
          <a:p>
            <a:pPr algn="just">
              <a:lnSpc>
                <a:spcPct val="115000"/>
              </a:lnSpc>
              <a:spcBef>
                <a:spcPts val="1200"/>
              </a:spcBef>
              <a:spcAft>
                <a:spcPts val="800"/>
              </a:spcAft>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Controlling the performance of work within the meaning of paragraph 1 shall be</a:t>
            </a:r>
            <a:r>
              <a:rPr lang="pl-PL" b="1" dirty="0">
                <a:solidFill>
                  <a:srgbClr val="202C8F"/>
                </a:solidFill>
                <a:ea typeface="Calibri" panose="020F0502020204030204" pitchFamily="34" charset="0"/>
                <a:cs typeface="Times New Roman" panose="02020603050405020304" pitchFamily="18" charset="0"/>
              </a:rPr>
              <a:t> </a:t>
            </a:r>
            <a:r>
              <a:rPr lang="en-GB" b="1" dirty="0">
                <a:solidFill>
                  <a:srgbClr val="202C8F"/>
                </a:solidFill>
                <a:ea typeface="Calibri" panose="020F0502020204030204" pitchFamily="34" charset="0"/>
                <a:cs typeface="Times New Roman" panose="02020603050405020304" pitchFamily="18" charset="0"/>
              </a:rPr>
              <a:t>understood as fulfilling </a:t>
            </a:r>
            <a:r>
              <a:rPr lang="en-GB" b="1" u="sng" dirty="0">
                <a:solidFill>
                  <a:srgbClr val="202C8F"/>
                </a:solidFill>
                <a:ea typeface="Calibri" panose="020F0502020204030204" pitchFamily="34" charset="0"/>
                <a:cs typeface="Times New Roman" panose="02020603050405020304" pitchFamily="18" charset="0"/>
              </a:rPr>
              <a:t>at least two of the following</a:t>
            </a:r>
            <a:r>
              <a:rPr lang="en-GB" b="1" dirty="0">
                <a:solidFill>
                  <a:srgbClr val="202C8F"/>
                </a:solidFill>
                <a:ea typeface="Calibri" panose="020F0502020204030204" pitchFamily="34" charset="0"/>
                <a:cs typeface="Times New Roman" panose="02020603050405020304" pitchFamily="18" charset="0"/>
              </a:rPr>
              <a:t>:</a:t>
            </a:r>
          </a:p>
          <a:p>
            <a:pPr algn="just">
              <a:lnSpc>
                <a:spcPct val="115000"/>
              </a:lnSpc>
              <a:spcBef>
                <a:spcPts val="1200"/>
              </a:spcBef>
              <a:spcAft>
                <a:spcPts val="800"/>
              </a:spcAft>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(a) effectively </a:t>
            </a:r>
            <a:r>
              <a:rPr lang="en-GB" b="1" dirty="0">
                <a:solidFill>
                  <a:srgbClr val="202C8F"/>
                </a:solidFill>
                <a:ea typeface="Calibri" panose="020F0502020204030204" pitchFamily="34" charset="0"/>
                <a:cs typeface="Times New Roman" panose="02020603050405020304" pitchFamily="18" charset="0"/>
              </a:rPr>
              <a:t>determining, or setting upper limits </a:t>
            </a:r>
            <a:r>
              <a:rPr lang="en-GB" dirty="0">
                <a:solidFill>
                  <a:srgbClr val="202C8F"/>
                </a:solidFill>
                <a:ea typeface="Calibri" panose="020F0502020204030204" pitchFamily="34" charset="0"/>
                <a:cs typeface="Times New Roman" panose="02020603050405020304" pitchFamily="18" charset="0"/>
              </a:rPr>
              <a:t>for the </a:t>
            </a:r>
            <a:r>
              <a:rPr lang="en-GB" b="1" dirty="0">
                <a:solidFill>
                  <a:srgbClr val="202C8F"/>
                </a:solidFill>
                <a:ea typeface="Calibri" panose="020F0502020204030204" pitchFamily="34" charset="0"/>
                <a:cs typeface="Times New Roman" panose="02020603050405020304" pitchFamily="18" charset="0"/>
              </a:rPr>
              <a:t>level of remuneration</a:t>
            </a:r>
            <a:r>
              <a:rPr lang="en-GB" dirty="0">
                <a:solidFill>
                  <a:srgbClr val="202C8F"/>
                </a:solidFill>
                <a:ea typeface="Calibri" panose="020F0502020204030204" pitchFamily="34" charset="0"/>
                <a:cs typeface="Times New Roman" panose="02020603050405020304" pitchFamily="18" charset="0"/>
              </a:rPr>
              <a:t>;</a:t>
            </a:r>
          </a:p>
          <a:p>
            <a:pPr algn="just">
              <a:lnSpc>
                <a:spcPct val="115000"/>
              </a:lnSpc>
              <a:spcBef>
                <a:spcPts val="1200"/>
              </a:spcBef>
              <a:spcAft>
                <a:spcPts val="800"/>
              </a:spcAft>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(b) requiring the person performing platform work to respect specific </a:t>
            </a:r>
            <a:r>
              <a:rPr lang="en-GB" b="1" dirty="0">
                <a:solidFill>
                  <a:srgbClr val="202C8F"/>
                </a:solidFill>
                <a:ea typeface="Calibri" panose="020F0502020204030204" pitchFamily="34" charset="0"/>
                <a:cs typeface="Times New Roman" panose="02020603050405020304" pitchFamily="18" charset="0"/>
              </a:rPr>
              <a:t>binding rules</a:t>
            </a:r>
            <a:r>
              <a:rPr lang="pl-PL" b="1" dirty="0">
                <a:solidFill>
                  <a:srgbClr val="202C8F"/>
                </a:solidFill>
                <a:ea typeface="Calibri" panose="020F0502020204030204" pitchFamily="34" charset="0"/>
                <a:cs typeface="Times New Roman" panose="02020603050405020304" pitchFamily="18" charset="0"/>
              </a:rPr>
              <a:t> </a:t>
            </a:r>
            <a:r>
              <a:rPr lang="en-GB" b="1" dirty="0">
                <a:solidFill>
                  <a:srgbClr val="202C8F"/>
                </a:solidFill>
                <a:ea typeface="Calibri" panose="020F0502020204030204" pitchFamily="34" charset="0"/>
                <a:cs typeface="Times New Roman" panose="02020603050405020304" pitchFamily="18" charset="0"/>
              </a:rPr>
              <a:t>with regard to appearance, conduct towards the recipient of the service or</a:t>
            </a:r>
            <a:r>
              <a:rPr lang="pl-PL" b="1" dirty="0">
                <a:solidFill>
                  <a:srgbClr val="202C8F"/>
                </a:solidFill>
                <a:ea typeface="Calibri" panose="020F0502020204030204" pitchFamily="34" charset="0"/>
                <a:cs typeface="Times New Roman" panose="02020603050405020304" pitchFamily="18" charset="0"/>
              </a:rPr>
              <a:t> </a:t>
            </a:r>
            <a:r>
              <a:rPr lang="en-GB" b="1" dirty="0">
                <a:solidFill>
                  <a:srgbClr val="202C8F"/>
                </a:solidFill>
                <a:ea typeface="Calibri" panose="020F0502020204030204" pitchFamily="34" charset="0"/>
                <a:cs typeface="Times New Roman" panose="02020603050405020304" pitchFamily="18" charset="0"/>
              </a:rPr>
              <a:t>performance of the work</a:t>
            </a:r>
            <a:r>
              <a:rPr lang="en-GB" dirty="0">
                <a:solidFill>
                  <a:srgbClr val="202C8F"/>
                </a:solidFill>
                <a:ea typeface="Calibri" panose="020F0502020204030204" pitchFamily="34" charset="0"/>
                <a:cs typeface="Times New Roman" panose="02020603050405020304" pitchFamily="18" charset="0"/>
              </a:rPr>
              <a:t>;</a:t>
            </a:r>
          </a:p>
          <a:p>
            <a:pPr algn="just">
              <a:lnSpc>
                <a:spcPct val="115000"/>
              </a:lnSpc>
              <a:spcBef>
                <a:spcPts val="1200"/>
              </a:spcBef>
              <a:spcAft>
                <a:spcPts val="800"/>
              </a:spcAft>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(c) </a:t>
            </a:r>
            <a:r>
              <a:rPr lang="en-GB" b="1" dirty="0">
                <a:solidFill>
                  <a:srgbClr val="202C8F"/>
                </a:solidFill>
                <a:ea typeface="Calibri" panose="020F0502020204030204" pitchFamily="34" charset="0"/>
                <a:cs typeface="Times New Roman" panose="02020603050405020304" pitchFamily="18" charset="0"/>
              </a:rPr>
              <a:t>supervising the performance of work or verifying the quality of the results </a:t>
            </a:r>
            <a:r>
              <a:rPr lang="en-GB" dirty="0">
                <a:solidFill>
                  <a:srgbClr val="202C8F"/>
                </a:solidFill>
                <a:ea typeface="Calibri" panose="020F0502020204030204" pitchFamily="34" charset="0"/>
                <a:cs typeface="Times New Roman" panose="02020603050405020304" pitchFamily="18" charset="0"/>
              </a:rPr>
              <a:t>of</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the work including by electronic means;</a:t>
            </a:r>
          </a:p>
          <a:p>
            <a:pPr algn="just">
              <a:lnSpc>
                <a:spcPct val="115000"/>
              </a:lnSpc>
              <a:spcBef>
                <a:spcPts val="1200"/>
              </a:spcBef>
              <a:spcAft>
                <a:spcPts val="800"/>
              </a:spcAft>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(d) </a:t>
            </a:r>
            <a:r>
              <a:rPr lang="en-GB" b="1" dirty="0">
                <a:solidFill>
                  <a:srgbClr val="202C8F"/>
                </a:solidFill>
                <a:ea typeface="Calibri" panose="020F0502020204030204" pitchFamily="34" charset="0"/>
                <a:cs typeface="Times New Roman" panose="02020603050405020304" pitchFamily="18" charset="0"/>
              </a:rPr>
              <a:t>effectively restricting the freedom</a:t>
            </a:r>
            <a:r>
              <a:rPr lang="en-GB" dirty="0">
                <a:solidFill>
                  <a:srgbClr val="202C8F"/>
                </a:solidFill>
                <a:ea typeface="Calibri" panose="020F0502020204030204" pitchFamily="34" charset="0"/>
                <a:cs typeface="Times New Roman" panose="02020603050405020304" pitchFamily="18" charset="0"/>
              </a:rPr>
              <a:t>, including through sanctions, </a:t>
            </a:r>
            <a:r>
              <a:rPr lang="en-GB" b="1" dirty="0">
                <a:solidFill>
                  <a:srgbClr val="202C8F"/>
                </a:solidFill>
                <a:ea typeface="Calibri" panose="020F0502020204030204" pitchFamily="34" charset="0"/>
                <a:cs typeface="Times New Roman" panose="02020603050405020304" pitchFamily="18" charset="0"/>
              </a:rPr>
              <a:t>to organise</a:t>
            </a:r>
            <a:r>
              <a:rPr lang="pl-PL" b="1" dirty="0">
                <a:solidFill>
                  <a:srgbClr val="202C8F"/>
                </a:solidFill>
                <a:ea typeface="Calibri" panose="020F0502020204030204" pitchFamily="34" charset="0"/>
                <a:cs typeface="Times New Roman" panose="02020603050405020304" pitchFamily="18" charset="0"/>
              </a:rPr>
              <a:t> </a:t>
            </a:r>
            <a:r>
              <a:rPr lang="en-GB" b="1" dirty="0">
                <a:solidFill>
                  <a:srgbClr val="202C8F"/>
                </a:solidFill>
                <a:ea typeface="Calibri" panose="020F0502020204030204" pitchFamily="34" charset="0"/>
                <a:cs typeface="Times New Roman" panose="02020603050405020304" pitchFamily="18" charset="0"/>
              </a:rPr>
              <a:t>one’s work</a:t>
            </a:r>
            <a:r>
              <a:rPr lang="en-GB" dirty="0">
                <a:solidFill>
                  <a:srgbClr val="202C8F"/>
                </a:solidFill>
                <a:ea typeface="Calibri" panose="020F0502020204030204" pitchFamily="34" charset="0"/>
                <a:cs typeface="Times New Roman" panose="02020603050405020304" pitchFamily="18" charset="0"/>
              </a:rPr>
              <a:t>, in particular the discretion to choose one’s working hours or</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periods of absence, to accept or to refuse tasks or to use subcontractors or</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substitutes;</a:t>
            </a:r>
          </a:p>
          <a:p>
            <a:pPr algn="just">
              <a:lnSpc>
                <a:spcPct val="115000"/>
              </a:lnSpc>
              <a:spcBef>
                <a:spcPts val="1200"/>
              </a:spcBef>
              <a:spcAft>
                <a:spcPts val="800"/>
              </a:spcAft>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(e) effectively </a:t>
            </a:r>
            <a:r>
              <a:rPr lang="en-GB" b="1" dirty="0">
                <a:solidFill>
                  <a:srgbClr val="202C8F"/>
                </a:solidFill>
                <a:ea typeface="Calibri" panose="020F0502020204030204" pitchFamily="34" charset="0"/>
                <a:cs typeface="Times New Roman" panose="02020603050405020304" pitchFamily="18" charset="0"/>
              </a:rPr>
              <a:t>restricting the possibility to build a client base or to perform work</a:t>
            </a:r>
            <a:r>
              <a:rPr lang="pl-PL" b="1" dirty="0">
                <a:solidFill>
                  <a:srgbClr val="202C8F"/>
                </a:solidFill>
                <a:ea typeface="Calibri" panose="020F0502020204030204" pitchFamily="34" charset="0"/>
                <a:cs typeface="Times New Roman" panose="02020603050405020304" pitchFamily="18" charset="0"/>
              </a:rPr>
              <a:t> </a:t>
            </a:r>
            <a:r>
              <a:rPr lang="en-GB" b="1" dirty="0">
                <a:solidFill>
                  <a:srgbClr val="202C8F"/>
                </a:solidFill>
                <a:ea typeface="Calibri" panose="020F0502020204030204" pitchFamily="34" charset="0"/>
                <a:cs typeface="Times New Roman" panose="02020603050405020304" pitchFamily="18" charset="0"/>
              </a:rPr>
              <a:t>for any third party</a:t>
            </a:r>
          </a:p>
        </p:txBody>
      </p:sp>
      <p:sp>
        <p:nvSpPr>
          <p:cNvPr id="4" name="Titolo 6">
            <a:extLst>
              <a:ext uri="{FF2B5EF4-FFF2-40B4-BE49-F238E27FC236}">
                <a16:creationId xmlns:a16="http://schemas.microsoft.com/office/drawing/2014/main" id="{7FE3B95B-5DE8-2F9C-E0D3-E412B5DCAAAD}"/>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latin typeface="Calibri" panose="020F0502020204030204" pitchFamily="34" charset="0"/>
                <a:ea typeface="Calibri" panose="020F0502020204030204" pitchFamily="34" charset="0"/>
                <a:cs typeface="Times New Roman" panose="02020603050405020304" pitchFamily="18" charset="0"/>
              </a:rPr>
              <a:t> and 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responses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28722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4340419"/>
          </a:xfrm>
          <a:prstGeom prst="rect">
            <a:avLst/>
          </a:prstGeom>
          <a:noFill/>
        </p:spPr>
        <p:txBody>
          <a:bodyPr wrap="square">
            <a:spAutoFit/>
          </a:bodyPr>
          <a:lstStyle/>
          <a:p>
            <a:pPr>
              <a:lnSpc>
                <a:spcPct val="115000"/>
              </a:lnSpc>
            </a:pPr>
            <a:r>
              <a:rPr lang="pl-PL" sz="2000" b="1" dirty="0">
                <a:solidFill>
                  <a:srgbClr val="202C8F"/>
                </a:solidFill>
                <a:ea typeface="Calibri" panose="020F0502020204030204" pitchFamily="34" charset="0"/>
                <a:cs typeface="Times New Roman" panose="02020603050405020304" pitchFamily="18" charset="0"/>
                <a:hlinkClick r:id="rId3"/>
              </a:rPr>
              <a:t>Draft Directive on </a:t>
            </a:r>
            <a:r>
              <a:rPr lang="en-GB" sz="2000" b="1" dirty="0">
                <a:solidFill>
                  <a:srgbClr val="202C8F"/>
                </a:solidFill>
                <a:ea typeface="Calibri" panose="020F0502020204030204" pitchFamily="34" charset="0"/>
                <a:cs typeface="Times New Roman" panose="02020603050405020304" pitchFamily="18" charset="0"/>
                <a:hlinkClick r:id="rId3"/>
              </a:rPr>
              <a:t>improving working conditions in platform work</a:t>
            </a:r>
            <a:r>
              <a:rPr lang="pl-PL" sz="2000" b="1" dirty="0">
                <a:solidFill>
                  <a:srgbClr val="202C8F"/>
                </a:solidFill>
                <a:ea typeface="Calibri" panose="020F0502020204030204" pitchFamily="34" charset="0"/>
                <a:cs typeface="Times New Roman" panose="02020603050405020304" pitchFamily="18" charset="0"/>
                <a:hlinkClick r:id="rId3"/>
              </a:rPr>
              <a:t> </a:t>
            </a:r>
            <a:r>
              <a:rPr lang="pl-PL" sz="2000" b="1" dirty="0">
                <a:solidFill>
                  <a:srgbClr val="202C8F"/>
                </a:solidFill>
                <a:ea typeface="Calibri" panose="020F0502020204030204" pitchFamily="34" charset="0"/>
                <a:cs typeface="Times New Roman" panose="02020603050405020304" pitchFamily="18" charset="0"/>
              </a:rPr>
              <a:t>(10 Dec 2021)</a:t>
            </a:r>
          </a:p>
          <a:p>
            <a:pPr>
              <a:lnSpc>
                <a:spcPct val="115000"/>
              </a:lnSpc>
            </a:pPr>
            <a:endParaRPr lang="pl-PL" sz="2000"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the right to access and challenge the content of the digital platforms algorithm managing the work,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confirmation of the right to information and consultation,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protection of personal data (specific provisions for platform workers),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obligation to comply with health and safety regulations,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obligation to register platforms and provide employment information to national authorities,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the right of workers to communicate with each other through the platform without access by the employer</a:t>
            </a:r>
            <a:endParaRPr lang="en-GB" sz="2000" b="1"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latin typeface="Calibri" panose="020F0502020204030204" pitchFamily="34" charset="0"/>
                <a:ea typeface="Calibri" panose="020F0502020204030204" pitchFamily="34" charset="0"/>
                <a:cs typeface="Times New Roman" panose="02020603050405020304" pitchFamily="18" charset="0"/>
              </a:rPr>
              <a:t> and 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responses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91387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E933-73FA-3E77-42ED-78596D3BABC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C6FE861-A6BF-9ECE-D93D-BFFCB9AE4EC1}"/>
              </a:ext>
            </a:extLst>
          </p:cNvPr>
          <p:cNvSpPr>
            <a:spLocks noGrp="1"/>
          </p:cNvSpPr>
          <p:nvPr>
            <p:ph type="title"/>
          </p:nvPr>
        </p:nvSpPr>
        <p:spPr>
          <a:xfrm rot="10800000" flipH="1" flipV="1">
            <a:off x="236621" y="384781"/>
            <a:ext cx="11718758" cy="2053619"/>
          </a:xfrm>
        </p:spPr>
        <p:txBody>
          <a:bodyPr/>
          <a:lstStyle/>
          <a:p>
            <a:pPr algn="ctr"/>
            <a:r>
              <a:rPr lang="pl-PL" sz="4000" cap="none" dirty="0">
                <a:latin typeface="Calibri" panose="020F0502020204030204" pitchFamily="34" charset="0"/>
                <a:ea typeface="Calibri" panose="020F0502020204030204" pitchFamily="34" charset="0"/>
                <a:cs typeface="Times New Roman" panose="02020603050405020304" pitchFamily="18" charset="0"/>
              </a:rPr>
              <a:t>Training in Malaga </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 2nd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day</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How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impacts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working</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conditions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modes</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union</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organising</a:t>
            </a:r>
            <a:r>
              <a:rPr lang="pl-PL" sz="4000" cap="none" dirty="0">
                <a:latin typeface="Calibri" panose="020F0502020204030204" pitchFamily="34" charset="0"/>
                <a:ea typeface="Calibri" panose="020F0502020204030204" pitchFamily="34" charset="0"/>
                <a:cs typeface="Times New Roman" panose="02020603050405020304" pitchFamily="18" charset="0"/>
              </a:rPr>
              <a:t> in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various</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sectors</a:t>
            </a:r>
            <a:r>
              <a:rPr lang="pl-PL" sz="4000" cap="none" dirty="0">
                <a:latin typeface="Calibri" panose="020F0502020204030204" pitchFamily="34" charset="0"/>
                <a:ea typeface="Calibri" panose="020F0502020204030204" pitchFamily="34" charset="0"/>
                <a:cs typeface="Times New Roman" panose="02020603050405020304" pitchFamily="18" charset="0"/>
              </a:rPr>
              <a:t>?</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960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4576125"/>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opportunities and threats related to digitalisation</a:t>
            </a:r>
            <a:r>
              <a:rPr lang="pl-PL" sz="2000" b="1" dirty="0">
                <a:solidFill>
                  <a:srgbClr val="202C8F"/>
                </a:solidFill>
                <a:ea typeface="Calibri" panose="020F0502020204030204" pitchFamily="34" charset="0"/>
                <a:cs typeface="Times New Roman" panose="02020603050405020304" pitchFamily="18" charset="0"/>
              </a:rPr>
              <a:t> - </a:t>
            </a:r>
            <a:r>
              <a:rPr lang="en-GB" sz="2000" b="1" dirty="0">
                <a:solidFill>
                  <a:srgbClr val="202C8F"/>
                </a:solidFill>
                <a:ea typeface="Calibri" panose="020F0502020204030204" pitchFamily="34" charset="0"/>
                <a:cs typeface="Times New Roman" panose="02020603050405020304" pitchFamily="18" charset="0"/>
              </a:rPr>
              <a:t>Voss and </a:t>
            </a:r>
            <a:r>
              <a:rPr lang="en-GB" sz="2000" b="1" dirty="0" err="1">
                <a:solidFill>
                  <a:srgbClr val="202C8F"/>
                </a:solidFill>
                <a:ea typeface="Calibri" panose="020F0502020204030204" pitchFamily="34" charset="0"/>
                <a:cs typeface="Times New Roman" panose="02020603050405020304" pitchFamily="18" charset="0"/>
              </a:rPr>
              <a:t>Rego</a:t>
            </a:r>
            <a:r>
              <a:rPr lang="en-GB" sz="2000" b="1" dirty="0">
                <a:solidFill>
                  <a:srgbClr val="202C8F"/>
                </a:solidFill>
                <a:ea typeface="Calibri" panose="020F0502020204030204" pitchFamily="34" charset="0"/>
                <a:cs typeface="Times New Roman" panose="02020603050405020304" pitchFamily="18" charset="0"/>
              </a:rPr>
              <a:t> (2019)</a:t>
            </a:r>
          </a:p>
          <a:p>
            <a:pPr>
              <a:lnSpc>
                <a:spcPct val="115000"/>
              </a:lnSpc>
            </a:pPr>
            <a:endParaRPr lang="pl-PL" sz="2000" b="1" dirty="0">
              <a:solidFill>
                <a:srgbClr val="202C8F"/>
              </a:solidFill>
              <a:ea typeface="Calibri" panose="020F0502020204030204" pitchFamily="34" charset="0"/>
              <a:cs typeface="Times New Roman" panose="02020603050405020304" pitchFamily="18" charset="0"/>
            </a:endParaRPr>
          </a:p>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Opportunities</a:t>
            </a:r>
            <a:r>
              <a:rPr lang="pl-PL" sz="2000" b="1" dirty="0">
                <a:solidFill>
                  <a:srgbClr val="202C8F"/>
                </a:solidFill>
                <a:ea typeface="Calibri" panose="020F0502020204030204" pitchFamily="34" charset="0"/>
                <a:cs typeface="Times New Roman" panose="02020603050405020304" pitchFamily="18" charset="0"/>
              </a:rPr>
              <a:t>:</a:t>
            </a:r>
            <a:r>
              <a:rPr lang="en-GB" sz="2000" dirty="0">
                <a:solidFill>
                  <a:srgbClr val="202C8F"/>
                </a:solidFill>
                <a:ea typeface="Calibri" panose="020F0502020204030204" pitchFamily="34" charset="0"/>
                <a:cs typeface="Times New Roman" panose="02020603050405020304" pitchFamily="18" charset="0"/>
              </a:rPr>
              <a:t>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b="1" dirty="0">
                <a:solidFill>
                  <a:srgbClr val="202C8F"/>
                </a:solidFill>
                <a:ea typeface="Calibri" panose="020F0502020204030204" pitchFamily="34" charset="0"/>
                <a:cs typeface="Times New Roman" panose="02020603050405020304" pitchFamily="18" charset="0"/>
              </a:rPr>
              <a:t>New jobs </a:t>
            </a:r>
            <a:r>
              <a:rPr lang="en-GB" sz="2000" dirty="0">
                <a:solidFill>
                  <a:srgbClr val="202C8F"/>
                </a:solidFill>
                <a:ea typeface="Calibri" panose="020F0502020204030204" pitchFamily="34" charset="0"/>
                <a:cs typeface="Times New Roman" panose="02020603050405020304" pitchFamily="18" charset="0"/>
              </a:rPr>
              <a:t>(computer engineers and scientists, network experts, maintenance etc.)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More ‘</a:t>
            </a:r>
            <a:r>
              <a:rPr lang="en-GB" sz="2000" b="1" dirty="0">
                <a:solidFill>
                  <a:srgbClr val="202C8F"/>
                </a:solidFill>
                <a:ea typeface="Calibri" panose="020F0502020204030204" pitchFamily="34" charset="0"/>
                <a:cs typeface="Times New Roman" panose="02020603050405020304" pitchFamily="18" charset="0"/>
              </a:rPr>
              <a:t>agile’ work organisation</a:t>
            </a:r>
            <a:r>
              <a:rPr lang="en-GB" sz="2000" dirty="0">
                <a:solidFill>
                  <a:srgbClr val="202C8F"/>
                </a:solidFill>
                <a:ea typeface="Calibri" panose="020F0502020204030204" pitchFamily="34" charset="0"/>
                <a:cs typeface="Times New Roman" panose="02020603050405020304" pitchFamily="18" charset="0"/>
              </a:rPr>
              <a:t>; new forms of more </a:t>
            </a:r>
            <a:r>
              <a:rPr lang="en-GB" sz="2000" b="1" dirty="0">
                <a:solidFill>
                  <a:srgbClr val="202C8F"/>
                </a:solidFill>
                <a:ea typeface="Calibri" panose="020F0502020204030204" pitchFamily="34" charset="0"/>
                <a:cs typeface="Times New Roman" panose="02020603050405020304" pitchFamily="18" charset="0"/>
              </a:rPr>
              <a:t>flexible and more autonomous work </a:t>
            </a:r>
            <a:endParaRPr lang="pl-PL" sz="2000"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b="1" dirty="0">
                <a:solidFill>
                  <a:srgbClr val="202C8F"/>
                </a:solidFill>
                <a:ea typeface="Calibri" panose="020F0502020204030204" pitchFamily="34" charset="0"/>
                <a:cs typeface="Times New Roman" panose="02020603050405020304" pitchFamily="18" charset="0"/>
              </a:rPr>
              <a:t>Abolition of repetitive, low-skill and routine tasks</a:t>
            </a:r>
            <a:r>
              <a:rPr lang="en-GB" sz="2000" dirty="0">
                <a:solidFill>
                  <a:srgbClr val="202C8F"/>
                </a:solidFill>
                <a:ea typeface="Calibri" panose="020F0502020204030204" pitchFamily="34" charset="0"/>
                <a:cs typeface="Times New Roman" panose="02020603050405020304" pitchFamily="18" charset="0"/>
              </a:rPr>
              <a:t>, reduction or elimination of </a:t>
            </a:r>
            <a:r>
              <a:rPr lang="en-GB" sz="2000" b="1" dirty="0">
                <a:solidFill>
                  <a:srgbClr val="202C8F"/>
                </a:solidFill>
                <a:ea typeface="Calibri" panose="020F0502020204030204" pitchFamily="34" charset="0"/>
                <a:cs typeface="Times New Roman" panose="02020603050405020304" pitchFamily="18" charset="0"/>
              </a:rPr>
              <a:t>arduous or dangerous work. </a:t>
            </a:r>
            <a:r>
              <a:rPr lang="en-GB" sz="2000" dirty="0">
                <a:solidFill>
                  <a:srgbClr val="202C8F"/>
                </a:solidFill>
                <a:ea typeface="Calibri" panose="020F0502020204030204" pitchFamily="34" charset="0"/>
                <a:cs typeface="Times New Roman" panose="02020603050405020304" pitchFamily="18" charset="0"/>
              </a:rPr>
              <a:t>Improvement of occupational safety and health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Better ergonomics, help in performance of </a:t>
            </a:r>
            <a:r>
              <a:rPr lang="en-GB" sz="2000" b="1" dirty="0">
                <a:solidFill>
                  <a:srgbClr val="202C8F"/>
                </a:solidFill>
                <a:ea typeface="Calibri" panose="020F0502020204030204" pitchFamily="34" charset="0"/>
                <a:cs typeface="Times New Roman" panose="02020603050405020304" pitchFamily="18" charset="0"/>
              </a:rPr>
              <a:t>heavy or complex tasks </a:t>
            </a:r>
            <a:endParaRPr lang="pl-PL" sz="2000"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endParaRPr lang="en-GB" sz="2000" b="1"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83106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5319405"/>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opportunities and threats related to digitalisation</a:t>
            </a:r>
            <a:r>
              <a:rPr lang="pl-PL" sz="2000" b="1" dirty="0">
                <a:solidFill>
                  <a:srgbClr val="202C8F"/>
                </a:solidFill>
                <a:ea typeface="Calibri" panose="020F0502020204030204" pitchFamily="34" charset="0"/>
                <a:cs typeface="Times New Roman" panose="02020603050405020304" pitchFamily="18" charset="0"/>
              </a:rPr>
              <a:t> - </a:t>
            </a:r>
            <a:r>
              <a:rPr lang="en-GB" sz="2000" b="1" dirty="0">
                <a:solidFill>
                  <a:srgbClr val="202C8F"/>
                </a:solidFill>
                <a:ea typeface="Calibri" panose="020F0502020204030204" pitchFamily="34" charset="0"/>
                <a:cs typeface="Times New Roman" panose="02020603050405020304" pitchFamily="18" charset="0"/>
              </a:rPr>
              <a:t>Voss and </a:t>
            </a:r>
            <a:r>
              <a:rPr lang="en-GB" sz="2000" b="1" dirty="0" err="1">
                <a:solidFill>
                  <a:srgbClr val="202C8F"/>
                </a:solidFill>
                <a:ea typeface="Calibri" panose="020F0502020204030204" pitchFamily="34" charset="0"/>
                <a:cs typeface="Times New Roman" panose="02020603050405020304" pitchFamily="18" charset="0"/>
              </a:rPr>
              <a:t>Rego</a:t>
            </a:r>
            <a:r>
              <a:rPr lang="en-GB" sz="2000" b="1" dirty="0">
                <a:solidFill>
                  <a:srgbClr val="202C8F"/>
                </a:solidFill>
                <a:ea typeface="Calibri" panose="020F0502020204030204" pitchFamily="34" charset="0"/>
                <a:cs typeface="Times New Roman" panose="02020603050405020304" pitchFamily="18" charset="0"/>
              </a:rPr>
              <a:t> (2019)</a:t>
            </a:r>
          </a:p>
          <a:p>
            <a:pPr>
              <a:lnSpc>
                <a:spcPct val="115000"/>
              </a:lnSpc>
            </a:pPr>
            <a:endParaRPr lang="pl-PL" sz="2000" b="1" dirty="0">
              <a:solidFill>
                <a:srgbClr val="202C8F"/>
              </a:solidFill>
              <a:ea typeface="Calibri" panose="020F0502020204030204" pitchFamily="34" charset="0"/>
              <a:cs typeface="Times New Roman" panose="02020603050405020304" pitchFamily="18" charset="0"/>
            </a:endParaRPr>
          </a:p>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Opportunities</a:t>
            </a:r>
            <a:r>
              <a:rPr lang="pl-PL" sz="2000" b="1" dirty="0">
                <a:solidFill>
                  <a:srgbClr val="202C8F"/>
                </a:solidFill>
                <a:ea typeface="Calibri" panose="020F0502020204030204" pitchFamily="34" charset="0"/>
                <a:cs typeface="Times New Roman" panose="02020603050405020304" pitchFamily="18" charset="0"/>
              </a:rPr>
              <a:t>:</a:t>
            </a:r>
            <a:r>
              <a:rPr lang="en-GB" sz="2000" dirty="0">
                <a:solidFill>
                  <a:srgbClr val="202C8F"/>
                </a:solidFill>
                <a:ea typeface="Calibri" panose="020F0502020204030204" pitchFamily="34" charset="0"/>
                <a:cs typeface="Times New Roman" panose="02020603050405020304" pitchFamily="18" charset="0"/>
              </a:rPr>
              <a:t>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b="1" dirty="0">
                <a:solidFill>
                  <a:srgbClr val="202C8F"/>
                </a:solidFill>
                <a:ea typeface="Calibri" panose="020F0502020204030204" pitchFamily="34" charset="0"/>
                <a:cs typeface="Times New Roman" panose="02020603050405020304" pitchFamily="18" charset="0"/>
              </a:rPr>
              <a:t>New forms of collaboration and cooperation among workers </a:t>
            </a:r>
            <a:endParaRPr lang="pl-PL" sz="2000"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b="1" dirty="0" err="1">
                <a:solidFill>
                  <a:srgbClr val="202C8F"/>
                </a:solidFill>
                <a:ea typeface="Calibri" panose="020F0502020204030204" pitchFamily="34" charset="0"/>
                <a:cs typeface="Times New Roman" panose="02020603050405020304" pitchFamily="18" charset="0"/>
              </a:rPr>
              <a:t>Reshoring</a:t>
            </a:r>
            <a:r>
              <a:rPr lang="en-GB" sz="2000" dirty="0">
                <a:solidFill>
                  <a:srgbClr val="202C8F"/>
                </a:solidFill>
                <a:ea typeface="Calibri" panose="020F0502020204030204" pitchFamily="34" charset="0"/>
                <a:cs typeface="Times New Roman" panose="02020603050405020304" pitchFamily="18" charset="0"/>
              </a:rPr>
              <a:t> (return of industries and new ‘smart’ factories – and jobs – to their regions or country of origin)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b="1" dirty="0">
                <a:solidFill>
                  <a:srgbClr val="202C8F"/>
                </a:solidFill>
                <a:ea typeface="Calibri" panose="020F0502020204030204" pitchFamily="34" charset="0"/>
                <a:cs typeface="Times New Roman" panose="02020603050405020304" pitchFamily="18" charset="0"/>
              </a:rPr>
              <a:t>Possibility of new ways of distributing productivity gains </a:t>
            </a:r>
            <a:r>
              <a:rPr lang="en-GB" sz="2000" dirty="0">
                <a:solidFill>
                  <a:srgbClr val="202C8F"/>
                </a:solidFill>
                <a:ea typeface="Calibri" panose="020F0502020204030204" pitchFamily="34" charset="0"/>
                <a:cs typeface="Times New Roman" panose="02020603050405020304" pitchFamily="18" charset="0"/>
              </a:rPr>
              <a:t>(working time reduction)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sz="2000" dirty="0">
                <a:solidFill>
                  <a:srgbClr val="202C8F"/>
                </a:solidFill>
                <a:ea typeface="Calibri" panose="020F0502020204030204" pitchFamily="34" charset="0"/>
                <a:cs typeface="Times New Roman" panose="02020603050405020304" pitchFamily="18" charset="0"/>
              </a:rPr>
              <a:t>Possibilities of </a:t>
            </a:r>
            <a:r>
              <a:rPr lang="en-GB" sz="2000" b="1" dirty="0">
                <a:solidFill>
                  <a:srgbClr val="202C8F"/>
                </a:solidFill>
                <a:ea typeface="Calibri" panose="020F0502020204030204" pitchFamily="34" charset="0"/>
                <a:cs typeface="Times New Roman" panose="02020603050405020304" pitchFamily="18" charset="0"/>
              </a:rPr>
              <a:t>social emancipation due to a new concept of ‘work’ and change of economic model based on peer-to-peer relations </a:t>
            </a:r>
            <a:r>
              <a:rPr lang="en-GB" sz="2000" dirty="0">
                <a:solidFill>
                  <a:srgbClr val="202C8F"/>
                </a:solidFill>
                <a:ea typeface="Calibri" panose="020F0502020204030204" pitchFamily="34" charset="0"/>
                <a:cs typeface="Times New Roman" panose="02020603050405020304" pitchFamily="18" charset="0"/>
              </a:rPr>
              <a:t>(where all participants/actors are equal) and common goods</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endParaRPr lang="en-GB" sz="2000" b="1"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21684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6524350"/>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opportunities and threats related to digitalisation</a:t>
            </a:r>
            <a:r>
              <a:rPr lang="pl-PL" sz="2000" b="1" dirty="0">
                <a:solidFill>
                  <a:srgbClr val="202C8F"/>
                </a:solidFill>
                <a:ea typeface="Calibri" panose="020F0502020204030204" pitchFamily="34" charset="0"/>
                <a:cs typeface="Times New Roman" panose="02020603050405020304" pitchFamily="18" charset="0"/>
              </a:rPr>
              <a:t> - </a:t>
            </a:r>
            <a:r>
              <a:rPr lang="en-GB" sz="2000" b="1" dirty="0">
                <a:solidFill>
                  <a:srgbClr val="202C8F"/>
                </a:solidFill>
                <a:ea typeface="Calibri" panose="020F0502020204030204" pitchFamily="34" charset="0"/>
                <a:cs typeface="Times New Roman" panose="02020603050405020304" pitchFamily="18" charset="0"/>
              </a:rPr>
              <a:t>Voss and </a:t>
            </a:r>
            <a:r>
              <a:rPr lang="en-GB" sz="2000" b="1" dirty="0" err="1">
                <a:solidFill>
                  <a:srgbClr val="202C8F"/>
                </a:solidFill>
                <a:ea typeface="Calibri" panose="020F0502020204030204" pitchFamily="34" charset="0"/>
                <a:cs typeface="Times New Roman" panose="02020603050405020304" pitchFamily="18" charset="0"/>
              </a:rPr>
              <a:t>Rego</a:t>
            </a:r>
            <a:r>
              <a:rPr lang="en-GB" sz="2000" b="1" dirty="0">
                <a:solidFill>
                  <a:srgbClr val="202C8F"/>
                </a:solidFill>
                <a:ea typeface="Calibri" panose="020F0502020204030204" pitchFamily="34" charset="0"/>
                <a:cs typeface="Times New Roman" panose="02020603050405020304" pitchFamily="18" charset="0"/>
              </a:rPr>
              <a:t> (2019)</a:t>
            </a:r>
          </a:p>
          <a:p>
            <a:pPr>
              <a:lnSpc>
                <a:spcPct val="115000"/>
              </a:lnSpc>
            </a:pPr>
            <a:endParaRPr lang="pl-PL" sz="2000" b="1" dirty="0">
              <a:solidFill>
                <a:srgbClr val="202C8F"/>
              </a:solidFill>
              <a:ea typeface="Calibri" panose="020F0502020204030204" pitchFamily="34" charset="0"/>
              <a:cs typeface="Times New Roman" panose="02020603050405020304" pitchFamily="18" charset="0"/>
            </a:endParaRPr>
          </a:p>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Threats</a:t>
            </a:r>
            <a:r>
              <a:rPr lang="pl-PL" sz="2000" b="1" dirty="0">
                <a:solidFill>
                  <a:srgbClr val="202C8F"/>
                </a:solidFill>
                <a:ea typeface="Calibri" panose="020F0502020204030204" pitchFamily="34" charset="0"/>
                <a:cs typeface="Times New Roman" panose="02020603050405020304" pitchFamily="18" charset="0"/>
              </a:rPr>
              <a:t>:</a:t>
            </a:r>
            <a:r>
              <a:rPr lang="en-GB" sz="2000" dirty="0">
                <a:solidFill>
                  <a:srgbClr val="202C8F"/>
                </a:solidFill>
                <a:ea typeface="Calibri" panose="020F0502020204030204" pitchFamily="34" charset="0"/>
                <a:cs typeface="Times New Roman" panose="02020603050405020304" pitchFamily="18" charset="0"/>
              </a:rPr>
              <a:t>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pl-PL" b="1" dirty="0" err="1">
                <a:solidFill>
                  <a:srgbClr val="202C8F"/>
                </a:solidFill>
                <a:ea typeface="Calibri" panose="020F0502020204030204" pitchFamily="34" charset="0"/>
                <a:cs typeface="Times New Roman" panose="02020603050405020304" pitchFamily="18" charset="0"/>
              </a:rPr>
              <a:t>Destruction</a:t>
            </a:r>
            <a:r>
              <a:rPr lang="pl-PL" b="1" dirty="0">
                <a:solidFill>
                  <a:srgbClr val="202C8F"/>
                </a:solidFill>
                <a:ea typeface="Calibri" panose="020F0502020204030204" pitchFamily="34" charset="0"/>
                <a:cs typeface="Times New Roman" panose="02020603050405020304" pitchFamily="18" charset="0"/>
              </a:rPr>
              <a:t> </a:t>
            </a:r>
            <a:r>
              <a:rPr lang="en-GB" b="1" dirty="0">
                <a:solidFill>
                  <a:srgbClr val="202C8F"/>
                </a:solidFill>
                <a:ea typeface="Calibri" panose="020F0502020204030204" pitchFamily="34" charset="0"/>
                <a:cs typeface="Times New Roman" panose="02020603050405020304" pitchFamily="18" charset="0"/>
              </a:rPr>
              <a:t>of medium and low-skilled jobs </a:t>
            </a:r>
            <a:r>
              <a:rPr lang="en-GB" dirty="0">
                <a:solidFill>
                  <a:srgbClr val="202C8F"/>
                </a:solidFill>
                <a:ea typeface="Calibri" panose="020F0502020204030204" pitchFamily="34" charset="0"/>
                <a:cs typeface="Times New Roman" panose="02020603050405020304" pitchFamily="18" charset="0"/>
              </a:rPr>
              <a:t>(automation and computerisation) </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pl-PL" dirty="0">
                <a:solidFill>
                  <a:srgbClr val="202C8F"/>
                </a:solidFill>
                <a:ea typeface="Calibri" panose="020F0502020204030204" pitchFamily="34" charset="0"/>
                <a:cs typeface="Times New Roman" panose="02020603050405020304" pitchFamily="18" charset="0"/>
              </a:rPr>
              <a:t>I</a:t>
            </a:r>
            <a:r>
              <a:rPr lang="en-GB" b="1" dirty="0" err="1">
                <a:solidFill>
                  <a:srgbClr val="202C8F"/>
                </a:solidFill>
                <a:ea typeface="Calibri" panose="020F0502020204030204" pitchFamily="34" charset="0"/>
                <a:cs typeface="Times New Roman" panose="02020603050405020304" pitchFamily="18" charset="0"/>
              </a:rPr>
              <a:t>ntensification</a:t>
            </a:r>
            <a:r>
              <a:rPr lang="en-GB" b="1" dirty="0">
                <a:solidFill>
                  <a:srgbClr val="202C8F"/>
                </a:solidFill>
                <a:ea typeface="Calibri" panose="020F0502020204030204" pitchFamily="34" charset="0"/>
                <a:cs typeface="Times New Roman" panose="02020603050405020304" pitchFamily="18" charset="0"/>
              </a:rPr>
              <a:t> of ‘anytime, anywhere’ work; ‘always-on culture’; ‘hyper-connectivity’ </a:t>
            </a:r>
            <a:r>
              <a:rPr lang="en-GB" dirty="0">
                <a:solidFill>
                  <a:srgbClr val="202C8F"/>
                </a:solidFill>
                <a:ea typeface="Calibri" panose="020F0502020204030204" pitchFamily="34" charset="0"/>
                <a:cs typeface="Times New Roman" panose="02020603050405020304" pitchFamily="18" charset="0"/>
              </a:rPr>
              <a:t>resulting in blurring of the boundary between private life and working life leading to stress and burnout </a:t>
            </a:r>
            <a:r>
              <a:rPr lang="pl-PL" dirty="0">
                <a:solidFill>
                  <a:srgbClr val="202C8F"/>
                </a:solidFill>
                <a:ea typeface="Calibri" panose="020F0502020204030204" pitchFamily="34" charset="0"/>
                <a:cs typeface="Times New Roman" panose="02020603050405020304" pitchFamily="18" charset="0"/>
              </a:rPr>
              <a:t> </a:t>
            </a: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Loss of control by workers over their own expertise, know-how and free will </a:t>
            </a:r>
            <a:r>
              <a:rPr lang="en-GB" dirty="0">
                <a:solidFill>
                  <a:srgbClr val="202C8F"/>
                </a:solidFill>
                <a:ea typeface="Calibri" panose="020F0502020204030204" pitchFamily="34" charset="0"/>
                <a:cs typeface="Times New Roman" panose="02020603050405020304" pitchFamily="18" charset="0"/>
              </a:rPr>
              <a:t>(becoming the “tool” of a machine) </a:t>
            </a:r>
            <a:r>
              <a:rPr lang="pl-PL" dirty="0">
                <a:solidFill>
                  <a:srgbClr val="202C8F"/>
                </a:solidFill>
                <a:ea typeface="Calibri" panose="020F0502020204030204" pitchFamily="34" charset="0"/>
                <a:cs typeface="Times New Roman" panose="02020603050405020304" pitchFamily="18" charset="0"/>
              </a:rPr>
              <a:t> </a:t>
            </a: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Digital management, policing of workers, risk of mutual loss of trust between employees and management </a:t>
            </a:r>
            <a:endParaRPr lang="pl-PL"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Depersonalization of work,</a:t>
            </a:r>
            <a:r>
              <a:rPr lang="en-GB" dirty="0">
                <a:solidFill>
                  <a:srgbClr val="202C8F"/>
                </a:solidFill>
                <a:ea typeface="Calibri" panose="020F0502020204030204" pitchFamily="34" charset="0"/>
                <a:cs typeface="Times New Roman" panose="02020603050405020304" pitchFamily="18" charset="0"/>
              </a:rPr>
              <a:t> loss of face-to-face interactions, erosion of social skills at work </a:t>
            </a:r>
            <a:r>
              <a:rPr lang="pl-PL" dirty="0">
                <a:solidFill>
                  <a:srgbClr val="202C8F"/>
                </a:solidFill>
                <a:ea typeface="Calibri" panose="020F0502020204030204" pitchFamily="34" charset="0"/>
                <a:cs typeface="Times New Roman" panose="02020603050405020304" pitchFamily="18" charset="0"/>
              </a:rPr>
              <a:t> </a:t>
            </a: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err="1">
                <a:solidFill>
                  <a:srgbClr val="202C8F"/>
                </a:solidFill>
                <a:ea typeface="Calibri" panose="020F0502020204030204" pitchFamily="34" charset="0"/>
                <a:cs typeface="Times New Roman" panose="02020603050405020304" pitchFamily="18" charset="0"/>
              </a:rPr>
              <a:t>Precarisation</a:t>
            </a:r>
            <a:r>
              <a:rPr lang="en-GB" b="1" dirty="0">
                <a:solidFill>
                  <a:srgbClr val="202C8F"/>
                </a:solidFill>
                <a:ea typeface="Calibri" panose="020F0502020204030204" pitchFamily="34" charset="0"/>
                <a:cs typeface="Times New Roman" panose="02020603050405020304" pitchFamily="18" charset="0"/>
              </a:rPr>
              <a:t> of jobs and of employment relationships</a:t>
            </a:r>
            <a:r>
              <a:rPr lang="en-GB" dirty="0">
                <a:solidFill>
                  <a:srgbClr val="202C8F"/>
                </a:solidFill>
                <a:ea typeface="Calibri" panose="020F0502020204030204" pitchFamily="34" charset="0"/>
                <a:cs typeface="Times New Roman" panose="02020603050405020304" pitchFamily="18" charset="0"/>
              </a:rPr>
              <a:t>, dependence on ‘data masters’; ‘</a:t>
            </a:r>
            <a:r>
              <a:rPr lang="en-GB" dirty="0" err="1">
                <a:solidFill>
                  <a:srgbClr val="202C8F"/>
                </a:solidFill>
                <a:ea typeface="Calibri" panose="020F0502020204030204" pitchFamily="34" charset="0"/>
                <a:cs typeface="Times New Roman" panose="02020603050405020304" pitchFamily="18" charset="0"/>
              </a:rPr>
              <a:t>servification</a:t>
            </a:r>
            <a:r>
              <a:rPr lang="en-GB" dirty="0">
                <a:solidFill>
                  <a:srgbClr val="202C8F"/>
                </a:solidFill>
                <a:ea typeface="Calibri" panose="020F0502020204030204" pitchFamily="34" charset="0"/>
                <a:cs typeface="Times New Roman" panose="02020603050405020304" pitchFamily="18" charset="0"/>
              </a:rPr>
              <a:t>’ </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spcAft>
                <a:spcPts val="800"/>
              </a:spcAft>
              <a:buFont typeface="Arial" panose="020B0604020202020204" pitchFamily="34" charset="0"/>
              <a:buChar char="•"/>
              <a:tabLst>
                <a:tab pos="228600" algn="l"/>
                <a:tab pos="457200" algn="l"/>
              </a:tabLst>
            </a:pPr>
            <a:endParaRPr lang="en-GB" sz="2000" b="1"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70614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E5FB9-D12D-CB30-AAD2-5248CA790A5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8A3CBDF-FE1F-A058-0CAF-3CD966CB5FE5}"/>
              </a:ext>
            </a:extLst>
          </p:cNvPr>
          <p:cNvSpPr>
            <a:spLocks noGrp="1"/>
          </p:cNvSpPr>
          <p:nvPr>
            <p:ph type="title"/>
          </p:nvPr>
        </p:nvSpPr>
        <p:spPr>
          <a:xfrm rot="10800000" flipH="1" flipV="1">
            <a:off x="236621" y="384781"/>
            <a:ext cx="11718758" cy="2053619"/>
          </a:xfrm>
        </p:spPr>
        <p:txBody>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		Training in Malaga – 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findings</a:t>
            </a:r>
            <a:r>
              <a:rPr lang="pl-PL" sz="3200" b="0" cap="none" dirty="0">
                <a:latin typeface="Calibri" panose="020F0502020204030204" pitchFamily="34" charset="0"/>
                <a:ea typeface="Calibri" panose="020F0502020204030204" pitchFamily="34" charset="0"/>
                <a:cs typeface="Times New Roman" panose="02020603050405020304" pitchFamily="18" charset="0"/>
              </a:rPr>
              <a:t> in Europe</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strategies</a:t>
            </a:r>
            <a:r>
              <a:rPr lang="pl-PL" sz="3200" b="0" cap="none" dirty="0">
                <a:latin typeface="Calibri" panose="020F0502020204030204" pitchFamily="34" charset="0"/>
                <a:ea typeface="Calibri" panose="020F0502020204030204" pitchFamily="34" charset="0"/>
                <a:cs typeface="Times New Roman" panose="02020603050405020304" pitchFamily="18" charset="0"/>
              </a:rPr>
              <a:t> to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protect</a:t>
            </a:r>
            <a:r>
              <a:rPr lang="pl-PL" sz="3200" b="0" cap="none" dirty="0">
                <a:latin typeface="Calibri" panose="020F0502020204030204" pitchFamily="34" charset="0"/>
                <a:ea typeface="Calibri" panose="020F0502020204030204" pitchFamily="34" charset="0"/>
                <a:cs typeface="Times New Roman" panose="02020603050405020304" pitchFamily="18" charset="0"/>
              </a:rPr>
              <a:t> platform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work</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3200" b="0" cap="none" dirty="0">
                <a:latin typeface="Calibri" panose="020F0502020204030204" pitchFamily="34" charset="0"/>
                <a:ea typeface="Calibri" panose="020F0502020204030204" pitchFamily="34" charset="0"/>
                <a:cs typeface="Times New Roman" panose="02020603050405020304" pitchFamily="18" charset="0"/>
              </a:rPr>
              <a:t> and EU-</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3200" b="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unions</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responses</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41801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4898264"/>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opportunities and threats related to digitalisation</a:t>
            </a:r>
            <a:r>
              <a:rPr lang="pl-PL" sz="2000" b="1" dirty="0">
                <a:solidFill>
                  <a:srgbClr val="202C8F"/>
                </a:solidFill>
                <a:ea typeface="Calibri" panose="020F0502020204030204" pitchFamily="34" charset="0"/>
                <a:cs typeface="Times New Roman" panose="02020603050405020304" pitchFamily="18" charset="0"/>
              </a:rPr>
              <a:t> - </a:t>
            </a:r>
            <a:r>
              <a:rPr lang="en-GB" sz="2000" b="1" dirty="0">
                <a:solidFill>
                  <a:srgbClr val="202C8F"/>
                </a:solidFill>
                <a:ea typeface="Calibri" panose="020F0502020204030204" pitchFamily="34" charset="0"/>
                <a:cs typeface="Times New Roman" panose="02020603050405020304" pitchFamily="18" charset="0"/>
              </a:rPr>
              <a:t>Voss and </a:t>
            </a:r>
            <a:r>
              <a:rPr lang="en-GB" sz="2000" b="1" dirty="0" err="1">
                <a:solidFill>
                  <a:srgbClr val="202C8F"/>
                </a:solidFill>
                <a:ea typeface="Calibri" panose="020F0502020204030204" pitchFamily="34" charset="0"/>
                <a:cs typeface="Times New Roman" panose="02020603050405020304" pitchFamily="18" charset="0"/>
              </a:rPr>
              <a:t>Rego</a:t>
            </a:r>
            <a:r>
              <a:rPr lang="en-GB" sz="2000" b="1" dirty="0">
                <a:solidFill>
                  <a:srgbClr val="202C8F"/>
                </a:solidFill>
                <a:ea typeface="Calibri" panose="020F0502020204030204" pitchFamily="34" charset="0"/>
                <a:cs typeface="Times New Roman" panose="02020603050405020304" pitchFamily="18" charset="0"/>
              </a:rPr>
              <a:t> (2019)</a:t>
            </a:r>
          </a:p>
          <a:p>
            <a:pPr>
              <a:lnSpc>
                <a:spcPct val="115000"/>
              </a:lnSpc>
            </a:pPr>
            <a:endParaRPr lang="pl-PL" sz="2000" b="1" dirty="0">
              <a:solidFill>
                <a:srgbClr val="202C8F"/>
              </a:solidFill>
              <a:ea typeface="Calibri" panose="020F0502020204030204" pitchFamily="34" charset="0"/>
              <a:cs typeface="Times New Roman" panose="02020603050405020304" pitchFamily="18" charset="0"/>
            </a:endParaRPr>
          </a:p>
          <a:p>
            <a:pPr>
              <a:lnSpc>
                <a:spcPct val="115000"/>
              </a:lnSpc>
            </a:pPr>
            <a:r>
              <a:rPr lang="pl-PL" sz="2000" b="1" dirty="0" err="1">
                <a:solidFill>
                  <a:srgbClr val="202C8F"/>
                </a:solidFill>
                <a:ea typeface="Calibri" panose="020F0502020204030204" pitchFamily="34" charset="0"/>
                <a:cs typeface="Times New Roman" panose="02020603050405020304" pitchFamily="18" charset="0"/>
              </a:rPr>
              <a:t>Threats</a:t>
            </a:r>
            <a:r>
              <a:rPr lang="pl-PL" sz="2000" b="1" dirty="0">
                <a:solidFill>
                  <a:srgbClr val="202C8F"/>
                </a:solidFill>
                <a:ea typeface="Calibri" panose="020F0502020204030204" pitchFamily="34" charset="0"/>
                <a:cs typeface="Times New Roman" panose="02020603050405020304" pitchFamily="18" charset="0"/>
              </a:rPr>
              <a:t>:</a:t>
            </a:r>
            <a:r>
              <a:rPr lang="en-GB" sz="2000" dirty="0">
                <a:solidFill>
                  <a:srgbClr val="202C8F"/>
                </a:solidFill>
                <a:ea typeface="Calibri" panose="020F0502020204030204" pitchFamily="34" charset="0"/>
                <a:cs typeface="Times New Roman" panose="02020603050405020304" pitchFamily="18" charset="0"/>
              </a:rPr>
              <a:t> </a:t>
            </a:r>
            <a:endParaRPr lang="pl-PL" sz="2000"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Weakening of collective action and industrial relations</a:t>
            </a:r>
            <a:r>
              <a:rPr lang="en-GB" dirty="0">
                <a:solidFill>
                  <a:srgbClr val="202C8F"/>
                </a:solidFill>
                <a:ea typeface="Calibri" panose="020F0502020204030204" pitchFamily="34" charset="0"/>
                <a:cs typeface="Times New Roman" panose="02020603050405020304" pitchFamily="18" charset="0"/>
              </a:rPr>
              <a:t>; shrinking of traditional collective bargaining coverage </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Skills and training/labour demand mismatch </a:t>
            </a:r>
            <a:endParaRPr lang="pl-PL"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Exacerbation of inequalities </a:t>
            </a:r>
            <a:r>
              <a:rPr lang="en-GB" dirty="0">
                <a:solidFill>
                  <a:srgbClr val="202C8F"/>
                </a:solidFill>
                <a:ea typeface="Calibri" panose="020F0502020204030204" pitchFamily="34" charset="0"/>
                <a:cs typeface="Times New Roman" panose="02020603050405020304" pitchFamily="18" charset="0"/>
              </a:rPr>
              <a:t>(as regards skills and competences, “core” vs. “peripheral” jobs and positions, etc.) </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Wage level stagnation or decline due to an increase in highly flexible employment relationships and interrupted employment histories </a:t>
            </a:r>
            <a:endParaRPr lang="pl-PL" b="1"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dirty="0">
                <a:solidFill>
                  <a:srgbClr val="202C8F"/>
                </a:solidFill>
                <a:ea typeface="Calibri" panose="020F0502020204030204" pitchFamily="34" charset="0"/>
                <a:cs typeface="Times New Roman" panose="02020603050405020304" pitchFamily="18" charset="0"/>
              </a:rPr>
              <a:t>"Digital </a:t>
            </a:r>
            <a:r>
              <a:rPr lang="en-GB" dirty="0" err="1">
                <a:solidFill>
                  <a:srgbClr val="202C8F"/>
                </a:solidFill>
                <a:ea typeface="Calibri" panose="020F0502020204030204" pitchFamily="34" charset="0"/>
                <a:cs typeface="Times New Roman" panose="02020603050405020304" pitchFamily="18" charset="0"/>
              </a:rPr>
              <a:t>Taylorism</a:t>
            </a:r>
            <a:r>
              <a:rPr lang="en-GB" dirty="0">
                <a:solidFill>
                  <a:srgbClr val="202C8F"/>
                </a:solidFill>
                <a:ea typeface="Calibri" panose="020F0502020204030204" pitchFamily="34" charset="0"/>
                <a:cs typeface="Times New Roman" panose="02020603050405020304" pitchFamily="18" charset="0"/>
              </a:rPr>
              <a:t>" and </a:t>
            </a:r>
            <a:r>
              <a:rPr lang="en-GB" b="1" dirty="0">
                <a:solidFill>
                  <a:srgbClr val="202C8F"/>
                </a:solidFill>
                <a:ea typeface="Calibri" panose="020F0502020204030204" pitchFamily="34" charset="0"/>
                <a:cs typeface="Times New Roman" panose="02020603050405020304" pitchFamily="18" charset="0"/>
              </a:rPr>
              <a:t>emergence of a class of digital workplace-based workers </a:t>
            </a:r>
            <a:r>
              <a:rPr lang="en-GB" dirty="0">
                <a:solidFill>
                  <a:srgbClr val="202C8F"/>
                </a:solidFill>
                <a:ea typeface="Calibri" panose="020F0502020204030204" pitchFamily="34" charset="0"/>
                <a:cs typeface="Times New Roman" panose="02020603050405020304" pitchFamily="18" charset="0"/>
              </a:rPr>
              <a:t>(crowd sourcing); world competition among workers for all jobs not requiring face-to-face contact </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spcBef>
                <a:spcPts val="1200"/>
              </a:spcBef>
              <a:buFont typeface="Arial" panose="020B0604020202020204" pitchFamily="34" charset="0"/>
              <a:buChar char="•"/>
              <a:tabLst>
                <a:tab pos="228600" algn="l"/>
                <a:tab pos="457200" algn="l"/>
              </a:tabLst>
            </a:pPr>
            <a:r>
              <a:rPr lang="en-GB" b="1" dirty="0">
                <a:solidFill>
                  <a:srgbClr val="202C8F"/>
                </a:solidFill>
                <a:ea typeface="Calibri" panose="020F0502020204030204" pitchFamily="34" charset="0"/>
                <a:cs typeface="Times New Roman" panose="02020603050405020304" pitchFamily="18" charset="0"/>
              </a:rPr>
              <a:t>Erosion of country-based tax base and social insurance </a:t>
            </a:r>
            <a:r>
              <a:rPr lang="pl-PL" b="1" dirty="0" err="1">
                <a:solidFill>
                  <a:srgbClr val="202C8F"/>
                </a:solidFill>
                <a:ea typeface="Calibri" panose="020F0502020204030204" pitchFamily="34" charset="0"/>
                <a:cs typeface="Times New Roman" panose="02020603050405020304" pitchFamily="18" charset="0"/>
              </a:rPr>
              <a:t>financing</a:t>
            </a:r>
            <a:endParaRPr lang="en-GB" b="1"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3893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3493264"/>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opportunities and threats related to digitalisation</a:t>
            </a:r>
            <a:endParaRPr lang="pl-PL" sz="2000" b="1"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a:p>
            <a:endParaRPr lang="pl-PL" sz="2000" dirty="0"/>
          </a:p>
          <a:p>
            <a:pPr>
              <a:lnSpc>
                <a:spcPct val="115000"/>
              </a:lnSpc>
            </a:pPr>
            <a:r>
              <a:rPr lang="en-GB" sz="2000" b="1" i="1" dirty="0">
                <a:solidFill>
                  <a:srgbClr val="202C8F"/>
                </a:solidFill>
                <a:ea typeface="Calibri" panose="020F0502020204030204" pitchFamily="34" charset="0"/>
                <a:cs typeface="Times New Roman" panose="02020603050405020304" pitchFamily="18" charset="0"/>
              </a:rPr>
              <a:t>The impact of Digitalisation on job Quality and social dialogue in the public services </a:t>
            </a:r>
            <a:r>
              <a:rPr lang="en-GB" sz="2000" b="1" dirty="0">
                <a:solidFill>
                  <a:srgbClr val="202C8F"/>
                </a:solidFill>
                <a:ea typeface="Calibri" panose="020F0502020204030204" pitchFamily="34" charset="0"/>
                <a:cs typeface="Times New Roman" panose="02020603050405020304" pitchFamily="18" charset="0"/>
              </a:rPr>
              <a:t>(DIGIQU</a:t>
            </a:r>
            <a:r>
              <a:rPr lang="pl-PL" sz="2000" b="1" dirty="0">
                <a:solidFill>
                  <a:srgbClr val="202C8F"/>
                </a:solidFill>
                <a:ea typeface="Calibri" panose="020F0502020204030204" pitchFamily="34" charset="0"/>
                <a:cs typeface="Times New Roman" panose="02020603050405020304" pitchFamily="18" charset="0"/>
              </a:rPr>
              <a:t>@</a:t>
            </a:r>
            <a:r>
              <a:rPr lang="en-GB" sz="2000" b="1" dirty="0">
                <a:solidFill>
                  <a:srgbClr val="202C8F"/>
                </a:solidFill>
                <a:ea typeface="Calibri" panose="020F0502020204030204" pitchFamily="34" charset="0"/>
                <a:cs typeface="Times New Roman" panose="02020603050405020304" pitchFamily="18" charset="0"/>
              </a:rPr>
              <a:t>LPUB) conducted in the years 2021-2023 in Denmark, Finland, France, Germany, Hungary, Italy, Poland and Spain</a:t>
            </a:r>
            <a:endParaRPr lang="pl-PL" sz="2000" b="1"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000" b="1" dirty="0">
              <a:solidFill>
                <a:srgbClr val="202C8F"/>
              </a:solidFill>
              <a:ea typeface="Calibri" panose="020F0502020204030204" pitchFamily="34" charset="0"/>
              <a:cs typeface="Times New Roman" panose="02020603050405020304" pitchFamily="18" charset="0"/>
            </a:endParaRPr>
          </a:p>
          <a:p>
            <a:pPr>
              <a:lnSpc>
                <a:spcPct val="115000"/>
              </a:lnSpc>
            </a:pPr>
            <a:r>
              <a:rPr lang="pl-PL" sz="2000" dirty="0">
                <a:solidFill>
                  <a:srgbClr val="202C8F"/>
                </a:solidFill>
                <a:ea typeface="Calibri" panose="020F0502020204030204" pitchFamily="34" charset="0"/>
                <a:cs typeface="Times New Roman" panose="02020603050405020304" pitchFamily="18" charset="0"/>
              </a:rPr>
              <a:t>Public </a:t>
            </a:r>
            <a:r>
              <a:rPr lang="pl-PL" sz="2000" dirty="0" err="1">
                <a:solidFill>
                  <a:srgbClr val="202C8F"/>
                </a:solidFill>
                <a:ea typeface="Calibri" panose="020F0502020204030204" pitchFamily="34" charset="0"/>
                <a:cs typeface="Times New Roman" panose="02020603050405020304" pitchFamily="18" charset="0"/>
              </a:rPr>
              <a:t>administration</a:t>
            </a:r>
            <a:endParaRPr lang="pl-PL" sz="2000" dirty="0">
              <a:solidFill>
                <a:srgbClr val="202C8F"/>
              </a:solidFill>
              <a:ea typeface="Calibri" panose="020F0502020204030204" pitchFamily="34" charset="0"/>
              <a:cs typeface="Times New Roman" panose="02020603050405020304" pitchFamily="18" charset="0"/>
            </a:endParaRPr>
          </a:p>
          <a:p>
            <a:pPr>
              <a:lnSpc>
                <a:spcPct val="115000"/>
              </a:lnSpc>
            </a:pPr>
            <a:r>
              <a:rPr lang="pl-PL" sz="2000" dirty="0">
                <a:solidFill>
                  <a:srgbClr val="202C8F"/>
                </a:solidFill>
                <a:ea typeface="Calibri" panose="020F0502020204030204" pitchFamily="34" charset="0"/>
                <a:cs typeface="Times New Roman" panose="02020603050405020304" pitchFamily="18" charset="0"/>
              </a:rPr>
              <a:t>Healthcare</a:t>
            </a:r>
          </a:p>
          <a:p>
            <a:pPr>
              <a:lnSpc>
                <a:spcPct val="115000"/>
              </a:lnSpc>
            </a:pPr>
            <a:r>
              <a:rPr lang="pl-PL" sz="2000" dirty="0" err="1">
                <a:solidFill>
                  <a:srgbClr val="202C8F"/>
                </a:solidFill>
                <a:ea typeface="Calibri" panose="020F0502020204030204" pitchFamily="34" charset="0"/>
                <a:cs typeface="Times New Roman" panose="02020603050405020304" pitchFamily="18" charset="0"/>
              </a:rPr>
              <a:t>Electricity</a:t>
            </a:r>
            <a:r>
              <a:rPr lang="pl-PL" sz="2000" dirty="0">
                <a:solidFill>
                  <a:srgbClr val="202C8F"/>
                </a:solidFill>
                <a:ea typeface="Calibri" panose="020F0502020204030204" pitchFamily="34" charset="0"/>
                <a:cs typeface="Times New Roman" panose="02020603050405020304" pitchFamily="18" charset="0"/>
              </a:rPr>
              <a:t> </a:t>
            </a:r>
            <a:r>
              <a:rPr lang="pl-PL" sz="2000" dirty="0" err="1">
                <a:solidFill>
                  <a:srgbClr val="202C8F"/>
                </a:solidFill>
                <a:ea typeface="Calibri" panose="020F0502020204030204" pitchFamily="34" charset="0"/>
                <a:cs typeface="Times New Roman" panose="02020603050405020304" pitchFamily="18" charset="0"/>
              </a:rPr>
              <a:t>sector</a:t>
            </a:r>
            <a:endParaRPr lang="pl-PL" sz="20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9" name="Image 861861238" descr="Une image contenant logo&#10;&#10;Description générée automatiquement">
            <a:hlinkClick r:id="rId3"/>
          </p:cNvPr>
          <p:cNvPicPr/>
          <p:nvPr/>
        </p:nvPicPr>
        <p:blipFill>
          <a:blip r:embed="rId4">
            <a:extLst>
              <a:ext uri="{28A0092B-C50C-407E-A947-70E740481C1C}">
                <a14:useLocalDpi xmlns:a14="http://schemas.microsoft.com/office/drawing/2010/main" val="0"/>
              </a:ext>
            </a:extLst>
          </a:blip>
          <a:stretch>
            <a:fillRect/>
          </a:stretch>
        </p:blipFill>
        <p:spPr>
          <a:xfrm>
            <a:off x="1132230" y="5233404"/>
            <a:ext cx="1403985" cy="1019175"/>
          </a:xfrm>
          <a:prstGeom prst="rect">
            <a:avLst/>
          </a:prstGeom>
        </p:spPr>
      </p:pic>
      <p:pic>
        <p:nvPicPr>
          <p:cNvPr id="10" name="Image 716396369" descr="N:\logo_OSE\logoOSE_EN_recad_798_594.jpg"/>
          <p:cNvPicPr/>
          <p:nvPr/>
        </p:nvPicPr>
        <p:blipFill>
          <a:blip r:embed="rId5">
            <a:extLst>
              <a:ext uri="{28A0092B-C50C-407E-A947-70E740481C1C}">
                <a14:useLocalDpi xmlns:a14="http://schemas.microsoft.com/office/drawing/2010/main" val="0"/>
              </a:ext>
            </a:extLst>
          </a:blip>
          <a:srcRect/>
          <a:stretch>
            <a:fillRect/>
          </a:stretch>
        </p:blipFill>
        <p:spPr bwMode="auto">
          <a:xfrm>
            <a:off x="4825797" y="5233404"/>
            <a:ext cx="1429385" cy="1066800"/>
          </a:xfrm>
          <a:prstGeom prst="rect">
            <a:avLst/>
          </a:prstGeom>
          <a:noFill/>
          <a:ln>
            <a:noFill/>
          </a:ln>
        </p:spPr>
      </p:pic>
      <p:pic>
        <p:nvPicPr>
          <p:cNvPr id="11" name="Image 3" descr="Une image contenant texte&#10;&#10;Description générée automatiquement"/>
          <p:cNvPicPr/>
          <p:nvPr/>
        </p:nvPicPr>
        <p:blipFill>
          <a:blip r:embed="rId6"/>
          <a:stretch>
            <a:fillRect/>
          </a:stretch>
        </p:blipFill>
        <p:spPr>
          <a:xfrm>
            <a:off x="8817439" y="5393424"/>
            <a:ext cx="1701165" cy="746760"/>
          </a:xfrm>
          <a:prstGeom prst="rect">
            <a:avLst/>
          </a:prstGeom>
        </p:spPr>
      </p:pic>
    </p:spTree>
    <p:extLst>
      <p:ext uri="{BB962C8B-B14F-4D97-AF65-F5344CB8AC3E}">
        <p14:creationId xmlns:p14="http://schemas.microsoft.com/office/powerpoint/2010/main" val="1246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4093428"/>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a:t>
            </a:r>
            <a:r>
              <a:rPr lang="pl-PL" sz="2000" b="1" dirty="0" err="1">
                <a:solidFill>
                  <a:srgbClr val="202C8F"/>
                </a:solidFill>
                <a:ea typeface="Calibri" panose="020F0502020204030204" pitchFamily="34" charset="0"/>
                <a:cs typeface="Times New Roman" panose="02020603050405020304" pitchFamily="18" charset="0"/>
              </a:rPr>
              <a:t>impact</a:t>
            </a:r>
            <a:r>
              <a:rPr lang="pl-PL" sz="2000" b="1" dirty="0">
                <a:solidFill>
                  <a:srgbClr val="202C8F"/>
                </a:solidFill>
                <a:ea typeface="Calibri" panose="020F0502020204030204" pitchFamily="34" charset="0"/>
                <a:cs typeface="Times New Roman" panose="02020603050405020304" pitchFamily="18" charset="0"/>
              </a:rPr>
              <a:t> of </a:t>
            </a:r>
            <a:r>
              <a:rPr lang="en-GB" sz="2000" b="1" dirty="0">
                <a:solidFill>
                  <a:srgbClr val="202C8F"/>
                </a:solidFill>
                <a:ea typeface="Calibri" panose="020F0502020204030204" pitchFamily="34" charset="0"/>
                <a:cs typeface="Times New Roman" panose="02020603050405020304" pitchFamily="18" charset="0"/>
              </a:rPr>
              <a:t>digitalisation</a:t>
            </a:r>
            <a:r>
              <a:rPr lang="pl-PL" sz="2000" b="1" dirty="0">
                <a:solidFill>
                  <a:srgbClr val="202C8F"/>
                </a:solidFill>
                <a:ea typeface="Calibri" panose="020F0502020204030204" pitchFamily="34" charset="0"/>
                <a:cs typeface="Times New Roman" panose="02020603050405020304" pitchFamily="18" charset="0"/>
              </a:rPr>
              <a:t> on </a:t>
            </a:r>
            <a:r>
              <a:rPr lang="pl-PL" sz="2000" b="1" dirty="0" err="1">
                <a:solidFill>
                  <a:srgbClr val="202C8F"/>
                </a:solidFill>
                <a:ea typeface="Calibri" panose="020F0502020204030204" pitchFamily="34" charset="0"/>
                <a:cs typeface="Times New Roman" panose="02020603050405020304" pitchFamily="18" charset="0"/>
              </a:rPr>
              <a:t>job</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quality</a:t>
            </a:r>
            <a:r>
              <a:rPr lang="pl-PL" sz="2000" b="1" dirty="0">
                <a:solidFill>
                  <a:srgbClr val="202C8F"/>
                </a:solidFill>
                <a:ea typeface="Calibri" panose="020F0502020204030204" pitchFamily="34" charset="0"/>
                <a:cs typeface="Times New Roman" panose="02020603050405020304" pitchFamily="18" charset="0"/>
              </a:rPr>
              <a:t>, </a:t>
            </a:r>
            <a:r>
              <a:rPr lang="en-GB" sz="2000" b="1" dirty="0">
                <a:solidFill>
                  <a:srgbClr val="202C8F"/>
                </a:solidFill>
                <a:ea typeface="Calibri" panose="020F0502020204030204" pitchFamily="34" charset="0"/>
                <a:cs typeface="Times New Roman" panose="02020603050405020304" pitchFamily="18" charset="0"/>
              </a:rPr>
              <a:t>DIGIQU</a:t>
            </a:r>
            <a:r>
              <a:rPr lang="pl-PL" sz="2000" b="1" dirty="0">
                <a:solidFill>
                  <a:srgbClr val="202C8F"/>
                </a:solidFill>
                <a:ea typeface="Calibri" panose="020F0502020204030204" pitchFamily="34" charset="0"/>
                <a:cs typeface="Times New Roman" panose="02020603050405020304" pitchFamily="18" charset="0"/>
              </a:rPr>
              <a:t>@</a:t>
            </a:r>
            <a:r>
              <a:rPr lang="en-GB" sz="2000" b="1" dirty="0">
                <a:solidFill>
                  <a:srgbClr val="202C8F"/>
                </a:solidFill>
                <a:ea typeface="Calibri" panose="020F0502020204030204" pitchFamily="34" charset="0"/>
                <a:cs typeface="Times New Roman" panose="02020603050405020304" pitchFamily="18" charset="0"/>
              </a:rPr>
              <a:t>LPUB</a:t>
            </a:r>
            <a:r>
              <a:rPr lang="pl-PL" sz="2000" b="1" dirty="0">
                <a:solidFill>
                  <a:srgbClr val="202C8F"/>
                </a:solidFill>
                <a:ea typeface="Calibri" panose="020F0502020204030204" pitchFamily="34" charset="0"/>
                <a:cs typeface="Times New Roman" panose="02020603050405020304" pitchFamily="18" charset="0"/>
              </a:rPr>
              <a:t> (2021-2023)</a:t>
            </a:r>
          </a:p>
          <a:p>
            <a:endParaRPr lang="pl-PL" sz="2000" b="1" dirty="0">
              <a:solidFill>
                <a:srgbClr val="202C8F"/>
              </a:solidFill>
              <a:ea typeface="Calibri" panose="020F0502020204030204" pitchFamily="34" charset="0"/>
              <a:cs typeface="Times New Roman" panose="02020603050405020304" pitchFamily="18" charset="0"/>
            </a:endParaRPr>
          </a:p>
          <a:p>
            <a:r>
              <a:rPr lang="pl-PL" sz="2000" b="1" dirty="0" err="1">
                <a:solidFill>
                  <a:srgbClr val="202C8F"/>
                </a:solidFill>
                <a:ea typeface="Calibri" panose="020F0502020204030204" pitchFamily="34" charset="0"/>
                <a:cs typeface="Times New Roman" panose="02020603050405020304" pitchFamily="18" charset="0"/>
              </a:rPr>
              <a:t>Positive</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impacts</a:t>
            </a:r>
            <a:r>
              <a:rPr lang="pl-PL" sz="2000" b="1" dirty="0">
                <a:solidFill>
                  <a:srgbClr val="202C8F"/>
                </a:solidFill>
                <a:ea typeface="Calibri" panose="020F0502020204030204" pitchFamily="34" charset="0"/>
                <a:cs typeface="Times New Roman" panose="02020603050405020304" pitchFamily="18" charset="0"/>
              </a:rPr>
              <a:t>:</a:t>
            </a:r>
          </a:p>
          <a:p>
            <a:endParaRPr lang="pl-PL" sz="2000" b="1"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greater flexibility in time and space (remote work),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more autonomy at work,</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reduction of routine repetitive tasks,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better work-life balance,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improved collaboration,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communication and knowledge sharing with colleagues and users,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the reduction of absenteeism,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physical and mental health outcomes.</a:t>
            </a:r>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9" name="Image 861861238" descr="Une image contenant logo&#10;&#10;Description générée automatiquement">
            <a:hlinkClick r:id="rId3"/>
          </p:cNvPr>
          <p:cNvPicPr/>
          <p:nvPr/>
        </p:nvPicPr>
        <p:blipFill>
          <a:blip r:embed="rId4">
            <a:extLst>
              <a:ext uri="{28A0092B-C50C-407E-A947-70E740481C1C}">
                <a14:useLocalDpi xmlns:a14="http://schemas.microsoft.com/office/drawing/2010/main" val="0"/>
              </a:ext>
            </a:extLst>
          </a:blip>
          <a:stretch>
            <a:fillRect/>
          </a:stretch>
        </p:blipFill>
        <p:spPr>
          <a:xfrm>
            <a:off x="10588877" y="319531"/>
            <a:ext cx="1403985" cy="1019175"/>
          </a:xfrm>
          <a:prstGeom prst="rect">
            <a:avLst/>
          </a:prstGeom>
        </p:spPr>
      </p:pic>
    </p:spTree>
    <p:extLst>
      <p:ext uri="{BB962C8B-B14F-4D97-AF65-F5344CB8AC3E}">
        <p14:creationId xmlns:p14="http://schemas.microsoft.com/office/powerpoint/2010/main" val="366737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3785652"/>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a:t>
            </a:r>
            <a:r>
              <a:rPr lang="pl-PL" sz="2000" b="1" dirty="0" err="1">
                <a:solidFill>
                  <a:srgbClr val="202C8F"/>
                </a:solidFill>
                <a:ea typeface="Calibri" panose="020F0502020204030204" pitchFamily="34" charset="0"/>
                <a:cs typeface="Times New Roman" panose="02020603050405020304" pitchFamily="18" charset="0"/>
              </a:rPr>
              <a:t>impact</a:t>
            </a:r>
            <a:r>
              <a:rPr lang="pl-PL" sz="2000" b="1" dirty="0">
                <a:solidFill>
                  <a:srgbClr val="202C8F"/>
                </a:solidFill>
                <a:ea typeface="Calibri" panose="020F0502020204030204" pitchFamily="34" charset="0"/>
                <a:cs typeface="Times New Roman" panose="02020603050405020304" pitchFamily="18" charset="0"/>
              </a:rPr>
              <a:t> of </a:t>
            </a:r>
            <a:r>
              <a:rPr lang="en-GB" sz="2000" b="1" dirty="0">
                <a:solidFill>
                  <a:srgbClr val="202C8F"/>
                </a:solidFill>
                <a:ea typeface="Calibri" panose="020F0502020204030204" pitchFamily="34" charset="0"/>
                <a:cs typeface="Times New Roman" panose="02020603050405020304" pitchFamily="18" charset="0"/>
              </a:rPr>
              <a:t>digitalisation</a:t>
            </a:r>
            <a:r>
              <a:rPr lang="pl-PL" sz="2000" b="1" dirty="0">
                <a:solidFill>
                  <a:srgbClr val="202C8F"/>
                </a:solidFill>
                <a:ea typeface="Calibri" panose="020F0502020204030204" pitchFamily="34" charset="0"/>
                <a:cs typeface="Times New Roman" panose="02020603050405020304" pitchFamily="18" charset="0"/>
              </a:rPr>
              <a:t> on </a:t>
            </a:r>
            <a:r>
              <a:rPr lang="pl-PL" sz="2000" b="1" dirty="0" err="1">
                <a:solidFill>
                  <a:srgbClr val="202C8F"/>
                </a:solidFill>
                <a:ea typeface="Calibri" panose="020F0502020204030204" pitchFamily="34" charset="0"/>
                <a:cs typeface="Times New Roman" panose="02020603050405020304" pitchFamily="18" charset="0"/>
              </a:rPr>
              <a:t>job</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quality</a:t>
            </a:r>
            <a:r>
              <a:rPr lang="pl-PL" sz="2000" b="1" dirty="0">
                <a:solidFill>
                  <a:srgbClr val="202C8F"/>
                </a:solidFill>
                <a:ea typeface="Calibri" panose="020F0502020204030204" pitchFamily="34" charset="0"/>
                <a:cs typeface="Times New Roman" panose="02020603050405020304" pitchFamily="18" charset="0"/>
              </a:rPr>
              <a:t>, </a:t>
            </a:r>
            <a:r>
              <a:rPr lang="en-GB" sz="2000" b="1" dirty="0">
                <a:solidFill>
                  <a:srgbClr val="202C8F"/>
                </a:solidFill>
                <a:ea typeface="Calibri" panose="020F0502020204030204" pitchFamily="34" charset="0"/>
                <a:cs typeface="Times New Roman" panose="02020603050405020304" pitchFamily="18" charset="0"/>
              </a:rPr>
              <a:t>DIGIQU</a:t>
            </a:r>
            <a:r>
              <a:rPr lang="pl-PL" sz="2000" b="1" dirty="0">
                <a:solidFill>
                  <a:srgbClr val="202C8F"/>
                </a:solidFill>
                <a:ea typeface="Calibri" panose="020F0502020204030204" pitchFamily="34" charset="0"/>
                <a:cs typeface="Times New Roman" panose="02020603050405020304" pitchFamily="18" charset="0"/>
              </a:rPr>
              <a:t>@</a:t>
            </a:r>
            <a:r>
              <a:rPr lang="en-GB" sz="2000" b="1" dirty="0">
                <a:solidFill>
                  <a:srgbClr val="202C8F"/>
                </a:solidFill>
                <a:ea typeface="Calibri" panose="020F0502020204030204" pitchFamily="34" charset="0"/>
                <a:cs typeface="Times New Roman" panose="02020603050405020304" pitchFamily="18" charset="0"/>
              </a:rPr>
              <a:t>LPUB</a:t>
            </a:r>
            <a:r>
              <a:rPr lang="pl-PL" sz="2000" b="1" dirty="0">
                <a:solidFill>
                  <a:srgbClr val="202C8F"/>
                </a:solidFill>
                <a:ea typeface="Calibri" panose="020F0502020204030204" pitchFamily="34" charset="0"/>
                <a:cs typeface="Times New Roman" panose="02020603050405020304" pitchFamily="18" charset="0"/>
              </a:rPr>
              <a:t> (2021-2023)</a:t>
            </a:r>
          </a:p>
          <a:p>
            <a:endParaRPr lang="pl-PL" sz="2000" b="1" dirty="0">
              <a:solidFill>
                <a:srgbClr val="202C8F"/>
              </a:solidFill>
              <a:ea typeface="Calibri" panose="020F0502020204030204" pitchFamily="34" charset="0"/>
              <a:cs typeface="Times New Roman" panose="02020603050405020304" pitchFamily="18" charset="0"/>
            </a:endParaRPr>
          </a:p>
          <a:p>
            <a:r>
              <a:rPr lang="pl-PL" sz="2000" b="1" dirty="0" err="1">
                <a:solidFill>
                  <a:srgbClr val="202C8F"/>
                </a:solidFill>
                <a:ea typeface="Calibri" panose="020F0502020204030204" pitchFamily="34" charset="0"/>
                <a:cs typeface="Times New Roman" panose="02020603050405020304" pitchFamily="18" charset="0"/>
              </a:rPr>
              <a:t>Negative</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impacts</a:t>
            </a:r>
            <a:r>
              <a:rPr lang="pl-PL" sz="2000" b="1" dirty="0">
                <a:solidFill>
                  <a:srgbClr val="202C8F"/>
                </a:solidFill>
                <a:ea typeface="Calibri" panose="020F0502020204030204" pitchFamily="34" charset="0"/>
                <a:cs typeface="Times New Roman" panose="02020603050405020304" pitchFamily="18" charset="0"/>
              </a:rPr>
              <a:t>:</a:t>
            </a:r>
          </a:p>
          <a:p>
            <a:endParaRPr lang="pl-PL" sz="2000" b="1"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physical and mental health outcomes</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work intensification,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de-personalisation of service tasks (‘social time’),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individualisation of work relationships with colleagues and managers,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control and monitoring of workers and their job tasks,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blurring of boundaries between work and private life,</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 physical and mental health hazards</a:t>
            </a:r>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9" name="Image 861861238" descr="Une image contenant logo&#10;&#10;Description générée automatiquement">
            <a:hlinkClick r:id="rId3"/>
          </p:cNvPr>
          <p:cNvPicPr/>
          <p:nvPr/>
        </p:nvPicPr>
        <p:blipFill>
          <a:blip r:embed="rId4">
            <a:extLst>
              <a:ext uri="{28A0092B-C50C-407E-A947-70E740481C1C}">
                <a14:useLocalDpi xmlns:a14="http://schemas.microsoft.com/office/drawing/2010/main" val="0"/>
              </a:ext>
            </a:extLst>
          </a:blip>
          <a:stretch>
            <a:fillRect/>
          </a:stretch>
        </p:blipFill>
        <p:spPr>
          <a:xfrm>
            <a:off x="10588877" y="319531"/>
            <a:ext cx="1403985" cy="1019175"/>
          </a:xfrm>
          <a:prstGeom prst="rect">
            <a:avLst/>
          </a:prstGeom>
        </p:spPr>
      </p:pic>
    </p:spTree>
    <p:extLst>
      <p:ext uri="{BB962C8B-B14F-4D97-AF65-F5344CB8AC3E}">
        <p14:creationId xmlns:p14="http://schemas.microsoft.com/office/powerpoint/2010/main" val="21598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3785652"/>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a:t>
            </a:r>
            <a:r>
              <a:rPr lang="pl-PL" sz="2000" b="1" dirty="0" err="1">
                <a:solidFill>
                  <a:srgbClr val="202C8F"/>
                </a:solidFill>
                <a:ea typeface="Calibri" panose="020F0502020204030204" pitchFamily="34" charset="0"/>
                <a:cs typeface="Times New Roman" panose="02020603050405020304" pitchFamily="18" charset="0"/>
              </a:rPr>
              <a:t>impact</a:t>
            </a:r>
            <a:r>
              <a:rPr lang="pl-PL" sz="2000" b="1" dirty="0">
                <a:solidFill>
                  <a:srgbClr val="202C8F"/>
                </a:solidFill>
                <a:ea typeface="Calibri" panose="020F0502020204030204" pitchFamily="34" charset="0"/>
                <a:cs typeface="Times New Roman" panose="02020603050405020304" pitchFamily="18" charset="0"/>
              </a:rPr>
              <a:t> of </a:t>
            </a:r>
            <a:r>
              <a:rPr lang="en-GB" sz="2000" b="1" dirty="0">
                <a:solidFill>
                  <a:srgbClr val="202C8F"/>
                </a:solidFill>
                <a:ea typeface="Calibri" panose="020F0502020204030204" pitchFamily="34" charset="0"/>
                <a:cs typeface="Times New Roman" panose="02020603050405020304" pitchFamily="18" charset="0"/>
              </a:rPr>
              <a:t>digitalisation</a:t>
            </a:r>
            <a:r>
              <a:rPr lang="pl-PL" sz="2000" b="1" dirty="0">
                <a:solidFill>
                  <a:srgbClr val="202C8F"/>
                </a:solidFill>
                <a:ea typeface="Calibri" panose="020F0502020204030204" pitchFamily="34" charset="0"/>
                <a:cs typeface="Times New Roman" panose="02020603050405020304" pitchFamily="18" charset="0"/>
              </a:rPr>
              <a:t> on </a:t>
            </a:r>
            <a:r>
              <a:rPr lang="pl-PL" sz="2000" b="1" dirty="0" err="1">
                <a:solidFill>
                  <a:srgbClr val="202C8F"/>
                </a:solidFill>
                <a:ea typeface="Calibri" panose="020F0502020204030204" pitchFamily="34" charset="0"/>
                <a:cs typeface="Times New Roman" panose="02020603050405020304" pitchFamily="18" charset="0"/>
              </a:rPr>
              <a:t>job</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quality</a:t>
            </a:r>
            <a:r>
              <a:rPr lang="pl-PL" sz="2000" b="1" dirty="0">
                <a:solidFill>
                  <a:srgbClr val="202C8F"/>
                </a:solidFill>
                <a:ea typeface="Calibri" panose="020F0502020204030204" pitchFamily="34" charset="0"/>
                <a:cs typeface="Times New Roman" panose="02020603050405020304" pitchFamily="18" charset="0"/>
              </a:rPr>
              <a:t>, </a:t>
            </a:r>
            <a:r>
              <a:rPr lang="en-GB" sz="2000" b="1" dirty="0">
                <a:solidFill>
                  <a:srgbClr val="202C8F"/>
                </a:solidFill>
                <a:ea typeface="Calibri" panose="020F0502020204030204" pitchFamily="34" charset="0"/>
                <a:cs typeface="Times New Roman" panose="02020603050405020304" pitchFamily="18" charset="0"/>
              </a:rPr>
              <a:t>DIGIQU</a:t>
            </a:r>
            <a:r>
              <a:rPr lang="pl-PL" sz="2000" b="1" dirty="0">
                <a:solidFill>
                  <a:srgbClr val="202C8F"/>
                </a:solidFill>
                <a:ea typeface="Calibri" panose="020F0502020204030204" pitchFamily="34" charset="0"/>
                <a:cs typeface="Times New Roman" panose="02020603050405020304" pitchFamily="18" charset="0"/>
              </a:rPr>
              <a:t>@</a:t>
            </a:r>
            <a:r>
              <a:rPr lang="en-GB" sz="2000" b="1" dirty="0">
                <a:solidFill>
                  <a:srgbClr val="202C8F"/>
                </a:solidFill>
                <a:ea typeface="Calibri" panose="020F0502020204030204" pitchFamily="34" charset="0"/>
                <a:cs typeface="Times New Roman" panose="02020603050405020304" pitchFamily="18" charset="0"/>
              </a:rPr>
              <a:t>LPUB</a:t>
            </a:r>
            <a:r>
              <a:rPr lang="pl-PL" sz="2000" b="1" dirty="0">
                <a:solidFill>
                  <a:srgbClr val="202C8F"/>
                </a:solidFill>
                <a:ea typeface="Calibri" panose="020F0502020204030204" pitchFamily="34" charset="0"/>
                <a:cs typeface="Times New Roman" panose="02020603050405020304" pitchFamily="18" charset="0"/>
              </a:rPr>
              <a:t> (2021-2023)</a:t>
            </a:r>
          </a:p>
          <a:p>
            <a:endParaRPr lang="pl-PL" sz="2000" b="1" dirty="0">
              <a:solidFill>
                <a:srgbClr val="202C8F"/>
              </a:solidFill>
              <a:ea typeface="Calibri" panose="020F0502020204030204" pitchFamily="34" charset="0"/>
              <a:cs typeface="Times New Roman" panose="02020603050405020304" pitchFamily="18" charset="0"/>
            </a:endParaRPr>
          </a:p>
          <a:p>
            <a:r>
              <a:rPr lang="pl-PL" sz="2000" b="1" dirty="0" err="1">
                <a:solidFill>
                  <a:srgbClr val="202C8F"/>
                </a:solidFill>
                <a:ea typeface="Calibri" panose="020F0502020204030204" pitchFamily="34" charset="0"/>
                <a:cs typeface="Times New Roman" panose="02020603050405020304" pitchFamily="18" charset="0"/>
              </a:rPr>
              <a:t>Paradoxical</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tensions</a:t>
            </a:r>
            <a:r>
              <a:rPr lang="pl-PL" sz="2000" b="1" dirty="0">
                <a:solidFill>
                  <a:srgbClr val="202C8F"/>
                </a:solidFill>
                <a:ea typeface="Calibri" panose="020F0502020204030204" pitchFamily="34" charset="0"/>
                <a:cs typeface="Times New Roman" panose="02020603050405020304" pitchFamily="18" charset="0"/>
              </a:rPr>
              <a:t>: </a:t>
            </a:r>
            <a:r>
              <a:rPr lang="en-GB" sz="2000" dirty="0">
                <a:solidFill>
                  <a:srgbClr val="202C8F"/>
                </a:solidFill>
                <a:ea typeface="Calibri" panose="020F0502020204030204" pitchFamily="34" charset="0"/>
                <a:cs typeface="Times New Roman" panose="02020603050405020304" pitchFamily="18" charset="0"/>
              </a:rPr>
              <a:t>workers must cope with these in order to strike a proper a </a:t>
            </a:r>
            <a:r>
              <a:rPr lang="en-GB" sz="2000" i="1" dirty="0">
                <a:solidFill>
                  <a:srgbClr val="202C8F"/>
                </a:solidFill>
                <a:ea typeface="Calibri" panose="020F0502020204030204" pitchFamily="34" charset="0"/>
                <a:cs typeface="Times New Roman" panose="02020603050405020304" pitchFamily="18" charset="0"/>
              </a:rPr>
              <a:t>balance</a:t>
            </a:r>
            <a:r>
              <a:rPr lang="en-GB" sz="2000" dirty="0">
                <a:solidFill>
                  <a:srgbClr val="202C8F"/>
                </a:solidFill>
                <a:ea typeface="Calibri" panose="020F0502020204030204" pitchFamily="34" charset="0"/>
                <a:cs typeface="Times New Roman" panose="02020603050405020304" pitchFamily="18" charset="0"/>
              </a:rPr>
              <a:t>.</a:t>
            </a:r>
            <a:endParaRPr lang="pl-PL" sz="2000" b="1"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greater flexibility in time and space vs. respect of effective contractual working hours,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work-life balance vs. hyper-connectivity,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individualised work vs. team work,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enhanced information vs. information overload,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increased autonomy vs. increased control,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err="1">
                <a:solidFill>
                  <a:srgbClr val="202C8F"/>
                </a:solidFill>
                <a:ea typeface="Calibri" panose="020F0502020204030204" pitchFamily="34" charset="0"/>
                <a:cs typeface="Times New Roman" panose="02020603050405020304" pitchFamily="18" charset="0"/>
              </a:rPr>
              <a:t>upskilling</a:t>
            </a:r>
            <a:r>
              <a:rPr lang="en-GB" sz="2000" dirty="0">
                <a:solidFill>
                  <a:srgbClr val="202C8F"/>
                </a:solidFill>
                <a:ea typeface="Calibri" panose="020F0502020204030204" pitchFamily="34" charset="0"/>
                <a:cs typeface="Times New Roman" panose="02020603050405020304" pitchFamily="18" charset="0"/>
              </a:rPr>
              <a:t> vs. deskilling,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better public services vs. distancing from the users. </a:t>
            </a:r>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9" name="Image 861861238" descr="Une image contenant logo&#10;&#10;Description générée automatiquement">
            <a:hlinkClick r:id="rId3"/>
          </p:cNvPr>
          <p:cNvPicPr/>
          <p:nvPr/>
        </p:nvPicPr>
        <p:blipFill>
          <a:blip r:embed="rId4">
            <a:extLst>
              <a:ext uri="{28A0092B-C50C-407E-A947-70E740481C1C}">
                <a14:useLocalDpi xmlns:a14="http://schemas.microsoft.com/office/drawing/2010/main" val="0"/>
              </a:ext>
            </a:extLst>
          </a:blip>
          <a:stretch>
            <a:fillRect/>
          </a:stretch>
        </p:blipFill>
        <p:spPr>
          <a:xfrm>
            <a:off x="10588877" y="319531"/>
            <a:ext cx="1403985" cy="1019175"/>
          </a:xfrm>
          <a:prstGeom prst="rect">
            <a:avLst/>
          </a:prstGeom>
        </p:spPr>
      </p:pic>
    </p:spTree>
    <p:extLst>
      <p:ext uri="{BB962C8B-B14F-4D97-AF65-F5344CB8AC3E}">
        <p14:creationId xmlns:p14="http://schemas.microsoft.com/office/powerpoint/2010/main" val="10100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5016758"/>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a:t>
            </a:r>
            <a:r>
              <a:rPr lang="pl-PL" sz="2000" b="1" dirty="0" err="1">
                <a:solidFill>
                  <a:srgbClr val="202C8F"/>
                </a:solidFill>
                <a:ea typeface="Calibri" panose="020F0502020204030204" pitchFamily="34" charset="0"/>
                <a:cs typeface="Times New Roman" panose="02020603050405020304" pitchFamily="18" charset="0"/>
              </a:rPr>
              <a:t>impact</a:t>
            </a:r>
            <a:r>
              <a:rPr lang="pl-PL" sz="2000" b="1" dirty="0">
                <a:solidFill>
                  <a:srgbClr val="202C8F"/>
                </a:solidFill>
                <a:ea typeface="Calibri" panose="020F0502020204030204" pitchFamily="34" charset="0"/>
                <a:cs typeface="Times New Roman" panose="02020603050405020304" pitchFamily="18" charset="0"/>
              </a:rPr>
              <a:t> of </a:t>
            </a:r>
            <a:r>
              <a:rPr lang="en-GB" sz="2000" b="1" dirty="0">
                <a:solidFill>
                  <a:srgbClr val="202C8F"/>
                </a:solidFill>
                <a:ea typeface="Calibri" panose="020F0502020204030204" pitchFamily="34" charset="0"/>
                <a:cs typeface="Times New Roman" panose="02020603050405020304" pitchFamily="18" charset="0"/>
              </a:rPr>
              <a:t>digitalisation</a:t>
            </a:r>
            <a:r>
              <a:rPr lang="pl-PL" sz="2000" b="1" dirty="0">
                <a:solidFill>
                  <a:srgbClr val="202C8F"/>
                </a:solidFill>
                <a:ea typeface="Calibri" panose="020F0502020204030204" pitchFamily="34" charset="0"/>
                <a:cs typeface="Times New Roman" panose="02020603050405020304" pitchFamily="18" charset="0"/>
              </a:rPr>
              <a:t> on </a:t>
            </a:r>
            <a:r>
              <a:rPr lang="pl-PL" sz="2000" b="1" dirty="0" err="1">
                <a:solidFill>
                  <a:srgbClr val="202C8F"/>
                </a:solidFill>
                <a:ea typeface="Calibri" panose="020F0502020204030204" pitchFamily="34" charset="0"/>
                <a:cs typeface="Times New Roman" panose="02020603050405020304" pitchFamily="18" charset="0"/>
              </a:rPr>
              <a:t>job</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quality</a:t>
            </a:r>
            <a:r>
              <a:rPr lang="pl-PL" sz="2000" b="1" dirty="0">
                <a:solidFill>
                  <a:srgbClr val="202C8F"/>
                </a:solidFill>
                <a:ea typeface="Calibri" panose="020F0502020204030204" pitchFamily="34" charset="0"/>
                <a:cs typeface="Times New Roman" panose="02020603050405020304" pitchFamily="18" charset="0"/>
              </a:rPr>
              <a:t>, </a:t>
            </a:r>
            <a:r>
              <a:rPr lang="en-GB" sz="2000" b="1" dirty="0">
                <a:solidFill>
                  <a:srgbClr val="202C8F"/>
                </a:solidFill>
                <a:ea typeface="Calibri" panose="020F0502020204030204" pitchFamily="34" charset="0"/>
                <a:cs typeface="Times New Roman" panose="02020603050405020304" pitchFamily="18" charset="0"/>
              </a:rPr>
              <a:t>DIGIQU</a:t>
            </a:r>
            <a:r>
              <a:rPr lang="pl-PL" sz="2000" b="1" dirty="0">
                <a:solidFill>
                  <a:srgbClr val="202C8F"/>
                </a:solidFill>
                <a:ea typeface="Calibri" panose="020F0502020204030204" pitchFamily="34" charset="0"/>
                <a:cs typeface="Times New Roman" panose="02020603050405020304" pitchFamily="18" charset="0"/>
              </a:rPr>
              <a:t>@</a:t>
            </a:r>
            <a:r>
              <a:rPr lang="en-GB" sz="2000" b="1" dirty="0">
                <a:solidFill>
                  <a:srgbClr val="202C8F"/>
                </a:solidFill>
                <a:ea typeface="Calibri" panose="020F0502020204030204" pitchFamily="34" charset="0"/>
                <a:cs typeface="Times New Roman" panose="02020603050405020304" pitchFamily="18" charset="0"/>
              </a:rPr>
              <a:t>LPUB</a:t>
            </a:r>
            <a:r>
              <a:rPr lang="pl-PL" sz="2000" b="1" dirty="0">
                <a:solidFill>
                  <a:srgbClr val="202C8F"/>
                </a:solidFill>
                <a:ea typeface="Calibri" panose="020F0502020204030204" pitchFamily="34" charset="0"/>
                <a:cs typeface="Times New Roman" panose="02020603050405020304" pitchFamily="18" charset="0"/>
              </a:rPr>
              <a:t> (2021-2023)</a:t>
            </a:r>
          </a:p>
          <a:p>
            <a:endParaRPr lang="pl-PL" sz="2000" b="1" dirty="0">
              <a:solidFill>
                <a:srgbClr val="202C8F"/>
              </a:solidFill>
              <a:ea typeface="Calibri" panose="020F0502020204030204" pitchFamily="34" charset="0"/>
              <a:cs typeface="Times New Roman" panose="02020603050405020304" pitchFamily="18" charset="0"/>
            </a:endParaRPr>
          </a:p>
          <a:p>
            <a:r>
              <a:rPr lang="pl-PL" sz="2000" b="1" dirty="0" err="1">
                <a:solidFill>
                  <a:srgbClr val="202C8F"/>
                </a:solidFill>
                <a:ea typeface="Calibri" panose="020F0502020204030204" pitchFamily="34" charset="0"/>
                <a:cs typeface="Times New Roman" panose="02020603050405020304" pitchFamily="18" charset="0"/>
              </a:rPr>
              <a:t>Survey</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results</a:t>
            </a:r>
            <a:r>
              <a:rPr lang="pl-PL" sz="2000" b="1" dirty="0">
                <a:solidFill>
                  <a:srgbClr val="202C8F"/>
                </a:solidFill>
                <a:ea typeface="Calibri" panose="020F0502020204030204" pitchFamily="34" charset="0"/>
                <a:cs typeface="Times New Roman" panose="02020603050405020304" pitchFamily="18" charset="0"/>
              </a:rPr>
              <a:t>:</a:t>
            </a:r>
          </a:p>
          <a:p>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pl-PL" sz="2000" dirty="0" err="1">
                <a:solidFill>
                  <a:srgbClr val="202C8F"/>
                </a:solidFill>
                <a:ea typeface="Calibri" panose="020F0502020204030204" pitchFamily="34" charset="0"/>
                <a:cs typeface="Times New Roman" panose="02020603050405020304" pitchFamily="18" charset="0"/>
              </a:rPr>
              <a:t>Impact</a:t>
            </a:r>
            <a:r>
              <a:rPr lang="pl-PL" sz="2000" dirty="0">
                <a:solidFill>
                  <a:srgbClr val="202C8F"/>
                </a:solidFill>
                <a:ea typeface="Calibri" panose="020F0502020204030204" pitchFamily="34" charset="0"/>
                <a:cs typeface="Times New Roman" panose="02020603050405020304" pitchFamily="18" charset="0"/>
              </a:rPr>
              <a:t> of </a:t>
            </a:r>
            <a:r>
              <a:rPr lang="pl-PL" sz="2000" dirty="0" err="1">
                <a:solidFill>
                  <a:srgbClr val="202C8F"/>
                </a:solidFill>
                <a:ea typeface="Calibri" panose="020F0502020204030204" pitchFamily="34" charset="0"/>
                <a:cs typeface="Times New Roman" panose="02020603050405020304" pitchFamily="18" charset="0"/>
              </a:rPr>
              <a:t>digitalisation</a:t>
            </a:r>
            <a:endParaRPr lang="pl-PL" sz="2000" dirty="0">
              <a:solidFill>
                <a:srgbClr val="202C8F"/>
              </a:solidFill>
              <a:ea typeface="Calibri" panose="020F0502020204030204" pitchFamily="34" charset="0"/>
              <a:cs typeface="Times New Roman" panose="02020603050405020304" pitchFamily="18" charset="0"/>
            </a:endParaRPr>
          </a:p>
          <a:p>
            <a:pPr marL="800100" lvl="1"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for roughly one </a:t>
            </a:r>
            <a:r>
              <a:rPr lang="en-GB" sz="2000" b="1" dirty="0">
                <a:solidFill>
                  <a:srgbClr val="202C8F"/>
                </a:solidFill>
                <a:ea typeface="Calibri" panose="020F0502020204030204" pitchFamily="34" charset="0"/>
                <a:cs typeface="Times New Roman" panose="02020603050405020304" pitchFamily="18" charset="0"/>
              </a:rPr>
              <a:t>half</a:t>
            </a:r>
            <a:r>
              <a:rPr lang="en-GB" sz="2000" dirty="0">
                <a:solidFill>
                  <a:srgbClr val="202C8F"/>
                </a:solidFill>
                <a:ea typeface="Calibri" panose="020F0502020204030204" pitchFamily="34" charset="0"/>
                <a:cs typeface="Times New Roman" panose="02020603050405020304" pitchFamily="18" charset="0"/>
              </a:rPr>
              <a:t> of the respondents, digitalisation has had a </a:t>
            </a:r>
            <a:r>
              <a:rPr lang="en-GB" sz="2000" b="1" dirty="0">
                <a:solidFill>
                  <a:srgbClr val="202C8F"/>
                </a:solidFill>
                <a:ea typeface="Calibri" panose="020F0502020204030204" pitchFamily="34" charset="0"/>
                <a:cs typeface="Times New Roman" panose="02020603050405020304" pitchFamily="18" charset="0"/>
              </a:rPr>
              <a:t>neutral (no change) impact </a:t>
            </a:r>
            <a:r>
              <a:rPr lang="en-GB" sz="2000" dirty="0">
                <a:solidFill>
                  <a:srgbClr val="202C8F"/>
                </a:solidFill>
                <a:ea typeface="Calibri" panose="020F0502020204030204" pitchFamily="34" charset="0"/>
                <a:cs typeface="Times New Roman" panose="02020603050405020304" pitchFamily="18" charset="0"/>
              </a:rPr>
              <a:t>on job quality, </a:t>
            </a:r>
            <a:endParaRPr lang="pl-PL" sz="2000" dirty="0">
              <a:solidFill>
                <a:srgbClr val="202C8F"/>
              </a:solidFill>
              <a:ea typeface="Calibri" panose="020F0502020204030204" pitchFamily="34" charset="0"/>
              <a:cs typeface="Times New Roman" panose="02020603050405020304" pitchFamily="18" charset="0"/>
            </a:endParaRPr>
          </a:p>
          <a:p>
            <a:pPr marL="800100" lvl="1"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for around </a:t>
            </a:r>
            <a:r>
              <a:rPr lang="en-GB" sz="2000" b="1" dirty="0">
                <a:solidFill>
                  <a:srgbClr val="202C8F"/>
                </a:solidFill>
                <a:ea typeface="Calibri" panose="020F0502020204030204" pitchFamily="34" charset="0"/>
                <a:cs typeface="Times New Roman" panose="02020603050405020304" pitchFamily="18" charset="0"/>
              </a:rPr>
              <a:t>one third </a:t>
            </a:r>
            <a:r>
              <a:rPr lang="en-GB" sz="2000" dirty="0">
                <a:solidFill>
                  <a:srgbClr val="202C8F"/>
                </a:solidFill>
                <a:ea typeface="Calibri" panose="020F0502020204030204" pitchFamily="34" charset="0"/>
                <a:cs typeface="Times New Roman" panose="02020603050405020304" pitchFamily="18" charset="0"/>
              </a:rPr>
              <a:t>of workers it has had </a:t>
            </a:r>
            <a:r>
              <a:rPr lang="en-GB" sz="2000" b="1" dirty="0">
                <a:solidFill>
                  <a:srgbClr val="202C8F"/>
                </a:solidFill>
                <a:ea typeface="Calibri" panose="020F0502020204030204" pitchFamily="34" charset="0"/>
                <a:cs typeface="Times New Roman" panose="02020603050405020304" pitchFamily="18" charset="0"/>
              </a:rPr>
              <a:t>positive effects</a:t>
            </a:r>
            <a:r>
              <a:rPr lang="en-GB" sz="2000" dirty="0">
                <a:solidFill>
                  <a:srgbClr val="202C8F"/>
                </a:solidFill>
                <a:ea typeface="Calibri" panose="020F0502020204030204" pitchFamily="34" charset="0"/>
                <a:cs typeface="Times New Roman" panose="02020603050405020304" pitchFamily="18" charset="0"/>
              </a:rPr>
              <a:t>,</a:t>
            </a:r>
            <a:endParaRPr lang="pl-PL" sz="2000" dirty="0">
              <a:solidFill>
                <a:srgbClr val="202C8F"/>
              </a:solidFill>
              <a:ea typeface="Calibri" panose="020F0502020204030204" pitchFamily="34" charset="0"/>
              <a:cs typeface="Times New Roman" panose="02020603050405020304" pitchFamily="18" charset="0"/>
            </a:endParaRPr>
          </a:p>
          <a:p>
            <a:pPr marL="800100" lvl="1" indent="-342900">
              <a:buFont typeface="Arial" pitchFamily="34" charset="0"/>
              <a:buChar char="•"/>
            </a:pPr>
            <a:r>
              <a:rPr lang="pl-PL" sz="2000" dirty="0">
                <a:solidFill>
                  <a:srgbClr val="202C8F"/>
                </a:solidFill>
                <a:ea typeface="Calibri" panose="020F0502020204030204" pitchFamily="34" charset="0"/>
                <a:cs typeface="Times New Roman" panose="02020603050405020304" pitchFamily="18" charset="0"/>
              </a:rPr>
              <a:t>w</a:t>
            </a:r>
            <a:r>
              <a:rPr lang="en-GB" sz="2000" dirty="0" err="1">
                <a:solidFill>
                  <a:srgbClr val="202C8F"/>
                </a:solidFill>
                <a:ea typeface="Calibri" panose="020F0502020204030204" pitchFamily="34" charset="0"/>
                <a:cs typeface="Times New Roman" panose="02020603050405020304" pitchFamily="18" charset="0"/>
              </a:rPr>
              <a:t>hile</a:t>
            </a:r>
            <a:r>
              <a:rPr lang="en-GB" sz="2000" dirty="0">
                <a:solidFill>
                  <a:srgbClr val="202C8F"/>
                </a:solidFill>
                <a:ea typeface="Calibri" panose="020F0502020204030204" pitchFamily="34" charset="0"/>
                <a:cs typeface="Times New Roman" panose="02020603050405020304" pitchFamily="18" charset="0"/>
              </a:rPr>
              <a:t> for about </a:t>
            </a:r>
            <a:r>
              <a:rPr lang="en-GB" sz="2000" b="1" dirty="0">
                <a:solidFill>
                  <a:srgbClr val="202C8F"/>
                </a:solidFill>
                <a:ea typeface="Calibri" panose="020F0502020204030204" pitchFamily="34" charset="0"/>
                <a:cs typeface="Times New Roman" panose="02020603050405020304" pitchFamily="18" charset="0"/>
              </a:rPr>
              <a:t>one fifth </a:t>
            </a:r>
            <a:r>
              <a:rPr lang="en-GB" sz="2000" dirty="0">
                <a:solidFill>
                  <a:srgbClr val="202C8F"/>
                </a:solidFill>
                <a:ea typeface="Calibri" panose="020F0502020204030204" pitchFamily="34" charset="0"/>
                <a:cs typeface="Times New Roman" panose="02020603050405020304" pitchFamily="18" charset="0"/>
              </a:rPr>
              <a:t>of respondents the change has been seen as </a:t>
            </a:r>
            <a:r>
              <a:rPr lang="en-GB" sz="2000" b="1" dirty="0">
                <a:solidFill>
                  <a:srgbClr val="202C8F"/>
                </a:solidFill>
                <a:ea typeface="Calibri" panose="020F0502020204030204" pitchFamily="34" charset="0"/>
                <a:cs typeface="Times New Roman" panose="02020603050405020304" pitchFamily="18" charset="0"/>
              </a:rPr>
              <a:t>negative</a:t>
            </a:r>
            <a:r>
              <a:rPr lang="en-GB" sz="2000" dirty="0">
                <a:solidFill>
                  <a:srgbClr val="202C8F"/>
                </a:solidFill>
                <a:ea typeface="Calibri" panose="020F0502020204030204" pitchFamily="34" charset="0"/>
                <a:cs typeface="Times New Roman" panose="02020603050405020304" pitchFamily="18" charset="0"/>
              </a:rPr>
              <a:t>. </a:t>
            </a:r>
            <a:endParaRPr lang="pl-PL" sz="2000" dirty="0">
              <a:solidFill>
                <a:srgbClr val="202C8F"/>
              </a:solidFill>
              <a:ea typeface="Calibri" panose="020F0502020204030204" pitchFamily="34" charset="0"/>
              <a:cs typeface="Times New Roman" panose="02020603050405020304" pitchFamily="18" charset="0"/>
            </a:endParaRPr>
          </a:p>
          <a:p>
            <a:pPr marL="342900" lvl="1"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marL="342900" lvl="1" indent="-342900">
              <a:buFont typeface="Arial" pitchFamily="34" charset="0"/>
              <a:buChar char="•"/>
            </a:pPr>
            <a:r>
              <a:rPr lang="pl-PL" sz="2000" dirty="0">
                <a:solidFill>
                  <a:srgbClr val="202C8F"/>
                </a:solidFill>
                <a:ea typeface="Calibri" panose="020F0502020204030204" pitchFamily="34" charset="0"/>
                <a:cs typeface="Times New Roman" panose="02020603050405020304" pitchFamily="18" charset="0"/>
              </a:rPr>
              <a:t>W</a:t>
            </a:r>
            <a:r>
              <a:rPr lang="en-GB" sz="2000" dirty="0" err="1">
                <a:solidFill>
                  <a:srgbClr val="202C8F"/>
                </a:solidFill>
                <a:ea typeface="Calibri" panose="020F0502020204030204" pitchFamily="34" charset="0"/>
                <a:cs typeface="Times New Roman" panose="02020603050405020304" pitchFamily="18" charset="0"/>
              </a:rPr>
              <a:t>orkers</a:t>
            </a:r>
            <a:r>
              <a:rPr lang="en-GB" sz="2000" dirty="0">
                <a:solidFill>
                  <a:srgbClr val="202C8F"/>
                </a:solidFill>
                <a:ea typeface="Calibri" panose="020F0502020204030204" pitchFamily="34" charset="0"/>
                <a:cs typeface="Times New Roman" panose="02020603050405020304" pitchFamily="18" charset="0"/>
              </a:rPr>
              <a:t> from the </a:t>
            </a:r>
            <a:r>
              <a:rPr lang="en-GB" sz="2000" b="1" dirty="0">
                <a:solidFill>
                  <a:srgbClr val="202C8F"/>
                </a:solidFill>
                <a:ea typeface="Calibri" panose="020F0502020204030204" pitchFamily="34" charset="0"/>
                <a:cs typeface="Times New Roman" panose="02020603050405020304" pitchFamily="18" charset="0"/>
              </a:rPr>
              <a:t>public hospital and healthcare services </a:t>
            </a:r>
            <a:r>
              <a:rPr lang="en-GB" sz="2000" dirty="0">
                <a:solidFill>
                  <a:srgbClr val="202C8F"/>
                </a:solidFill>
                <a:ea typeface="Calibri" panose="020F0502020204030204" pitchFamily="34" charset="0"/>
                <a:cs typeface="Times New Roman" panose="02020603050405020304" pitchFamily="18" charset="0"/>
              </a:rPr>
              <a:t>stand out from the other public services considered in the project by expressing </a:t>
            </a:r>
            <a:r>
              <a:rPr lang="en-GB" sz="2000" b="1" dirty="0">
                <a:solidFill>
                  <a:srgbClr val="202C8F"/>
                </a:solidFill>
                <a:ea typeface="Calibri" panose="020F0502020204030204" pitchFamily="34" charset="0"/>
                <a:cs typeface="Times New Roman" panose="02020603050405020304" pitchFamily="18" charset="0"/>
              </a:rPr>
              <a:t>stronger negative impressions and describing a less positive impact</a:t>
            </a:r>
            <a:endParaRPr lang="pl-PL" sz="2000" b="1"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9" name="Image 861861238" descr="Une image contenant logo&#10;&#10;Description générée automatiquement">
            <a:hlinkClick r:id="rId3"/>
          </p:cNvPr>
          <p:cNvPicPr/>
          <p:nvPr/>
        </p:nvPicPr>
        <p:blipFill>
          <a:blip r:embed="rId4">
            <a:extLst>
              <a:ext uri="{28A0092B-C50C-407E-A947-70E740481C1C}">
                <a14:useLocalDpi xmlns:a14="http://schemas.microsoft.com/office/drawing/2010/main" val="0"/>
              </a:ext>
            </a:extLst>
          </a:blip>
          <a:stretch>
            <a:fillRect/>
          </a:stretch>
        </p:blipFill>
        <p:spPr>
          <a:xfrm>
            <a:off x="10588877" y="319531"/>
            <a:ext cx="1403985" cy="1019175"/>
          </a:xfrm>
          <a:prstGeom prst="rect">
            <a:avLst/>
          </a:prstGeom>
        </p:spPr>
      </p:pic>
    </p:spTree>
    <p:extLst>
      <p:ext uri="{BB962C8B-B14F-4D97-AF65-F5344CB8AC3E}">
        <p14:creationId xmlns:p14="http://schemas.microsoft.com/office/powerpoint/2010/main" val="92926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5632311"/>
          </a:xfrm>
          <a:prstGeom prst="rect">
            <a:avLst/>
          </a:prstGeom>
          <a:noFill/>
        </p:spPr>
        <p:txBody>
          <a:bodyPr wrap="square">
            <a:spAutoFit/>
          </a:bodyPr>
          <a:lstStyle/>
          <a:p>
            <a:r>
              <a:rPr lang="en-GB" sz="2000" b="1" dirty="0">
                <a:solidFill>
                  <a:srgbClr val="202C8F"/>
                </a:solidFill>
                <a:ea typeface="Calibri" panose="020F0502020204030204" pitchFamily="34" charset="0"/>
                <a:cs typeface="Times New Roman" panose="02020603050405020304" pitchFamily="18" charset="0"/>
              </a:rPr>
              <a:t>Overview of the main </a:t>
            </a:r>
            <a:r>
              <a:rPr lang="pl-PL" sz="2000" b="1" dirty="0" err="1">
                <a:solidFill>
                  <a:srgbClr val="202C8F"/>
                </a:solidFill>
                <a:ea typeface="Calibri" panose="020F0502020204030204" pitchFamily="34" charset="0"/>
                <a:cs typeface="Times New Roman" panose="02020603050405020304" pitchFamily="18" charset="0"/>
              </a:rPr>
              <a:t>impact</a:t>
            </a:r>
            <a:r>
              <a:rPr lang="pl-PL" sz="2000" b="1" dirty="0">
                <a:solidFill>
                  <a:srgbClr val="202C8F"/>
                </a:solidFill>
                <a:ea typeface="Calibri" panose="020F0502020204030204" pitchFamily="34" charset="0"/>
                <a:cs typeface="Times New Roman" panose="02020603050405020304" pitchFamily="18" charset="0"/>
              </a:rPr>
              <a:t> of </a:t>
            </a:r>
            <a:r>
              <a:rPr lang="en-GB" sz="2000" b="1" dirty="0">
                <a:solidFill>
                  <a:srgbClr val="202C8F"/>
                </a:solidFill>
                <a:ea typeface="Calibri" panose="020F0502020204030204" pitchFamily="34" charset="0"/>
                <a:cs typeface="Times New Roman" panose="02020603050405020304" pitchFamily="18" charset="0"/>
              </a:rPr>
              <a:t>digitalisation</a:t>
            </a:r>
            <a:r>
              <a:rPr lang="pl-PL" sz="2000" b="1" dirty="0">
                <a:solidFill>
                  <a:srgbClr val="202C8F"/>
                </a:solidFill>
                <a:ea typeface="Calibri" panose="020F0502020204030204" pitchFamily="34" charset="0"/>
                <a:cs typeface="Times New Roman" panose="02020603050405020304" pitchFamily="18" charset="0"/>
              </a:rPr>
              <a:t> on </a:t>
            </a:r>
            <a:r>
              <a:rPr lang="pl-PL" sz="2000" b="1" dirty="0" err="1">
                <a:solidFill>
                  <a:srgbClr val="202C8F"/>
                </a:solidFill>
                <a:ea typeface="Calibri" panose="020F0502020204030204" pitchFamily="34" charset="0"/>
                <a:cs typeface="Times New Roman" panose="02020603050405020304" pitchFamily="18" charset="0"/>
              </a:rPr>
              <a:t>job</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quality</a:t>
            </a:r>
            <a:r>
              <a:rPr lang="pl-PL" sz="2000" b="1" dirty="0">
                <a:solidFill>
                  <a:srgbClr val="202C8F"/>
                </a:solidFill>
                <a:ea typeface="Calibri" panose="020F0502020204030204" pitchFamily="34" charset="0"/>
                <a:cs typeface="Times New Roman" panose="02020603050405020304" pitchFamily="18" charset="0"/>
              </a:rPr>
              <a:t>, </a:t>
            </a:r>
            <a:r>
              <a:rPr lang="en-GB" sz="2000" b="1" dirty="0">
                <a:solidFill>
                  <a:srgbClr val="202C8F"/>
                </a:solidFill>
                <a:ea typeface="Calibri" panose="020F0502020204030204" pitchFamily="34" charset="0"/>
                <a:cs typeface="Times New Roman" panose="02020603050405020304" pitchFamily="18" charset="0"/>
              </a:rPr>
              <a:t>DIGIQU</a:t>
            </a:r>
            <a:r>
              <a:rPr lang="pl-PL" sz="2000" b="1" dirty="0">
                <a:solidFill>
                  <a:srgbClr val="202C8F"/>
                </a:solidFill>
                <a:ea typeface="Calibri" panose="020F0502020204030204" pitchFamily="34" charset="0"/>
                <a:cs typeface="Times New Roman" panose="02020603050405020304" pitchFamily="18" charset="0"/>
              </a:rPr>
              <a:t>@</a:t>
            </a:r>
            <a:r>
              <a:rPr lang="en-GB" sz="2000" b="1" dirty="0">
                <a:solidFill>
                  <a:srgbClr val="202C8F"/>
                </a:solidFill>
                <a:ea typeface="Calibri" panose="020F0502020204030204" pitchFamily="34" charset="0"/>
                <a:cs typeface="Times New Roman" panose="02020603050405020304" pitchFamily="18" charset="0"/>
              </a:rPr>
              <a:t>LPUB</a:t>
            </a:r>
            <a:r>
              <a:rPr lang="pl-PL" sz="2000" b="1" dirty="0">
                <a:solidFill>
                  <a:srgbClr val="202C8F"/>
                </a:solidFill>
                <a:ea typeface="Calibri" panose="020F0502020204030204" pitchFamily="34" charset="0"/>
                <a:cs typeface="Times New Roman" panose="02020603050405020304" pitchFamily="18" charset="0"/>
              </a:rPr>
              <a:t> (2021-2023)</a:t>
            </a:r>
          </a:p>
          <a:p>
            <a:endParaRPr lang="pl-PL" sz="2000" b="1" dirty="0">
              <a:solidFill>
                <a:srgbClr val="202C8F"/>
              </a:solidFill>
              <a:ea typeface="Calibri" panose="020F0502020204030204" pitchFamily="34" charset="0"/>
              <a:cs typeface="Times New Roman" panose="02020603050405020304" pitchFamily="18" charset="0"/>
            </a:endParaRPr>
          </a:p>
          <a:p>
            <a:r>
              <a:rPr lang="pl-PL" sz="2000" b="1" dirty="0" err="1">
                <a:solidFill>
                  <a:srgbClr val="202C8F"/>
                </a:solidFill>
                <a:ea typeface="Calibri" panose="020F0502020204030204" pitchFamily="34" charset="0"/>
                <a:cs typeface="Times New Roman" panose="02020603050405020304" pitchFamily="18" charset="0"/>
              </a:rPr>
              <a:t>Survey</a:t>
            </a:r>
            <a:r>
              <a:rPr lang="pl-PL" sz="2000" b="1" dirty="0">
                <a:solidFill>
                  <a:srgbClr val="202C8F"/>
                </a:solidFill>
                <a:ea typeface="Calibri" panose="020F0502020204030204" pitchFamily="34" charset="0"/>
                <a:cs typeface="Times New Roman" panose="02020603050405020304" pitchFamily="18" charset="0"/>
              </a:rPr>
              <a:t> </a:t>
            </a:r>
            <a:r>
              <a:rPr lang="pl-PL" sz="2000" b="1" dirty="0" err="1">
                <a:solidFill>
                  <a:srgbClr val="202C8F"/>
                </a:solidFill>
                <a:ea typeface="Calibri" panose="020F0502020204030204" pitchFamily="34" charset="0"/>
                <a:cs typeface="Times New Roman" panose="02020603050405020304" pitchFamily="18" charset="0"/>
              </a:rPr>
              <a:t>results</a:t>
            </a:r>
            <a:r>
              <a:rPr lang="pl-PL" sz="2000" b="1" dirty="0">
                <a:solidFill>
                  <a:srgbClr val="202C8F"/>
                </a:solidFill>
                <a:ea typeface="Calibri" panose="020F0502020204030204" pitchFamily="34" charset="0"/>
                <a:cs typeface="Times New Roman" panose="02020603050405020304" pitchFamily="18" charset="0"/>
              </a:rPr>
              <a:t>:</a:t>
            </a:r>
          </a:p>
          <a:p>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pl-PL" sz="2000" dirty="0" err="1">
                <a:solidFill>
                  <a:srgbClr val="202C8F"/>
                </a:solidFill>
                <a:ea typeface="Calibri" panose="020F0502020204030204" pitchFamily="34" charset="0"/>
                <a:cs typeface="Times New Roman" panose="02020603050405020304" pitchFamily="18" charset="0"/>
              </a:rPr>
              <a:t>Impact</a:t>
            </a:r>
            <a:r>
              <a:rPr lang="pl-PL" sz="2000" dirty="0">
                <a:solidFill>
                  <a:srgbClr val="202C8F"/>
                </a:solidFill>
                <a:ea typeface="Calibri" panose="020F0502020204030204" pitchFamily="34" charset="0"/>
                <a:cs typeface="Times New Roman" panose="02020603050405020304" pitchFamily="18" charset="0"/>
              </a:rPr>
              <a:t> of </a:t>
            </a:r>
            <a:r>
              <a:rPr lang="pl-PL" sz="2000" dirty="0" err="1">
                <a:solidFill>
                  <a:srgbClr val="202C8F"/>
                </a:solidFill>
                <a:ea typeface="Calibri" panose="020F0502020204030204" pitchFamily="34" charset="0"/>
                <a:cs typeface="Times New Roman" panose="02020603050405020304" pitchFamily="18" charset="0"/>
              </a:rPr>
              <a:t>digitalisation</a:t>
            </a:r>
            <a:endParaRPr lang="pl-PL" sz="2000" dirty="0">
              <a:solidFill>
                <a:srgbClr val="202C8F"/>
              </a:solidFill>
              <a:ea typeface="Calibri" panose="020F0502020204030204" pitchFamily="34" charset="0"/>
              <a:cs typeface="Times New Roman" panose="02020603050405020304" pitchFamily="18" charset="0"/>
            </a:endParaRPr>
          </a:p>
          <a:p>
            <a:pPr marL="800100" lvl="1"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digitalisation is perceived by workers as </a:t>
            </a:r>
            <a:r>
              <a:rPr lang="en-GB" sz="2000" b="1" u="sng" dirty="0">
                <a:solidFill>
                  <a:srgbClr val="202C8F"/>
                </a:solidFill>
                <a:ea typeface="Calibri" panose="020F0502020204030204" pitchFamily="34" charset="0"/>
                <a:cs typeface="Times New Roman" panose="02020603050405020304" pitchFamily="18" charset="0"/>
              </a:rPr>
              <a:t>an additional factor</a:t>
            </a:r>
            <a:r>
              <a:rPr lang="en-GB" sz="2000" b="1" dirty="0">
                <a:solidFill>
                  <a:srgbClr val="202C8F"/>
                </a:solidFill>
                <a:ea typeface="Calibri" panose="020F0502020204030204" pitchFamily="34" charset="0"/>
                <a:cs typeface="Times New Roman" panose="02020603050405020304" pitchFamily="18" charset="0"/>
              </a:rPr>
              <a:t>, rather than the cause of fundamental changes in the quality and organisation of work </a:t>
            </a:r>
            <a:r>
              <a:rPr lang="en-GB" sz="2000" dirty="0">
                <a:solidFill>
                  <a:srgbClr val="202C8F"/>
                </a:solidFill>
                <a:ea typeface="Calibri" panose="020F0502020204030204" pitchFamily="34" charset="0"/>
                <a:cs typeface="Times New Roman" panose="02020603050405020304" pitchFamily="18" charset="0"/>
              </a:rPr>
              <a:t>in the public services.</a:t>
            </a:r>
            <a:endParaRPr lang="pl-PL" sz="2000" dirty="0">
              <a:solidFill>
                <a:srgbClr val="202C8F"/>
              </a:solidFill>
              <a:ea typeface="Calibri" panose="020F0502020204030204" pitchFamily="34" charset="0"/>
              <a:cs typeface="Times New Roman" panose="02020603050405020304" pitchFamily="18" charset="0"/>
            </a:endParaRPr>
          </a:p>
          <a:p>
            <a:pPr marL="800100" lvl="1"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Technical advances allowed by digitalisation </a:t>
            </a:r>
            <a:r>
              <a:rPr lang="en-GB" sz="2000" b="1" dirty="0">
                <a:solidFill>
                  <a:srgbClr val="202C8F"/>
                </a:solidFill>
                <a:ea typeface="Calibri" panose="020F0502020204030204" pitchFamily="34" charset="0"/>
                <a:cs typeface="Times New Roman" panose="02020603050405020304" pitchFamily="18" charset="0"/>
              </a:rPr>
              <a:t>exacerbate trends towards reorganisation, </a:t>
            </a:r>
            <a:r>
              <a:rPr lang="en-GB" sz="2000" b="1" dirty="0" err="1">
                <a:solidFill>
                  <a:srgbClr val="202C8F"/>
                </a:solidFill>
                <a:ea typeface="Calibri" panose="020F0502020204030204" pitchFamily="34" charset="0"/>
                <a:cs typeface="Times New Roman" panose="02020603050405020304" pitchFamily="18" charset="0"/>
              </a:rPr>
              <a:t>flexibilisation</a:t>
            </a:r>
            <a:r>
              <a:rPr lang="en-GB" sz="2000" b="1" dirty="0">
                <a:solidFill>
                  <a:srgbClr val="202C8F"/>
                </a:solidFill>
                <a:ea typeface="Calibri" panose="020F0502020204030204" pitchFamily="34" charset="0"/>
                <a:cs typeface="Times New Roman" panose="02020603050405020304" pitchFamily="18" charset="0"/>
              </a:rPr>
              <a:t> and individualisation of work </a:t>
            </a:r>
            <a:r>
              <a:rPr lang="en-GB" sz="2000" dirty="0">
                <a:solidFill>
                  <a:srgbClr val="202C8F"/>
                </a:solidFill>
                <a:ea typeface="Calibri" panose="020F0502020204030204" pitchFamily="34" charset="0"/>
                <a:cs typeface="Times New Roman" panose="02020603050405020304" pitchFamily="18" charset="0"/>
              </a:rPr>
              <a:t>which were already affecting EU public services.</a:t>
            </a:r>
            <a:r>
              <a:rPr lang="pl-PL" sz="2000" dirty="0">
                <a:solidFill>
                  <a:srgbClr val="202C8F"/>
                </a:solidFill>
                <a:ea typeface="Calibri" panose="020F0502020204030204" pitchFamily="34" charset="0"/>
                <a:cs typeface="Times New Roman" panose="02020603050405020304" pitchFamily="18" charset="0"/>
              </a:rPr>
              <a:t> </a:t>
            </a:r>
            <a:r>
              <a:rPr lang="en-GB" sz="2000" dirty="0">
                <a:solidFill>
                  <a:srgbClr val="202C8F"/>
                </a:solidFill>
                <a:ea typeface="Calibri" panose="020F0502020204030204" pitchFamily="34" charset="0"/>
                <a:cs typeface="Times New Roman" panose="02020603050405020304" pitchFamily="18" charset="0"/>
              </a:rPr>
              <a:t>These trends are the outcome of the packages of reforms implemented as part of the process of privatising public services, the overwhelming application of the ‘New Public Management’ organisational paradigm in a context of constrained austerity of public expenses, including limitations of public workforce size.</a:t>
            </a:r>
          </a:p>
          <a:p>
            <a:pPr marL="800100" lvl="1"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marL="342900" lvl="1"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Impact</a:t>
            </a:r>
            <a:r>
              <a:rPr lang="pl-PL" sz="4000" cap="none" dirty="0">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job</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quality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10" name="Image 861861238" descr="Une image contenant logo&#10;&#10;Description générée automatiquement">
            <a:hlinkClick r:id="rId3"/>
          </p:cNvPr>
          <p:cNvPicPr/>
          <p:nvPr/>
        </p:nvPicPr>
        <p:blipFill>
          <a:blip r:embed="rId4">
            <a:extLst>
              <a:ext uri="{28A0092B-C50C-407E-A947-70E740481C1C}">
                <a14:useLocalDpi xmlns:a14="http://schemas.microsoft.com/office/drawing/2010/main" val="0"/>
              </a:ext>
            </a:extLst>
          </a:blip>
          <a:stretch>
            <a:fillRect/>
          </a:stretch>
        </p:blipFill>
        <p:spPr>
          <a:xfrm>
            <a:off x="10385698" y="319531"/>
            <a:ext cx="1403985" cy="1019175"/>
          </a:xfrm>
          <a:prstGeom prst="rect">
            <a:avLst/>
          </a:prstGeom>
        </p:spPr>
      </p:pic>
    </p:spTree>
    <p:extLst>
      <p:ext uri="{BB962C8B-B14F-4D97-AF65-F5344CB8AC3E}">
        <p14:creationId xmlns:p14="http://schemas.microsoft.com/office/powerpoint/2010/main" val="256182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E933-73FA-3E77-42ED-78596D3BABC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C6FE861-A6BF-9ECE-D93D-BFFCB9AE4EC1}"/>
              </a:ext>
            </a:extLst>
          </p:cNvPr>
          <p:cNvSpPr>
            <a:spLocks noGrp="1"/>
          </p:cNvSpPr>
          <p:nvPr>
            <p:ph type="title"/>
          </p:nvPr>
        </p:nvSpPr>
        <p:spPr>
          <a:xfrm rot="10800000" flipH="1" flipV="1">
            <a:off x="236621" y="384781"/>
            <a:ext cx="11718758" cy="2053619"/>
          </a:xfrm>
        </p:spPr>
        <p:txBody>
          <a:bodyPr/>
          <a:lstStyle/>
          <a:p>
            <a:pPr algn="ctr"/>
            <a:r>
              <a:rPr lang="pl-PL" sz="4000" cap="none" dirty="0">
                <a:latin typeface="Calibri" panose="020F0502020204030204" pitchFamily="34" charset="0"/>
                <a:ea typeface="Calibri" panose="020F0502020204030204" pitchFamily="34" charset="0"/>
                <a:cs typeface="Times New Roman" panose="02020603050405020304" pitchFamily="18" charset="0"/>
              </a:rPr>
              <a:t>Training in Malaga – 2nd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day</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Information,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participation</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rights</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36729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95DB-6FA9-4B6E-61EC-14CBE8E7591E}"/>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566685BD-8F8E-200B-AE24-52A309B9E925}"/>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7DD6A1BE-B138-E9A8-AA72-B837E13F90E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6BC006C-8318-4958-0E6E-C4CB0FA5921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B728B30B-24EB-2244-59A0-09B347FBBB8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9A9D4B5-D49C-49F1-23C8-44525338629A}"/>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9AF34A2A-11A1-1CE9-DF64-8156F7AA50E3}"/>
              </a:ext>
            </a:extLst>
          </p:cNvPr>
          <p:cNvSpPr txBox="1"/>
          <p:nvPr/>
        </p:nvSpPr>
        <p:spPr>
          <a:xfrm>
            <a:off x="318366" y="1766008"/>
            <a:ext cx="11873633" cy="3546292"/>
          </a:xfrm>
          <a:prstGeom prst="rect">
            <a:avLst/>
          </a:prstGeom>
          <a:noFill/>
        </p:spPr>
        <p:txBody>
          <a:bodyPr wrap="square">
            <a:spAutoFit/>
          </a:bodyPr>
          <a:lstStyle/>
          <a:p>
            <a:pPr marL="742950" lvl="1" indent="-285750" algn="just">
              <a:lnSpc>
                <a:spcPct val="115000"/>
              </a:lnSpc>
              <a:spcBef>
                <a:spcPts val="1200"/>
              </a:spcBef>
              <a:buClr>
                <a:srgbClr val="000000"/>
              </a:buClr>
              <a:buFont typeface="Cambria" panose="02040503050406030204" pitchFamily="18" charset="0"/>
              <a:buChar char="-"/>
            </a:pPr>
            <a:r>
              <a:rPr lang="pl-PL" b="1" dirty="0">
                <a:solidFill>
                  <a:srgbClr val="202C8F"/>
                </a:solidFill>
                <a:ea typeface="Calibri" panose="020F0502020204030204" pitchFamily="34" charset="0"/>
                <a:cs typeface="Times New Roman" panose="02020603050405020304" pitchFamily="18" charset="0"/>
              </a:rPr>
              <a:t>Country </a:t>
            </a:r>
            <a:r>
              <a:rPr lang="pl-PL" b="1" dirty="0" err="1">
                <a:solidFill>
                  <a:srgbClr val="202C8F"/>
                </a:solidFill>
                <a:ea typeface="Calibri" panose="020F0502020204030204" pitchFamily="34" charset="0"/>
                <a:cs typeface="Times New Roman" panose="02020603050405020304" pitchFamily="18" charset="0"/>
              </a:rPr>
              <a:t>specific</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regulations</a:t>
            </a:r>
            <a:endParaRPr lang="pl-PL" b="1" dirty="0">
              <a:solidFill>
                <a:srgbClr val="202C8F"/>
              </a:solidFill>
              <a:ea typeface="Calibri" panose="020F0502020204030204" pitchFamily="34" charset="0"/>
              <a:cs typeface="Times New Roman" panose="02020603050405020304" pitchFamily="18" charset="0"/>
            </a:endParaRPr>
          </a:p>
          <a:p>
            <a:pPr marL="742950" lvl="1" indent="-285750" algn="just">
              <a:lnSpc>
                <a:spcPct val="115000"/>
              </a:lnSpc>
              <a:spcBef>
                <a:spcPts val="1200"/>
              </a:spcBef>
              <a:buClr>
                <a:srgbClr val="000000"/>
              </a:buClr>
              <a:buFont typeface="Cambria" panose="02040503050406030204" pitchFamily="18" charset="0"/>
              <a:buChar char="-"/>
            </a:pPr>
            <a:r>
              <a:rPr lang="pl-PL" b="1" dirty="0">
                <a:solidFill>
                  <a:srgbClr val="202C8F"/>
                </a:solidFill>
                <a:ea typeface="Calibri" panose="020F0502020204030204" pitchFamily="34" charset="0"/>
                <a:cs typeface="Times New Roman" panose="02020603050405020304" pitchFamily="18" charset="0"/>
              </a:rPr>
              <a:t>Information, </a:t>
            </a:r>
            <a:r>
              <a:rPr lang="pl-PL" b="1" dirty="0" err="1">
                <a:solidFill>
                  <a:srgbClr val="202C8F"/>
                </a:solidFill>
                <a:ea typeface="Calibri" panose="020F0502020204030204" pitchFamily="34" charset="0"/>
                <a:cs typeface="Times New Roman" panose="02020603050405020304" pitchFamily="18" charset="0"/>
              </a:rPr>
              <a:t>consultation</a:t>
            </a:r>
            <a:r>
              <a:rPr lang="pl-PL" b="1" dirty="0">
                <a:solidFill>
                  <a:srgbClr val="202C8F"/>
                </a:solidFill>
                <a:ea typeface="Calibri" panose="020F0502020204030204" pitchFamily="34" charset="0"/>
                <a:cs typeface="Times New Roman" panose="02020603050405020304" pitchFamily="18" charset="0"/>
              </a:rPr>
              <a:t> and </a:t>
            </a:r>
            <a:r>
              <a:rPr lang="pl-PL" b="1" dirty="0" err="1">
                <a:solidFill>
                  <a:srgbClr val="202C8F"/>
                </a:solidFill>
                <a:ea typeface="Calibri" panose="020F0502020204030204" pitchFamily="34" charset="0"/>
                <a:cs typeface="Times New Roman" panose="02020603050405020304" pitchFamily="18" charset="0"/>
              </a:rPr>
              <a:t>participation</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rights</a:t>
            </a:r>
            <a:r>
              <a:rPr lang="pl-PL" b="1" dirty="0">
                <a:solidFill>
                  <a:srgbClr val="202C8F"/>
                </a:solidFill>
                <a:ea typeface="Calibri" panose="020F0502020204030204" pitchFamily="34" charset="0"/>
                <a:cs typeface="Times New Roman" panose="02020603050405020304" pitchFamily="18" charset="0"/>
              </a:rPr>
              <a:t>:</a:t>
            </a:r>
          </a:p>
          <a:p>
            <a:pPr lvl="2" indent="-285750" algn="just">
              <a:lnSpc>
                <a:spcPct val="115000"/>
              </a:lnSpc>
              <a:spcBef>
                <a:spcPts val="1200"/>
              </a:spcBef>
              <a:buClr>
                <a:srgbClr val="000000"/>
              </a:buClr>
              <a:buFont typeface="Cambria" panose="02040503050406030204" pitchFamily="18" charset="0"/>
              <a:buChar char="-"/>
            </a:pPr>
            <a:r>
              <a:rPr lang="pl-PL" dirty="0">
                <a:solidFill>
                  <a:srgbClr val="202C8F"/>
                </a:solidFill>
                <a:ea typeface="Calibri" panose="020F0502020204030204" pitchFamily="34" charset="0"/>
                <a:cs typeface="Times New Roman" panose="02020603050405020304" pitchFamily="18" charset="0"/>
              </a:rPr>
              <a:t>Works </a:t>
            </a:r>
            <a:r>
              <a:rPr lang="pl-PL" dirty="0" err="1">
                <a:solidFill>
                  <a:srgbClr val="202C8F"/>
                </a:solidFill>
                <a:ea typeface="Calibri" panose="020F0502020204030204" pitchFamily="34" charset="0"/>
                <a:cs typeface="Times New Roman" panose="02020603050405020304" pitchFamily="18" charset="0"/>
              </a:rPr>
              <a:t>councils</a:t>
            </a:r>
            <a:r>
              <a:rPr lang="pl-PL" dirty="0">
                <a:solidFill>
                  <a:srgbClr val="202C8F"/>
                </a:solidFill>
                <a:ea typeface="Calibri" panose="020F0502020204030204" pitchFamily="34" charset="0"/>
                <a:cs typeface="Times New Roman" panose="02020603050405020304" pitchFamily="18" charset="0"/>
              </a:rPr>
              <a:t> Directive </a:t>
            </a:r>
            <a:r>
              <a:rPr lang="en-GB" dirty="0">
                <a:solidFill>
                  <a:srgbClr val="202C8F"/>
                </a:solidFill>
                <a:ea typeface="Calibri" panose="020F0502020204030204" pitchFamily="34" charset="0"/>
                <a:cs typeface="Times New Roman" panose="02020603050405020304" pitchFamily="18" charset="0"/>
              </a:rPr>
              <a:t>2002/14/WE</a:t>
            </a:r>
            <a:endParaRPr lang="pl-PL" dirty="0">
              <a:solidFill>
                <a:srgbClr val="202C8F"/>
              </a:solidFill>
              <a:ea typeface="Calibri" panose="020F0502020204030204" pitchFamily="34" charset="0"/>
              <a:cs typeface="Times New Roman" panose="02020603050405020304" pitchFamily="18" charset="0"/>
            </a:endParaRPr>
          </a:p>
          <a:p>
            <a:pPr lvl="2" indent="-285750" algn="just">
              <a:lnSpc>
                <a:spcPct val="115000"/>
              </a:lnSpc>
              <a:spcBef>
                <a:spcPts val="1200"/>
              </a:spcBef>
              <a:buClr>
                <a:srgbClr val="000000"/>
              </a:buClr>
              <a:buFont typeface="Cambria" panose="02040503050406030204" pitchFamily="18" charset="0"/>
              <a:buChar char="-"/>
            </a:pPr>
            <a:r>
              <a:rPr lang="en-GB" dirty="0">
                <a:solidFill>
                  <a:srgbClr val="202C8F"/>
                </a:solidFill>
                <a:ea typeface="Calibri" panose="020F0502020204030204" pitchFamily="34" charset="0"/>
                <a:cs typeface="Times New Roman" panose="02020603050405020304" pitchFamily="18" charset="0"/>
              </a:rPr>
              <a:t>Directive 94/45/EC </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Directive 2009/38/EC </a:t>
            </a:r>
            <a:r>
              <a:rPr lang="pl-PL" dirty="0">
                <a:solidFill>
                  <a:srgbClr val="202C8F"/>
                </a:solidFill>
                <a:ea typeface="Calibri" panose="020F0502020204030204" pitchFamily="34" charset="0"/>
                <a:cs typeface="Times New Roman" panose="02020603050405020304" pitchFamily="18" charset="0"/>
              </a:rPr>
              <a:t>  </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 </a:t>
            </a:r>
            <a:r>
              <a:rPr lang="pl-PL" dirty="0" err="1">
                <a:solidFill>
                  <a:srgbClr val="202C8F"/>
                </a:solidFill>
                <a:ea typeface="Calibri" panose="020F0502020204030204" pitchFamily="34" charset="0"/>
                <a:cs typeface="Times New Roman" panose="02020603050405020304" pitchFamily="18" charset="0"/>
                <a:sym typeface="Wingdings" panose="05000000000000000000" pitchFamily="2" charset="2"/>
              </a:rPr>
              <a:t>recast</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 </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European</a:t>
            </a:r>
            <a:r>
              <a:rPr lang="pl-PL" dirty="0">
                <a:solidFill>
                  <a:srgbClr val="202C8F"/>
                </a:solidFill>
                <a:ea typeface="Calibri" panose="020F0502020204030204" pitchFamily="34" charset="0"/>
                <a:cs typeface="Times New Roman" panose="02020603050405020304" pitchFamily="18" charset="0"/>
              </a:rPr>
              <a:t> Works’ </a:t>
            </a:r>
            <a:r>
              <a:rPr lang="pl-PL" dirty="0" err="1">
                <a:solidFill>
                  <a:srgbClr val="202C8F"/>
                </a:solidFill>
                <a:ea typeface="Calibri" panose="020F0502020204030204" pitchFamily="34" charset="0"/>
                <a:cs typeface="Times New Roman" panose="02020603050405020304" pitchFamily="18" charset="0"/>
              </a:rPr>
              <a:t>Council</a:t>
            </a:r>
            <a:endParaRPr lang="pl-PL" dirty="0">
              <a:solidFill>
                <a:srgbClr val="202C8F"/>
              </a:solidFill>
              <a:ea typeface="Calibri" panose="020F0502020204030204" pitchFamily="34" charset="0"/>
              <a:cs typeface="Times New Roman" panose="02020603050405020304" pitchFamily="18" charset="0"/>
            </a:endParaRPr>
          </a:p>
          <a:p>
            <a:pPr lvl="2" indent="-285750" algn="just">
              <a:lnSpc>
                <a:spcPct val="115000"/>
              </a:lnSpc>
              <a:spcBef>
                <a:spcPts val="1200"/>
              </a:spcBef>
              <a:buClr>
                <a:srgbClr val="000000"/>
              </a:buClr>
              <a:buFont typeface="Cambria" panose="02040503050406030204" pitchFamily="18" charset="0"/>
              <a:buChar char="-"/>
            </a:pPr>
            <a:r>
              <a:rPr lang="pl-PL" dirty="0">
                <a:solidFill>
                  <a:srgbClr val="202C8F"/>
                </a:solidFill>
                <a:ea typeface="Calibri" panose="020F0502020204030204" pitchFamily="34" charset="0"/>
                <a:cs typeface="Times New Roman" panose="02020603050405020304" pitchFamily="18" charset="0"/>
              </a:rPr>
              <a:t>Board-</a:t>
            </a:r>
            <a:r>
              <a:rPr lang="pl-PL" dirty="0" err="1">
                <a:solidFill>
                  <a:srgbClr val="202C8F"/>
                </a:solidFill>
                <a:ea typeface="Calibri" panose="020F0502020204030204" pitchFamily="34" charset="0"/>
                <a:cs typeface="Times New Roman" panose="02020603050405020304" pitchFamily="18" charset="0"/>
              </a:rPr>
              <a:t>level</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employee</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representation</a:t>
            </a:r>
            <a:r>
              <a:rPr lang="pl-PL" dirty="0">
                <a:solidFill>
                  <a:srgbClr val="202C8F"/>
                </a:solidFill>
                <a:ea typeface="Calibri" panose="020F0502020204030204" pitchFamily="34" charset="0"/>
                <a:cs typeface="Times New Roman" panose="02020603050405020304" pitchFamily="18" charset="0"/>
              </a:rPr>
              <a:t> (country </a:t>
            </a:r>
            <a:r>
              <a:rPr lang="pl-PL" dirty="0" err="1">
                <a:solidFill>
                  <a:srgbClr val="202C8F"/>
                </a:solidFill>
                <a:ea typeface="Calibri" panose="020F0502020204030204" pitchFamily="34" charset="0"/>
                <a:cs typeface="Times New Roman" panose="02020603050405020304" pitchFamily="18" charset="0"/>
              </a:rPr>
              <a:t>specific</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regulations</a:t>
            </a:r>
            <a:r>
              <a:rPr lang="pl-PL" dirty="0">
                <a:solidFill>
                  <a:srgbClr val="202C8F"/>
                </a:solidFill>
                <a:ea typeface="Calibri" panose="020F0502020204030204" pitchFamily="34" charset="0"/>
                <a:cs typeface="Times New Roman" panose="02020603050405020304" pitchFamily="18" charset="0"/>
              </a:rPr>
              <a:t>)</a:t>
            </a:r>
          </a:p>
          <a:p>
            <a:pPr lvl="2" indent="-285750" algn="just">
              <a:lnSpc>
                <a:spcPct val="115000"/>
              </a:lnSpc>
              <a:spcBef>
                <a:spcPts val="1200"/>
              </a:spcBef>
              <a:buClr>
                <a:srgbClr val="000000"/>
              </a:buClr>
              <a:buFont typeface="Cambria" panose="02040503050406030204" pitchFamily="18" charset="0"/>
              <a:buChar char="-"/>
            </a:pPr>
            <a:r>
              <a:rPr lang="en-GB" dirty="0">
                <a:solidFill>
                  <a:srgbClr val="202C8F"/>
                </a:solidFill>
                <a:ea typeface="Calibri" panose="020F0502020204030204" pitchFamily="34" charset="0"/>
                <a:cs typeface="Times New Roman" panose="02020603050405020304" pitchFamily="18" charset="0"/>
              </a:rPr>
              <a:t>Cross-Border Mergers Directive 2005/56/EC </a:t>
            </a:r>
            <a:r>
              <a:rPr lang="pl-PL" dirty="0">
                <a:solidFill>
                  <a:srgbClr val="202C8F"/>
                </a:solidFill>
                <a:ea typeface="Calibri" panose="020F0502020204030204" pitchFamily="34" charset="0"/>
                <a:cs typeface="Times New Roman" panose="02020603050405020304" pitchFamily="18" charset="0"/>
              </a:rPr>
              <a:t>and </a:t>
            </a:r>
            <a:r>
              <a:rPr lang="en-GB" dirty="0">
                <a:solidFill>
                  <a:srgbClr val="202C8F"/>
                </a:solidFill>
                <a:ea typeface="Calibri" panose="020F0502020204030204" pitchFamily="34" charset="0"/>
                <a:cs typeface="Times New Roman" panose="02020603050405020304" pitchFamily="18" charset="0"/>
              </a:rPr>
              <a:t>Directive 2019/2121 amending Directive (EU) 2017/1132 as regards cross-border conversions, mergers and divisions</a:t>
            </a:r>
            <a:endParaRPr lang="pl-PL" dirty="0">
              <a:solidFill>
                <a:srgbClr val="202C8F"/>
              </a:solidFill>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06B68C2D-EC52-5B21-A0FC-2970F71F53C8}"/>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Information,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participation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rights</a:t>
            </a:r>
            <a:endParaRPr lang="it-IT" sz="1800" cap="none" dirty="0">
              <a:latin typeface="+mn-lt"/>
            </a:endParaRPr>
          </a:p>
        </p:txBody>
      </p:sp>
    </p:spTree>
    <p:extLst>
      <p:ext uri="{BB962C8B-B14F-4D97-AF65-F5344CB8AC3E}">
        <p14:creationId xmlns:p14="http://schemas.microsoft.com/office/powerpoint/2010/main" val="13165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CB47-285A-986D-A6AE-6A78377E1A41}"/>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01D4FA4B-1F88-58BE-784F-AC4D357057F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EA885059-CA4B-AE8A-C410-0B6DDAFD9B6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C10EDC3C-4123-A00C-8CF3-29DF4BF9F639}"/>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7D60416B-CBCF-CAA2-B7C9-28C88ECED165}"/>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EC73B4FF-DC0E-ABB9-5E24-79D184A99E91}"/>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8B7F5FC-659E-883F-EBCC-F56AB24F0420}"/>
              </a:ext>
            </a:extLst>
          </p:cNvPr>
          <p:cNvSpPr txBox="1"/>
          <p:nvPr/>
        </p:nvSpPr>
        <p:spPr>
          <a:xfrm>
            <a:off x="318366" y="1766008"/>
            <a:ext cx="11873633" cy="4346383"/>
          </a:xfrm>
          <a:prstGeom prst="rect">
            <a:avLst/>
          </a:prstGeom>
          <a:noFill/>
        </p:spPr>
        <p:txBody>
          <a:bodyPr wrap="square">
            <a:spAutoFit/>
          </a:bodyPr>
          <a:lstStyle/>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Council Directive 94/45/EC of 22 September 1994 on the establishment of a European Works Council or a procedure in Community-scale undertakings and Community-scale groups of undertakings for the purposes of informing and consulting employees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https://eur-lex.europa.eu/eli/dir/1994/45/oj</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Council Directive 2001/86/EC of 8 October 2001 supplementing the Statute for a European company with regard to the involvement of employees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https://eur-lex.europa.eu/legal-content/EN/TXT/?uri=celex%3A32001L0086</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2002/14/EC of the European Parliament and of the Council of 11 March 2002 establishing a general framework for informing and consulting employees in the European Community - Joint declaration of the European Parliament, the Council and the Commission on employee representation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https://eur-lex.europa.eu/legal-content/EN/ALL/?uri=celex%3A32002L0014</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2005/56/EC of the European Parliament and of the Council of 26 October 2005 on cross-border mergers of limited liability companies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https://eur-lex.europa.eu/legal-content/EN/TXT/?uri=celex:32005L0056</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A1B72CE-7508-2A50-B3F9-A07A09C580B2}"/>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EU </a:t>
            </a:r>
            <a:r>
              <a:rPr lang="pl-PL" sz="3200" cap="none" dirty="0" err="1">
                <a:latin typeface="Calibri" panose="020F0502020204030204" pitchFamily="34" charset="0"/>
                <a:ea typeface="Calibri" panose="020F0502020204030204" pitchFamily="34" charset="0"/>
                <a:cs typeface="Times New Roman" panose="02020603050405020304" pitchFamily="18" charset="0"/>
              </a:rPr>
              <a:t>legal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acts</a:t>
            </a:r>
            <a:r>
              <a:rPr lang="pl-PL" sz="3200" cap="none" dirty="0">
                <a:latin typeface="Calibri" panose="020F0502020204030204" pitchFamily="34" charset="0"/>
                <a:ea typeface="Calibri" panose="020F0502020204030204" pitchFamily="34" charset="0"/>
                <a:cs typeface="Times New Roman" panose="02020603050405020304" pitchFamily="18" charset="0"/>
              </a:rPr>
              <a: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information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related</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issues</a:t>
            </a:r>
            <a:r>
              <a:rPr lang="pl-PL" sz="3200" cap="none" dirty="0">
                <a:latin typeface="Calibri" panose="020F0502020204030204" pitchFamily="34" charset="0"/>
                <a:ea typeface="Calibri" panose="020F0502020204030204" pitchFamily="34" charset="0"/>
                <a:cs typeface="Times New Roman" panose="02020603050405020304" pitchFamily="18" charset="0"/>
              </a:rPr>
              <a:t>)</a:t>
            </a:r>
            <a:endParaRPr lang="it-IT" sz="1800" cap="none" dirty="0">
              <a:latin typeface="+mn-lt"/>
            </a:endParaRPr>
          </a:p>
        </p:txBody>
      </p:sp>
    </p:spTree>
    <p:extLst>
      <p:ext uri="{BB962C8B-B14F-4D97-AF65-F5344CB8AC3E}">
        <p14:creationId xmlns:p14="http://schemas.microsoft.com/office/powerpoint/2010/main" val="36809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3B5A-F2CA-C245-6B76-01A725E31FF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86CDFC5-2C7A-0541-58D6-20D4B953495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AA3FF9E7-32BD-1FFE-B657-6D1B377A505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6C58F3C-0586-A20C-9B17-2172C260C21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0B7F40D-A34B-F85F-F03B-0F9645904648}"/>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A318E12-AD7A-54D7-E544-31F0AD3E8F0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ED3B36C7-5315-4D3C-A729-4B5BC92D1EA7}"/>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9" name="Obraz 8">
            <a:hlinkClick r:id="rId3"/>
            <a:extLst>
              <a:ext uri="{FF2B5EF4-FFF2-40B4-BE49-F238E27FC236}">
                <a16:creationId xmlns:a16="http://schemas.microsoft.com/office/drawing/2014/main" id="{AC212005-39E0-279E-9F01-8EEA278F4BE5}"/>
              </a:ext>
            </a:extLst>
          </p:cNvPr>
          <p:cNvPicPr>
            <a:picLocks noChangeAspect="1"/>
          </p:cNvPicPr>
          <p:nvPr/>
        </p:nvPicPr>
        <p:blipFill>
          <a:blip r:embed="rId4"/>
          <a:stretch>
            <a:fillRect/>
          </a:stretch>
        </p:blipFill>
        <p:spPr>
          <a:xfrm>
            <a:off x="2795660" y="999378"/>
            <a:ext cx="6841612" cy="5858622"/>
          </a:xfrm>
          <a:prstGeom prst="rect">
            <a:avLst/>
          </a:prstGeom>
        </p:spPr>
      </p:pic>
    </p:spTree>
    <p:extLst>
      <p:ext uri="{BB962C8B-B14F-4D97-AF65-F5344CB8AC3E}">
        <p14:creationId xmlns:p14="http://schemas.microsoft.com/office/powerpoint/2010/main" val="35399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7BB1-0E6E-F4A0-0FBB-952A115E0DB3}"/>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C8F9E964-F392-2411-A7FE-5E7910C679B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0C70C554-718D-DE15-3BDC-9C507730203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292F9ED1-7B4A-E569-1296-ED60171B52D3}"/>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E7B3F2C-A964-27A9-8428-13A02732DCB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7142C30-1F06-B567-2E7E-0BB40788D149}"/>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64841C1A-CF0C-AC9C-D32C-94CC6C7C8A6C}"/>
              </a:ext>
            </a:extLst>
          </p:cNvPr>
          <p:cNvSpPr txBox="1"/>
          <p:nvPr/>
        </p:nvSpPr>
        <p:spPr>
          <a:xfrm>
            <a:off x="318366" y="1766008"/>
            <a:ext cx="11873633" cy="3710952"/>
          </a:xfrm>
          <a:prstGeom prst="rect">
            <a:avLst/>
          </a:prstGeom>
          <a:noFill/>
        </p:spPr>
        <p:txBody>
          <a:bodyPr wrap="square">
            <a:spAutoFit/>
          </a:bodyPr>
          <a:lstStyle/>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2009/38/EC of the European Parliament and of the Council of 6 May 2009 on the establishment of a European Works Council or a procedure in Community-scale undertakings and Community-scale groups of undertakings for the purposes of informing and consulting employees (Recast)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https://eur-lex.europa.eu/eli/dir/2009/38/oj</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(EU) 2017/1132 of the European Parliament and of the Council of 14 June 2017 relating to certain aspects of company law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https://eur-lex.europa.eu/legal-content/EN/ALL/?uri=celex%3A32017L1132</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(EU) 2019/2121 of the European Parliament and of the Council of 27 November 2019 amending Directive (EU) 2017/1132 as regards cross-border conversions, mergers and divisions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https://eur-lex.europa.eu/legal-content/EN/TXT/?uri=CELEX%3A32019L2121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89C03F81-9FBA-95CC-C46B-34632808816D}"/>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EU </a:t>
            </a:r>
            <a:r>
              <a:rPr lang="pl-PL" sz="3200" cap="none" dirty="0" err="1">
                <a:latin typeface="Calibri" panose="020F0502020204030204" pitchFamily="34" charset="0"/>
                <a:ea typeface="Calibri" panose="020F0502020204030204" pitchFamily="34" charset="0"/>
                <a:cs typeface="Times New Roman" panose="02020603050405020304" pitchFamily="18" charset="0"/>
              </a:rPr>
              <a:t>legal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acts</a:t>
            </a:r>
            <a:r>
              <a:rPr lang="pl-PL" sz="3200" cap="none" dirty="0">
                <a:latin typeface="Calibri" panose="020F0502020204030204" pitchFamily="34" charset="0"/>
                <a:ea typeface="Calibri" panose="020F0502020204030204" pitchFamily="34" charset="0"/>
                <a:cs typeface="Times New Roman" panose="02020603050405020304" pitchFamily="18" charset="0"/>
              </a:rPr>
              <a: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information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related</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issues</a:t>
            </a:r>
            <a:r>
              <a:rPr lang="pl-PL" sz="3200" cap="none" dirty="0">
                <a:latin typeface="Calibri" panose="020F0502020204030204" pitchFamily="34" charset="0"/>
                <a:ea typeface="Calibri" panose="020F0502020204030204" pitchFamily="34" charset="0"/>
                <a:cs typeface="Times New Roman" panose="02020603050405020304" pitchFamily="18" charset="0"/>
              </a:rPr>
              <a:t>)</a:t>
            </a:r>
            <a:endParaRPr lang="it-IT" sz="1800" cap="none" dirty="0">
              <a:latin typeface="+mn-lt"/>
            </a:endParaRPr>
          </a:p>
        </p:txBody>
      </p:sp>
    </p:spTree>
    <p:extLst>
      <p:ext uri="{BB962C8B-B14F-4D97-AF65-F5344CB8AC3E}">
        <p14:creationId xmlns:p14="http://schemas.microsoft.com/office/powerpoint/2010/main" val="26903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E933-73FA-3E77-42ED-78596D3BABC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C6FE861-A6BF-9ECE-D93D-BFFCB9AE4EC1}"/>
              </a:ext>
            </a:extLst>
          </p:cNvPr>
          <p:cNvSpPr>
            <a:spLocks noGrp="1"/>
          </p:cNvSpPr>
          <p:nvPr>
            <p:ph type="title"/>
          </p:nvPr>
        </p:nvSpPr>
        <p:spPr>
          <a:xfrm rot="10800000" flipH="1" flipV="1">
            <a:off x="236621" y="384781"/>
            <a:ext cx="11718758" cy="2053619"/>
          </a:xfrm>
        </p:spPr>
        <p:txBody>
          <a:bodyPr/>
          <a:lstStyle/>
          <a:p>
            <a:pPr algn="ctr"/>
            <a:r>
              <a:rPr lang="pl-PL" sz="4000" cap="none" dirty="0">
                <a:latin typeface="Calibri" panose="020F0502020204030204" pitchFamily="34" charset="0"/>
                <a:ea typeface="Calibri" panose="020F0502020204030204" pitchFamily="34" charset="0"/>
                <a:cs typeface="Times New Roman" panose="02020603050405020304" pitchFamily="18" charset="0"/>
              </a:rPr>
              <a:t>Training in Malaga – 2nd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day</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Key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competences</a:t>
            </a:r>
            <a:r>
              <a:rPr lang="pl-PL" sz="4000" cap="none" dirty="0">
                <a:latin typeface="Calibri" panose="020F0502020204030204" pitchFamily="34" charset="0"/>
                <a:ea typeface="Calibri" panose="020F0502020204030204" pitchFamily="34" charset="0"/>
                <a:cs typeface="Times New Roman" panose="02020603050405020304" pitchFamily="18" charset="0"/>
              </a:rPr>
              <a:t> for TUDO</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4372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4093428"/>
          </a:xfrm>
          <a:prstGeom prst="rect">
            <a:avLst/>
          </a:prstGeom>
          <a:noFill/>
        </p:spPr>
        <p:txBody>
          <a:bodyPr wrap="square">
            <a:spAutoFit/>
          </a:bodyPr>
          <a:lstStyle/>
          <a:p>
            <a:endParaRPr lang="pl-PL" sz="2000" dirty="0">
              <a:solidFill>
                <a:srgbClr val="202C8F"/>
              </a:solidFill>
              <a:ea typeface="Calibri" panose="020F0502020204030204" pitchFamily="34" charset="0"/>
              <a:cs typeface="Times New Roman" panose="02020603050405020304" pitchFamily="18" charset="0"/>
            </a:endParaRPr>
          </a:p>
          <a:p>
            <a:pPr marL="342900" lvl="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Thematic knowledge on various aspects of digitalisation, including potential gains and challenges for workers</a:t>
            </a:r>
            <a:endParaRPr lang="pl-PL" sz="2000" dirty="0">
              <a:solidFill>
                <a:srgbClr val="202C8F"/>
              </a:solidFill>
              <a:ea typeface="Calibri" panose="020F0502020204030204" pitchFamily="34" charset="0"/>
              <a:cs typeface="Times New Roman" panose="02020603050405020304" pitchFamily="18" charset="0"/>
            </a:endParaRPr>
          </a:p>
          <a:p>
            <a:pPr marL="342900" lvl="0" indent="-342900">
              <a:buFont typeface="Arial" pitchFamily="34" charset="0"/>
              <a:buChar char="•"/>
            </a:pPr>
            <a:endParaRPr lang="en-GB" sz="2000" b="1" dirty="0">
              <a:solidFill>
                <a:srgbClr val="202C8F"/>
              </a:solidFill>
              <a:ea typeface="Calibri" panose="020F0502020204030204" pitchFamily="34" charset="0"/>
              <a:cs typeface="Times New Roman" panose="02020603050405020304" pitchFamily="18" charset="0"/>
            </a:endParaRPr>
          </a:p>
          <a:p>
            <a:pPr marL="342900" lvl="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Knowledge on collective representation mechanisms (both legal regulations and practices)</a:t>
            </a:r>
            <a:endParaRPr lang="pl-PL" sz="2000" dirty="0">
              <a:solidFill>
                <a:srgbClr val="202C8F"/>
              </a:solidFill>
              <a:ea typeface="Calibri" panose="020F0502020204030204" pitchFamily="34" charset="0"/>
              <a:cs typeface="Times New Roman" panose="02020603050405020304" pitchFamily="18" charset="0"/>
            </a:endParaRPr>
          </a:p>
          <a:p>
            <a:pPr marL="342900" lvl="0" indent="-342900">
              <a:buFont typeface="Arial" pitchFamily="34" charset="0"/>
              <a:buChar char="•"/>
            </a:pPr>
            <a:endParaRPr lang="en-GB" sz="2000" dirty="0">
              <a:solidFill>
                <a:srgbClr val="202C8F"/>
              </a:solidFill>
              <a:ea typeface="Calibri" panose="020F0502020204030204" pitchFamily="34" charset="0"/>
              <a:cs typeface="Times New Roman" panose="02020603050405020304" pitchFamily="18" charset="0"/>
            </a:endParaRPr>
          </a:p>
          <a:p>
            <a:pPr marL="342900" lvl="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Union organising and networking skills</a:t>
            </a: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lvl="1"/>
            <a:endParaRPr lang="pl-PL" sz="2000" dirty="0">
              <a:solidFill>
                <a:srgbClr val="202C8F"/>
              </a:solidFill>
              <a:ea typeface="Calibri" panose="020F0502020204030204" pitchFamily="34" charset="0"/>
              <a:cs typeface="Times New Roman" panose="02020603050405020304" pitchFamily="18" charset="0"/>
            </a:endParaRPr>
          </a:p>
          <a:p>
            <a:pPr marL="342900" lvl="1"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Key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competences</a:t>
            </a:r>
            <a:r>
              <a:rPr lang="pl-PL" sz="4000" cap="none" dirty="0">
                <a:latin typeface="Calibri" panose="020F0502020204030204" pitchFamily="34" charset="0"/>
                <a:ea typeface="Calibri" panose="020F0502020204030204" pitchFamily="34" charset="0"/>
                <a:cs typeface="Times New Roman" panose="02020603050405020304" pitchFamily="18" charset="0"/>
              </a:rPr>
              <a:t> for TUDO</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223357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3477875"/>
          </a:xfrm>
          <a:prstGeom prst="rect">
            <a:avLst/>
          </a:prstGeom>
          <a:noFill/>
        </p:spPr>
        <p:txBody>
          <a:bodyPr wrap="square">
            <a:spAutoFit/>
          </a:bodyPr>
          <a:lstStyle/>
          <a:p>
            <a:pPr lvl="0"/>
            <a:r>
              <a:rPr lang="en-GB" sz="2000" b="1" dirty="0">
                <a:solidFill>
                  <a:srgbClr val="202C8F"/>
                </a:solidFill>
                <a:ea typeface="Calibri" panose="020F0502020204030204" pitchFamily="34" charset="0"/>
                <a:cs typeface="Times New Roman" panose="02020603050405020304" pitchFamily="18" charset="0"/>
              </a:rPr>
              <a:t>Thematic knowledge on various aspects of digitalisation, including potential gains and challenges for workers. </a:t>
            </a:r>
          </a:p>
          <a:p>
            <a:endParaRPr lang="pl-PL" sz="2000" dirty="0">
              <a:solidFill>
                <a:srgbClr val="202C8F"/>
              </a:solidFill>
              <a:ea typeface="Calibri" panose="020F0502020204030204" pitchFamily="34" charset="0"/>
              <a:cs typeface="Times New Roman" panose="02020603050405020304" pitchFamily="18" charset="0"/>
            </a:endParaRPr>
          </a:p>
          <a:p>
            <a:r>
              <a:rPr lang="en-GB" sz="2000" dirty="0">
                <a:solidFill>
                  <a:srgbClr val="202C8F"/>
                </a:solidFill>
                <a:ea typeface="Calibri" panose="020F0502020204030204" pitchFamily="34" charset="0"/>
                <a:cs typeface="Times New Roman" panose="02020603050405020304" pitchFamily="18" charset="0"/>
              </a:rPr>
              <a:t>The above parts of the manual aimed at shedding a light on some </a:t>
            </a:r>
            <a:r>
              <a:rPr lang="en-GB" sz="2000" b="1" dirty="0">
                <a:solidFill>
                  <a:srgbClr val="202C8F"/>
                </a:solidFill>
                <a:ea typeface="Calibri" panose="020F0502020204030204" pitchFamily="34" charset="0"/>
                <a:cs typeface="Times New Roman" panose="02020603050405020304" pitchFamily="18" charset="0"/>
              </a:rPr>
              <a:t>selected aspects of digitalisation and challenges for the workers</a:t>
            </a:r>
            <a:r>
              <a:rPr lang="en-GB" sz="2000" dirty="0">
                <a:solidFill>
                  <a:srgbClr val="202C8F"/>
                </a:solidFill>
                <a:ea typeface="Calibri" panose="020F0502020204030204" pitchFamily="34" charset="0"/>
                <a:cs typeface="Times New Roman" panose="02020603050405020304" pitchFamily="18" charset="0"/>
              </a:rPr>
              <a:t>. The TUDO trainings will develop further these aspects and will allow for </a:t>
            </a:r>
            <a:r>
              <a:rPr lang="en-GB" sz="2000" b="1" dirty="0">
                <a:solidFill>
                  <a:srgbClr val="202C8F"/>
                </a:solidFill>
                <a:ea typeface="Calibri" panose="020F0502020204030204" pitchFamily="34" charset="0"/>
                <a:cs typeface="Times New Roman" panose="02020603050405020304" pitchFamily="18" charset="0"/>
              </a:rPr>
              <a:t>discussion and exchange of experiences </a:t>
            </a:r>
            <a:r>
              <a:rPr lang="en-GB" sz="2000" dirty="0">
                <a:solidFill>
                  <a:srgbClr val="202C8F"/>
                </a:solidFill>
                <a:ea typeface="Calibri" panose="020F0502020204030204" pitchFamily="34" charset="0"/>
                <a:cs typeface="Times New Roman" panose="02020603050405020304" pitchFamily="18" charset="0"/>
              </a:rPr>
              <a:t>of the officers from various countries.</a:t>
            </a:r>
            <a:endParaRPr lang="pl-PL" sz="2000" dirty="0">
              <a:solidFill>
                <a:srgbClr val="202C8F"/>
              </a:solidFill>
              <a:ea typeface="Calibri" panose="020F0502020204030204" pitchFamily="34" charset="0"/>
              <a:cs typeface="Times New Roman" panose="02020603050405020304" pitchFamily="18" charset="0"/>
            </a:endParaRPr>
          </a:p>
          <a:p>
            <a:r>
              <a:rPr lang="en-GB" sz="2000" dirty="0">
                <a:solidFill>
                  <a:srgbClr val="202C8F"/>
                </a:solidFill>
                <a:ea typeface="Calibri" panose="020F0502020204030204" pitchFamily="34" charset="0"/>
                <a:cs typeface="Times New Roman" panose="02020603050405020304" pitchFamily="18" charset="0"/>
              </a:rPr>
              <a:t> </a:t>
            </a:r>
            <a:endParaRPr lang="pl-PL" sz="2000" dirty="0">
              <a:solidFill>
                <a:srgbClr val="202C8F"/>
              </a:solidFill>
              <a:ea typeface="Calibri" panose="020F0502020204030204" pitchFamily="34" charset="0"/>
              <a:cs typeface="Times New Roman" panose="02020603050405020304" pitchFamily="18" charset="0"/>
            </a:endParaRPr>
          </a:p>
          <a:p>
            <a:r>
              <a:rPr lang="en-GB" sz="2000" dirty="0">
                <a:solidFill>
                  <a:srgbClr val="202C8F"/>
                </a:solidFill>
                <a:ea typeface="Calibri" panose="020F0502020204030204" pitchFamily="34" charset="0"/>
                <a:cs typeface="Times New Roman" panose="02020603050405020304" pitchFamily="18" charset="0"/>
              </a:rPr>
              <a:t>This will allow TUDOs to conduct their work aiming at counteracting</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possible increase of inequalities among workers,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deterioration of  working conditions and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mitigating possible negative impact of digitalisation on the workers’ rights</a:t>
            </a: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Key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competences</a:t>
            </a:r>
            <a:r>
              <a:rPr lang="pl-PL" sz="4000" cap="none" dirty="0">
                <a:latin typeface="Calibri" panose="020F0502020204030204" pitchFamily="34" charset="0"/>
                <a:ea typeface="Calibri" panose="020F0502020204030204" pitchFamily="34" charset="0"/>
                <a:cs typeface="Times New Roman" panose="02020603050405020304" pitchFamily="18" charset="0"/>
              </a:rPr>
              <a:t> for TUDO</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28196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5940088"/>
          </a:xfrm>
          <a:prstGeom prst="rect">
            <a:avLst/>
          </a:prstGeom>
          <a:noFill/>
        </p:spPr>
        <p:txBody>
          <a:bodyPr wrap="square">
            <a:spAutoFit/>
          </a:bodyPr>
          <a:lstStyle/>
          <a:p>
            <a:pPr lvl="0"/>
            <a:r>
              <a:rPr lang="en-GB" sz="2000" b="1" dirty="0">
                <a:solidFill>
                  <a:srgbClr val="202C8F"/>
                </a:solidFill>
                <a:ea typeface="Calibri" panose="020F0502020204030204" pitchFamily="34" charset="0"/>
                <a:cs typeface="Times New Roman" panose="02020603050405020304" pitchFamily="18" charset="0"/>
              </a:rPr>
              <a:t>Knowledge on collective representation mechanisms (both legal regulations and practices)</a:t>
            </a:r>
            <a:endParaRPr lang="pl-PL" sz="2000" b="1" dirty="0">
              <a:solidFill>
                <a:srgbClr val="202C8F"/>
              </a:solidFill>
              <a:ea typeface="Calibri" panose="020F0502020204030204" pitchFamily="34" charset="0"/>
              <a:cs typeface="Times New Roman" panose="02020603050405020304" pitchFamily="18" charset="0"/>
            </a:endParaRPr>
          </a:p>
          <a:p>
            <a:pPr lvl="0"/>
            <a:endParaRPr lang="en-GB" sz="2000" b="1"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In order to act effectively, the TUDOs need to have broad knowledge and understanding of workers’ rights and collective relations. Despite the fact that the training provided will focus specifically on various aspects of digitalisation, some selected elements on collective labour relations will be provided to the participants, e.g. </a:t>
            </a:r>
            <a:r>
              <a:rPr lang="en-GB" sz="2000" b="1" dirty="0">
                <a:solidFill>
                  <a:srgbClr val="202C8F"/>
                </a:solidFill>
                <a:ea typeface="Calibri" panose="020F0502020204030204" pitchFamily="34" charset="0"/>
                <a:cs typeface="Times New Roman" panose="02020603050405020304" pitchFamily="18" charset="0"/>
              </a:rPr>
              <a:t>legal regulations on information, consultation and participation rights </a:t>
            </a:r>
            <a:r>
              <a:rPr lang="en-GB" sz="2000" dirty="0">
                <a:solidFill>
                  <a:srgbClr val="202C8F"/>
                </a:solidFill>
                <a:ea typeface="Calibri" panose="020F0502020204030204" pitchFamily="34" charset="0"/>
                <a:cs typeface="Times New Roman" panose="02020603050405020304" pitchFamily="18" charset="0"/>
              </a:rPr>
              <a:t>(mostly at the EU level</a:t>
            </a:r>
            <a:r>
              <a:rPr lang="en-GB" sz="2000" b="1" dirty="0">
                <a:solidFill>
                  <a:srgbClr val="202C8F"/>
                </a:solidFill>
                <a:ea typeface="Calibri" panose="020F0502020204030204" pitchFamily="34" charset="0"/>
                <a:cs typeface="Times New Roman" panose="02020603050405020304" pitchFamily="18" charset="0"/>
              </a:rPr>
              <a:t>), European policies and initiatives </a:t>
            </a:r>
            <a:r>
              <a:rPr lang="en-GB" sz="2000" dirty="0">
                <a:solidFill>
                  <a:srgbClr val="202C8F"/>
                </a:solidFill>
                <a:ea typeface="Calibri" panose="020F0502020204030204" pitchFamily="34" charset="0"/>
                <a:cs typeface="Times New Roman" panose="02020603050405020304" pitchFamily="18" charset="0"/>
              </a:rPr>
              <a:t>(e.g. Charter of Fundamental Rights of the European Union, European Pillar of Social Rights, recent developments on platform work directive, telework and right to disconnect directive, recast directive on European works councils, reform of European social dialogue, etc.).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It is recommended that </a:t>
            </a:r>
            <a:r>
              <a:rPr lang="en-GB" sz="2000" b="1" dirty="0">
                <a:solidFill>
                  <a:srgbClr val="202C8F"/>
                </a:solidFill>
                <a:ea typeface="Calibri" panose="020F0502020204030204" pitchFamily="34" charset="0"/>
                <a:cs typeface="Times New Roman" panose="02020603050405020304" pitchFamily="18" charset="0"/>
              </a:rPr>
              <a:t>TUDO will develop their knowledge individually on country level regulations and practices related to trade unions, collective labour disputes, industrial relations systems</a:t>
            </a:r>
            <a:r>
              <a:rPr lang="en-GB" sz="2000" dirty="0">
                <a:solidFill>
                  <a:srgbClr val="202C8F"/>
                </a:solidFill>
                <a:ea typeface="Calibri" panose="020F0502020204030204" pitchFamily="34" charset="0"/>
                <a:cs typeface="Times New Roman" panose="02020603050405020304" pitchFamily="18" charset="0"/>
              </a:rPr>
              <a:t>, including collective bargaining, etc.)</a:t>
            </a: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lvl="1"/>
            <a:endParaRPr lang="pl-PL" sz="2000" dirty="0">
              <a:solidFill>
                <a:srgbClr val="202C8F"/>
              </a:solidFill>
              <a:ea typeface="Calibri" panose="020F0502020204030204" pitchFamily="34" charset="0"/>
              <a:cs typeface="Times New Roman" panose="02020603050405020304" pitchFamily="18" charset="0"/>
            </a:endParaRPr>
          </a:p>
          <a:p>
            <a:pPr marL="342900" lvl="1"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Key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competences</a:t>
            </a:r>
            <a:r>
              <a:rPr lang="pl-PL" sz="4000" cap="none" dirty="0">
                <a:latin typeface="Calibri" panose="020F0502020204030204" pitchFamily="34" charset="0"/>
                <a:ea typeface="Calibri" panose="020F0502020204030204" pitchFamily="34" charset="0"/>
                <a:cs typeface="Times New Roman" panose="02020603050405020304" pitchFamily="18" charset="0"/>
              </a:rPr>
              <a:t> for TUDO</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28847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07A4-8ECD-CD21-81B5-04825227ADD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9B1FFFC-8417-8DF6-F7A3-56E74158C78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12E90BA8-2530-32EB-3377-B96BA27F6EA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D607E22-D4F7-EBD4-E0F0-AFEC6DE0C69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55EC515-17D5-645D-FBCD-51920A0A956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43305B0-570B-CFC7-2B5F-34F15AA21B5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ED145-B36D-6C50-FD10-A17A8F7DEADE}"/>
              </a:ext>
            </a:extLst>
          </p:cNvPr>
          <p:cNvSpPr txBox="1"/>
          <p:nvPr/>
        </p:nvSpPr>
        <p:spPr>
          <a:xfrm>
            <a:off x="318366" y="1766008"/>
            <a:ext cx="11873633" cy="4093428"/>
          </a:xfrm>
          <a:prstGeom prst="rect">
            <a:avLst/>
          </a:prstGeom>
          <a:noFill/>
        </p:spPr>
        <p:txBody>
          <a:bodyPr wrap="square">
            <a:spAutoFit/>
          </a:bodyPr>
          <a:lstStyle/>
          <a:p>
            <a:pPr lvl="0"/>
            <a:r>
              <a:rPr lang="en-GB" sz="2000" b="1" dirty="0">
                <a:solidFill>
                  <a:srgbClr val="202C8F"/>
                </a:solidFill>
                <a:ea typeface="Calibri" panose="020F0502020204030204" pitchFamily="34" charset="0"/>
                <a:cs typeface="Times New Roman" panose="02020603050405020304" pitchFamily="18" charset="0"/>
              </a:rPr>
              <a:t>Union organising and networking skills</a:t>
            </a:r>
            <a:endParaRPr lang="pl-PL" sz="2000" b="1" dirty="0">
              <a:solidFill>
                <a:srgbClr val="202C8F"/>
              </a:solidFill>
              <a:ea typeface="Calibri" panose="020F0502020204030204" pitchFamily="34" charset="0"/>
              <a:cs typeface="Times New Roman" panose="02020603050405020304" pitchFamily="18" charset="0"/>
            </a:endParaRPr>
          </a:p>
          <a:p>
            <a:pPr lvl="0"/>
            <a:endParaRPr lang="en-GB" sz="2000" b="1"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The tasks for TUDO is to </a:t>
            </a:r>
            <a:r>
              <a:rPr lang="en-GB" sz="2000" b="1" dirty="0">
                <a:solidFill>
                  <a:srgbClr val="202C8F"/>
                </a:solidFill>
                <a:ea typeface="Calibri" panose="020F0502020204030204" pitchFamily="34" charset="0"/>
                <a:cs typeface="Times New Roman" panose="02020603050405020304" pitchFamily="18" charset="0"/>
              </a:rPr>
              <a:t>provide </a:t>
            </a:r>
            <a:r>
              <a:rPr lang="pl-PL" sz="2000" b="1" dirty="0" err="1">
                <a:solidFill>
                  <a:srgbClr val="202C8F"/>
                </a:solidFill>
                <a:ea typeface="Calibri" panose="020F0502020204030204" pitchFamily="34" charset="0"/>
                <a:cs typeface="Times New Roman" panose="02020603050405020304" pitchFamily="18" charset="0"/>
              </a:rPr>
              <a:t>support</a:t>
            </a:r>
            <a:r>
              <a:rPr lang="pl-PL" sz="2000" b="1" dirty="0">
                <a:solidFill>
                  <a:srgbClr val="202C8F"/>
                </a:solidFill>
                <a:ea typeface="Calibri" panose="020F0502020204030204" pitchFamily="34" charset="0"/>
                <a:cs typeface="Times New Roman" panose="02020603050405020304" pitchFamily="18" charset="0"/>
              </a:rPr>
              <a:t> </a:t>
            </a:r>
            <a:r>
              <a:rPr lang="en-GB" sz="2000" b="1" dirty="0">
                <a:solidFill>
                  <a:srgbClr val="202C8F"/>
                </a:solidFill>
                <a:ea typeface="Calibri" panose="020F0502020204030204" pitchFamily="34" charset="0"/>
                <a:cs typeface="Times New Roman" panose="02020603050405020304" pitchFamily="18" charset="0"/>
              </a:rPr>
              <a:t>in their own country in order to prepare union members </a:t>
            </a:r>
            <a:r>
              <a:rPr lang="en-GB" sz="2000" dirty="0">
                <a:solidFill>
                  <a:srgbClr val="202C8F"/>
                </a:solidFill>
                <a:ea typeface="Calibri" panose="020F0502020204030204" pitchFamily="34" charset="0"/>
                <a:cs typeface="Times New Roman" panose="02020603050405020304" pitchFamily="18" charset="0"/>
              </a:rPr>
              <a:t>to negotiate various aspects of digitalisation at company and </a:t>
            </a:r>
            <a:r>
              <a:rPr lang="en-GB" sz="2000" dirty="0" err="1">
                <a:solidFill>
                  <a:srgbClr val="202C8F"/>
                </a:solidFill>
                <a:ea typeface="Calibri" panose="020F0502020204030204" pitchFamily="34" charset="0"/>
                <a:cs typeface="Times New Roman" panose="02020603050405020304" pitchFamily="18" charset="0"/>
              </a:rPr>
              <a:t>sectoral</a:t>
            </a:r>
            <a:r>
              <a:rPr lang="en-GB" sz="2000" dirty="0">
                <a:solidFill>
                  <a:srgbClr val="202C8F"/>
                </a:solidFill>
                <a:ea typeface="Calibri" panose="020F0502020204030204" pitchFamily="34" charset="0"/>
                <a:cs typeface="Times New Roman" panose="02020603050405020304" pitchFamily="18" charset="0"/>
              </a:rPr>
              <a:t> level, and to update their knowledge by exchange in the international network. </a:t>
            </a: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r>
              <a:rPr lang="en-GB" sz="2000" dirty="0">
                <a:solidFill>
                  <a:srgbClr val="202C8F"/>
                </a:solidFill>
                <a:ea typeface="Calibri" panose="020F0502020204030204" pitchFamily="34" charset="0"/>
                <a:cs typeface="Times New Roman" panose="02020603050405020304" pitchFamily="18" charset="0"/>
              </a:rPr>
              <a:t>Therefore, </a:t>
            </a:r>
            <a:r>
              <a:rPr lang="en-GB" sz="2000" b="1" dirty="0">
                <a:solidFill>
                  <a:srgbClr val="202C8F"/>
                </a:solidFill>
                <a:ea typeface="Calibri" panose="020F0502020204030204" pitchFamily="34" charset="0"/>
                <a:cs typeface="Times New Roman" panose="02020603050405020304" pitchFamily="18" charset="0"/>
              </a:rPr>
              <a:t>effective transnational cooperation, communication and negotiation skills</a:t>
            </a:r>
            <a:r>
              <a:rPr lang="en-GB" sz="2000" dirty="0">
                <a:solidFill>
                  <a:srgbClr val="202C8F"/>
                </a:solidFill>
                <a:ea typeface="Calibri" panose="020F0502020204030204" pitchFamily="34" charset="0"/>
                <a:cs typeface="Times New Roman" panose="02020603050405020304" pitchFamily="18" charset="0"/>
              </a:rPr>
              <a:t>, as well as the use of digital communication tools in the work of TUDO will be of key importance. </a:t>
            </a: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lvl="1"/>
            <a:endParaRPr lang="pl-PL" sz="2000" dirty="0">
              <a:solidFill>
                <a:srgbClr val="202C8F"/>
              </a:solidFill>
              <a:ea typeface="Calibri" panose="020F0502020204030204" pitchFamily="34" charset="0"/>
              <a:cs typeface="Times New Roman" panose="02020603050405020304" pitchFamily="18" charset="0"/>
            </a:endParaRPr>
          </a:p>
          <a:p>
            <a:pPr marL="342900" lvl="1"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pPr marL="342900" indent="-342900">
              <a:buFont typeface="Arial" pitchFamily="34" charset="0"/>
              <a:buChar char="•"/>
            </a:pPr>
            <a:endParaRPr lang="pl-PL" sz="2000" dirty="0">
              <a:solidFill>
                <a:srgbClr val="202C8F"/>
              </a:solidFill>
              <a:ea typeface="Calibri" panose="020F0502020204030204" pitchFamily="34" charset="0"/>
              <a:cs typeface="Times New Roman" panose="02020603050405020304" pitchFamily="18" charset="0"/>
            </a:endParaRPr>
          </a:p>
          <a:p>
            <a:endParaRPr lang="pl-PL" sz="2000" dirty="0">
              <a:solidFill>
                <a:srgbClr val="202C8F"/>
              </a:solidFill>
              <a:ea typeface="Calibri" panose="020F0502020204030204" pitchFamily="34" charset="0"/>
              <a:cs typeface="Times New Roman" panose="02020603050405020304" pitchFamily="18" charset="0"/>
            </a:endParaRPr>
          </a:p>
          <a:p>
            <a:endParaRPr lang="pl-PL" sz="2000" b="1" dirty="0">
              <a:solidFill>
                <a:srgbClr val="202C8F"/>
              </a:solidFill>
              <a:cs typeface="Times New Roman" panose="02020603050405020304" pitchFamily="18" charset="0"/>
            </a:endParaRPr>
          </a:p>
        </p:txBody>
      </p:sp>
      <p:sp>
        <p:nvSpPr>
          <p:cNvPr id="4" name="Titolo 6">
            <a:extLst>
              <a:ext uri="{FF2B5EF4-FFF2-40B4-BE49-F238E27FC236}">
                <a16:creationId xmlns:a16="http://schemas.microsoft.com/office/drawing/2014/main" id="{18B5DC46-3B50-4E48-5393-31280146D43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Key</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competences</a:t>
            </a:r>
            <a:r>
              <a:rPr lang="pl-PL" sz="4000" cap="none" dirty="0">
                <a:latin typeface="Calibri" panose="020F0502020204030204" pitchFamily="34" charset="0"/>
                <a:ea typeface="Calibri" panose="020F0502020204030204" pitchFamily="34" charset="0"/>
                <a:cs typeface="Times New Roman" panose="02020603050405020304" pitchFamily="18" charset="0"/>
              </a:rPr>
              <a:t> for TUDO</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71604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AB426-5B7C-607E-D413-5D2C9495CC0A}"/>
              </a:ext>
            </a:extLst>
          </p:cNvPr>
          <p:cNvSpPr>
            <a:spLocks noGrp="1"/>
          </p:cNvSpPr>
          <p:nvPr>
            <p:ph type="ctrTitle"/>
          </p:nvPr>
        </p:nvSpPr>
        <p:spPr>
          <a:xfrm>
            <a:off x="8109338" y="3429000"/>
            <a:ext cx="4169664" cy="667512"/>
          </a:xfrm>
        </p:spPr>
        <p:txBody>
          <a:bodyPr rtlCol="0"/>
          <a:lstStyle>
            <a:defPPr>
              <a:defRPr lang="it-IT"/>
            </a:defPPr>
          </a:lstStyle>
          <a:p>
            <a:pPr rtl="0"/>
            <a:r>
              <a:rPr lang="it-IT" sz="4000" dirty="0"/>
              <a:t>THANK YOU</a:t>
            </a:r>
          </a:p>
        </p:txBody>
      </p:sp>
      <p:sp>
        <p:nvSpPr>
          <p:cNvPr id="3" name="Sottotitolo 2">
            <a:extLst>
              <a:ext uri="{FF2B5EF4-FFF2-40B4-BE49-F238E27FC236}">
                <a16:creationId xmlns:a16="http://schemas.microsoft.com/office/drawing/2014/main" id="{B787DFD8-D262-D485-B1F2-817C5A0928C5}"/>
              </a:ext>
            </a:extLst>
          </p:cNvPr>
          <p:cNvSpPr>
            <a:spLocks noGrp="1"/>
          </p:cNvSpPr>
          <p:nvPr>
            <p:ph type="subTitle" idx="1"/>
          </p:nvPr>
        </p:nvSpPr>
        <p:spPr>
          <a:xfrm>
            <a:off x="171450" y="1056132"/>
            <a:ext cx="8372475" cy="2176272"/>
          </a:xfrm>
        </p:spPr>
        <p:txBody>
          <a:bodyPr rtlCol="0"/>
          <a:lstStyle>
            <a:defPPr>
              <a:defRPr lang="it-IT"/>
            </a:defPPr>
          </a:lstStyle>
          <a:p>
            <a:pPr rtl="0"/>
            <a:r>
              <a:rPr lang="it-IT" sz="2500" dirty="0"/>
              <a:t>For </a:t>
            </a:r>
            <a:r>
              <a:rPr lang="it-IT" sz="2500" dirty="0" err="1"/>
              <a:t>further</a:t>
            </a:r>
            <a:r>
              <a:rPr lang="it-IT" sz="2500" dirty="0"/>
              <a:t> information:</a:t>
            </a:r>
          </a:p>
          <a:p>
            <a:pPr rtl="0"/>
            <a:endParaRPr lang="it-IT" sz="2500" dirty="0"/>
          </a:p>
          <a:p>
            <a:pPr>
              <a:lnSpc>
                <a:spcPct val="115000"/>
              </a:lnSpc>
              <a:spcAft>
                <a:spcPts val="1000"/>
              </a:spcAft>
            </a:pPr>
            <a:r>
              <a:rPr lang="it-IT" sz="2500" dirty="0">
                <a:effectLst/>
                <a:ea typeface="Calibri" panose="020F0502020204030204" pitchFamily="34" charset="0"/>
                <a:cs typeface="Times New Roman" panose="02020603050405020304" pitchFamily="18" charset="0"/>
              </a:rPr>
              <a:t> </a:t>
            </a:r>
            <a:r>
              <a:rPr lang="pl-PL" sz="2500" dirty="0">
                <a:effectLst/>
                <a:ea typeface="Calibri" panose="020F0502020204030204" pitchFamily="34" charset="0"/>
                <a:cs typeface="Times New Roman" panose="02020603050405020304" pitchFamily="18" charset="0"/>
              </a:rPr>
              <a:t>Dominik Owczarek </a:t>
            </a:r>
          </a:p>
          <a:p>
            <a:pPr>
              <a:lnSpc>
                <a:spcPct val="115000"/>
              </a:lnSpc>
              <a:spcAft>
                <a:spcPts val="1000"/>
              </a:spcAft>
            </a:pPr>
            <a:r>
              <a:rPr lang="pl-PL" sz="2500" dirty="0">
                <a:ea typeface="Calibri" panose="020F0502020204030204" pitchFamily="34" charset="0"/>
                <a:cs typeface="Times New Roman" panose="02020603050405020304" pitchFamily="18" charset="0"/>
              </a:rPr>
              <a:t>d</a:t>
            </a:r>
            <a:r>
              <a:rPr lang="pl-PL" sz="2500" dirty="0">
                <a:effectLst/>
                <a:ea typeface="Calibri" panose="020F0502020204030204" pitchFamily="34" charset="0"/>
                <a:cs typeface="Times New Roman" panose="02020603050405020304" pitchFamily="18" charset="0"/>
              </a:rPr>
              <a:t>omink.owczarek@gmail.com</a:t>
            </a:r>
            <a:endParaRPr lang="it-IT" sz="2500" dirty="0"/>
          </a:p>
        </p:txBody>
      </p:sp>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DEC0-DB83-D19A-4A0C-1BAE0B13A9B9}"/>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599AB912-A7C7-26E1-42A4-460CDE45A386}"/>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FDD1A99B-76F6-6DBC-6778-BAFD5EB0BC5C}"/>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F5073198-B180-22B1-172A-5C46AA7C2E3E}"/>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9278659-BE9F-4263-311A-4F914DCD8342}"/>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97BB5E6-D6BC-5340-0A74-D9708DC2DF9A}"/>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CA4ABF1E-AE1F-C948-755F-835D7EEB5AB1}"/>
              </a:ext>
            </a:extLst>
          </p:cNvPr>
          <p:cNvSpPr txBox="1"/>
          <p:nvPr/>
        </p:nvSpPr>
        <p:spPr>
          <a:xfrm>
            <a:off x="318366" y="1766008"/>
            <a:ext cx="11873633" cy="4740721"/>
          </a:xfrm>
          <a:prstGeom prst="rect">
            <a:avLst/>
          </a:prstGeom>
          <a:noFill/>
        </p:spPr>
        <p:txBody>
          <a:bodyPr wrap="square">
            <a:spAutoFit/>
          </a:bodyPr>
          <a:lstStyle/>
          <a:p>
            <a:pPr lvl="0">
              <a:lnSpc>
                <a:spcPct val="115000"/>
              </a:lnSpc>
            </a:pPr>
            <a:r>
              <a:rPr lang="pl-PL" sz="2400" dirty="0" err="1">
                <a:solidFill>
                  <a:srgbClr val="202C8F"/>
                </a:solidFill>
                <a:ea typeface="Calibri" panose="020F0502020204030204" pitchFamily="34" charset="0"/>
                <a:cs typeface="Times New Roman" panose="02020603050405020304" pitchFamily="18" charset="0"/>
              </a:rPr>
              <a:t>Started</a:t>
            </a:r>
            <a:r>
              <a:rPr lang="pl-PL" sz="2400" dirty="0">
                <a:solidFill>
                  <a:srgbClr val="202C8F"/>
                </a:solidFill>
                <a:ea typeface="Calibri" panose="020F0502020204030204" pitchFamily="34" charset="0"/>
                <a:cs typeface="Times New Roman" panose="02020603050405020304" pitchFamily="18" charset="0"/>
              </a:rPr>
              <a:t> to </a:t>
            </a:r>
            <a:r>
              <a:rPr lang="pl-PL" sz="2400" dirty="0" err="1">
                <a:solidFill>
                  <a:srgbClr val="202C8F"/>
                </a:solidFill>
                <a:ea typeface="Calibri" panose="020F0502020204030204" pitchFamily="34" charset="0"/>
                <a:cs typeface="Times New Roman" panose="02020603050405020304" pitchFamily="18" charset="0"/>
              </a:rPr>
              <a:t>emerge</a:t>
            </a:r>
            <a:r>
              <a:rPr lang="pl-PL" sz="2400" dirty="0">
                <a:solidFill>
                  <a:srgbClr val="202C8F"/>
                </a:solidFill>
                <a:ea typeface="Calibri" panose="020F0502020204030204" pitchFamily="34" charset="0"/>
                <a:cs typeface="Times New Roman" panose="02020603050405020304" pitchFamily="18" charset="0"/>
              </a:rPr>
              <a:t> in </a:t>
            </a:r>
            <a:r>
              <a:rPr lang="pl-PL" sz="2400" dirty="0" err="1">
                <a:solidFill>
                  <a:srgbClr val="202C8F"/>
                </a:solidFill>
                <a:ea typeface="Calibri" panose="020F0502020204030204" pitchFamily="34" charset="0"/>
                <a:cs typeface="Times New Roman" panose="02020603050405020304" pitchFamily="18" charset="0"/>
              </a:rPr>
              <a:t>mid</a:t>
            </a:r>
            <a:r>
              <a:rPr lang="pl-PL" sz="2400" dirty="0">
                <a:solidFill>
                  <a:srgbClr val="202C8F"/>
                </a:solidFill>
                <a:ea typeface="Calibri" panose="020F0502020204030204" pitchFamily="34" charset="0"/>
                <a:cs typeface="Times New Roman" panose="02020603050405020304" pitchFamily="18" charset="0"/>
              </a:rPr>
              <a:t> 2000s</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pl-PL" sz="2400" dirty="0">
                <a:solidFill>
                  <a:srgbClr val="202C8F"/>
                </a:solidFill>
                <a:ea typeface="Calibri" panose="020F0502020204030204" pitchFamily="34" charset="0"/>
                <a:cs typeface="Times New Roman" panose="02020603050405020304" pitchFamily="18" charset="0"/>
              </a:rPr>
              <a:t>Business model</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pl-PL" sz="2400" dirty="0" err="1">
                <a:solidFill>
                  <a:srgbClr val="202C8F"/>
                </a:solidFill>
                <a:ea typeface="Calibri" panose="020F0502020204030204" pitchFamily="34" charset="0"/>
                <a:cs typeface="Times New Roman" panose="02020603050405020304" pitchFamily="18" charset="0"/>
              </a:rPr>
              <a:t>Causalisation</a:t>
            </a:r>
            <a:r>
              <a:rPr lang="pl-PL" sz="2400" dirty="0">
                <a:solidFill>
                  <a:srgbClr val="202C8F"/>
                </a:solidFill>
                <a:ea typeface="Calibri" panose="020F0502020204030204" pitchFamily="34" charset="0"/>
                <a:cs typeface="Times New Roman" panose="02020603050405020304" pitchFamily="18" charset="0"/>
              </a:rPr>
              <a:t> and </a:t>
            </a:r>
            <a:r>
              <a:rPr lang="pl-PL" sz="2400" dirty="0" err="1">
                <a:solidFill>
                  <a:srgbClr val="202C8F"/>
                </a:solidFill>
                <a:ea typeface="Calibri" panose="020F0502020204030204" pitchFamily="34" charset="0"/>
                <a:cs typeface="Times New Roman" panose="02020603050405020304" pitchFamily="18" charset="0"/>
              </a:rPr>
              <a:t>informalisation</a:t>
            </a:r>
            <a:r>
              <a:rPr lang="pl-PL" sz="2400" dirty="0">
                <a:solidFill>
                  <a:srgbClr val="202C8F"/>
                </a:solidFill>
                <a:ea typeface="Calibri" panose="020F0502020204030204" pitchFamily="34" charset="0"/>
                <a:cs typeface="Times New Roman" panose="02020603050405020304" pitchFamily="18" charset="0"/>
              </a:rPr>
              <a:t> of </a:t>
            </a:r>
            <a:r>
              <a:rPr lang="pl-PL" sz="2400" dirty="0" err="1">
                <a:solidFill>
                  <a:srgbClr val="202C8F"/>
                </a:solidFill>
                <a:ea typeface="Calibri" panose="020F0502020204030204" pitchFamily="34" charset="0"/>
                <a:cs typeface="Times New Roman" panose="02020603050405020304" pitchFamily="18" charset="0"/>
              </a:rPr>
              <a:t>work</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pl-PL" sz="2400" dirty="0">
                <a:solidFill>
                  <a:srgbClr val="202C8F"/>
                </a:solidFill>
                <a:ea typeface="Calibri" panose="020F0502020204030204" pitchFamily="34" charset="0"/>
                <a:cs typeface="Times New Roman" panose="02020603050405020304" pitchFamily="18" charset="0"/>
              </a:rPr>
              <a:t>Non-standard </a:t>
            </a:r>
            <a:r>
              <a:rPr lang="pl-PL" sz="2400" dirty="0" err="1">
                <a:solidFill>
                  <a:srgbClr val="202C8F"/>
                </a:solidFill>
                <a:ea typeface="Calibri" panose="020F0502020204030204" pitchFamily="34" charset="0"/>
                <a:cs typeface="Times New Roman" panose="02020603050405020304" pitchFamily="18" charset="0"/>
              </a:rPr>
              <a:t>forms</a:t>
            </a:r>
            <a:r>
              <a:rPr lang="pl-PL" sz="2400" dirty="0">
                <a:solidFill>
                  <a:srgbClr val="202C8F"/>
                </a:solidFill>
                <a:ea typeface="Calibri" panose="020F0502020204030204" pitchFamily="34" charset="0"/>
                <a:cs typeface="Times New Roman" panose="02020603050405020304" pitchFamily="18" charset="0"/>
              </a:rPr>
              <a:t> of </a:t>
            </a:r>
            <a:r>
              <a:rPr lang="pl-PL" sz="2400" dirty="0" err="1">
                <a:solidFill>
                  <a:srgbClr val="202C8F"/>
                </a:solidFill>
                <a:ea typeface="Calibri" panose="020F0502020204030204" pitchFamily="34" charset="0"/>
                <a:cs typeface="Times New Roman" panose="02020603050405020304" pitchFamily="18" charset="0"/>
              </a:rPr>
              <a:t>employment</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pl-PL" sz="2400" dirty="0" err="1">
                <a:solidFill>
                  <a:srgbClr val="202C8F"/>
                </a:solidFill>
                <a:ea typeface="Calibri" panose="020F0502020204030204" pitchFamily="34" charset="0"/>
                <a:cs typeface="Times New Roman" panose="02020603050405020304" pitchFamily="18" charset="0"/>
              </a:rPr>
              <a:t>Regulative</a:t>
            </a:r>
            <a:r>
              <a:rPr lang="pl-PL" sz="2400" dirty="0">
                <a:solidFill>
                  <a:srgbClr val="202C8F"/>
                </a:solidFill>
                <a:ea typeface="Calibri" panose="020F0502020204030204" pitchFamily="34" charset="0"/>
                <a:cs typeface="Times New Roman" panose="02020603050405020304" pitchFamily="18" charset="0"/>
              </a:rPr>
              <a:t> </a:t>
            </a:r>
            <a:r>
              <a:rPr lang="pl-PL" sz="2400" dirty="0" err="1">
                <a:solidFill>
                  <a:srgbClr val="202C8F"/>
                </a:solidFill>
                <a:ea typeface="Calibri" panose="020F0502020204030204" pitchFamily="34" charset="0"/>
                <a:cs typeface="Times New Roman" panose="02020603050405020304" pitchFamily="18" charset="0"/>
              </a:rPr>
              <a:t>loophole</a:t>
            </a:r>
            <a:r>
              <a:rPr lang="pl-PL" sz="2400" dirty="0">
                <a:solidFill>
                  <a:srgbClr val="202C8F"/>
                </a:solidFill>
                <a:ea typeface="Calibri" panose="020F0502020204030204" pitchFamily="34" charset="0"/>
                <a:cs typeface="Times New Roman" panose="02020603050405020304" pitchFamily="18" charset="0"/>
              </a:rPr>
              <a:t> for </a:t>
            </a:r>
            <a:r>
              <a:rPr lang="pl-PL" sz="2400" dirty="0" err="1">
                <a:solidFill>
                  <a:srgbClr val="202C8F"/>
                </a:solidFill>
                <a:ea typeface="Calibri" panose="020F0502020204030204" pitchFamily="34" charset="0"/>
                <a:cs typeface="Times New Roman" panose="02020603050405020304" pitchFamily="18" charset="0"/>
              </a:rPr>
              <a:t>fraudulent</a:t>
            </a:r>
            <a:r>
              <a:rPr lang="pl-PL" sz="2400" dirty="0">
                <a:solidFill>
                  <a:srgbClr val="202C8F"/>
                </a:solidFill>
                <a:ea typeface="Calibri" panose="020F0502020204030204" pitchFamily="34" charset="0"/>
                <a:cs typeface="Times New Roman" panose="02020603050405020304" pitchFamily="18" charset="0"/>
              </a:rPr>
              <a:t> </a:t>
            </a:r>
            <a:r>
              <a:rPr lang="pl-PL" sz="2400" dirty="0" err="1">
                <a:solidFill>
                  <a:srgbClr val="202C8F"/>
                </a:solidFill>
                <a:ea typeface="Calibri" panose="020F0502020204030204" pitchFamily="34" charset="0"/>
                <a:cs typeface="Times New Roman" panose="02020603050405020304" pitchFamily="18" charset="0"/>
              </a:rPr>
              <a:t>practices</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C2E4F4A6-6C05-1A5D-D40C-22DF05EC9852}"/>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2" name="Picture 2" descr="I:\Polityka Społeczna\Dominik\European Observatory of Digital Labour Platforms (ETUI)\Meeting in Brussels 18.09.2019\Uber.jpg">
            <a:extLst>
              <a:ext uri="{FF2B5EF4-FFF2-40B4-BE49-F238E27FC236}">
                <a16:creationId xmlns:a16="http://schemas.microsoft.com/office/drawing/2014/main" id="{AD9308F1-D5BC-DC79-6470-5F958112C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414" y="1217312"/>
            <a:ext cx="1834802" cy="8640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I:\Polityka Społeczna\Dominik\European Observatory of Digital Labour Platforms (ETUI)\Meeting in Brussels 18.09.2019\Taxity_Bolt.png">
            <a:extLst>
              <a:ext uri="{FF2B5EF4-FFF2-40B4-BE49-F238E27FC236}">
                <a16:creationId xmlns:a16="http://schemas.microsoft.com/office/drawing/2014/main" id="{E47EBEE8-695C-1619-8B38-6A036F6AA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202" y="2081408"/>
            <a:ext cx="2219226" cy="924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I:\Polityka Społeczna\Dominik\European Observatory of Digital Labour Platforms (ETUI)\Meeting in Brussels 18.09.2019\takeTask.jpg">
            <a:extLst>
              <a:ext uri="{FF2B5EF4-FFF2-40B4-BE49-F238E27FC236}">
                <a16:creationId xmlns:a16="http://schemas.microsoft.com/office/drawing/2014/main" id="{FE9FE9D3-4DFE-0172-7F78-842A7E7706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5112" y="3217091"/>
            <a:ext cx="2260104" cy="616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Polityka Społeczna\Dominik\European Observatory of Digital Labour Platforms (ETUI)\Meeting in Brussels 18.09.2019\mturk.png">
            <a:extLst>
              <a:ext uri="{FF2B5EF4-FFF2-40B4-BE49-F238E27FC236}">
                <a16:creationId xmlns:a16="http://schemas.microsoft.com/office/drawing/2014/main" id="{D5F2A35E-0E9D-EC22-9F92-467E13CC90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6252" y="38334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Polityka Społeczna\Dominik\European Observatory of Digital Labour Platforms (ETUI)\Meeting in Brussels 18.09.2019\Uber eats.png">
            <a:extLst>
              <a:ext uri="{FF2B5EF4-FFF2-40B4-BE49-F238E27FC236}">
                <a16:creationId xmlns:a16="http://schemas.microsoft.com/office/drawing/2014/main" id="{7FAA462E-7195-16EF-DAEA-729802D85F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3276" y="4146646"/>
            <a:ext cx="1078631" cy="134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28052-2086-B011-4933-5D971FBA1961}"/>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4A8436C-A535-A135-372E-FD440FCD682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E5341F20-660D-FEDF-FC37-65C46227CA7E}"/>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B77E2C5B-7BE8-1629-254F-7C5D7758E2C6}"/>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F4A46B7F-9AFC-4D6E-4BD9-3B72A60D5FD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205BDD31-57E7-FC58-48A2-9200B776DA1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90D4FD4A-79AA-6102-F457-9973B47345D8}"/>
              </a:ext>
            </a:extLst>
          </p:cNvPr>
          <p:cNvSpPr txBox="1"/>
          <p:nvPr/>
        </p:nvSpPr>
        <p:spPr>
          <a:xfrm>
            <a:off x="318366" y="1766008"/>
            <a:ext cx="11873633" cy="3466526"/>
          </a:xfrm>
          <a:prstGeom prst="rect">
            <a:avLst/>
          </a:prstGeom>
          <a:noFill/>
        </p:spPr>
        <p:txBody>
          <a:bodyPr wrap="square">
            <a:spAutoFit/>
          </a:bodyPr>
          <a:lstStyle/>
          <a:p>
            <a:pPr lvl="0">
              <a:lnSpc>
                <a:spcPct val="115000"/>
              </a:lnSpc>
            </a:pPr>
            <a:r>
              <a:rPr lang="en-GB" sz="2400" b="1" dirty="0">
                <a:solidFill>
                  <a:srgbClr val="202C8F"/>
                </a:solidFill>
                <a:ea typeface="Calibri" panose="020F0502020204030204" pitchFamily="34" charset="0"/>
                <a:cs typeface="Times New Roman" panose="02020603050405020304" pitchFamily="18" charset="0"/>
              </a:rPr>
              <a:t>The scale of employment </a:t>
            </a:r>
            <a:r>
              <a:rPr lang="pl-PL" sz="2400" b="1" dirty="0">
                <a:solidFill>
                  <a:srgbClr val="202C8F"/>
                </a:solidFill>
                <a:ea typeface="Calibri" panose="020F0502020204030204" pitchFamily="34" charset="0"/>
                <a:cs typeface="Times New Roman" panose="02020603050405020304" pitchFamily="18" charset="0"/>
              </a:rPr>
              <a:t>- </a:t>
            </a:r>
            <a:r>
              <a:rPr lang="en-GB" sz="2400" b="1" dirty="0">
                <a:solidFill>
                  <a:srgbClr val="202C8F"/>
                </a:solidFill>
                <a:ea typeface="Calibri" panose="020F0502020204030204" pitchFamily="34" charset="0"/>
                <a:cs typeface="Times New Roman" panose="02020603050405020304" pitchFamily="18" charset="0"/>
              </a:rPr>
              <a:t>platform workers</a:t>
            </a:r>
            <a:r>
              <a:rPr lang="pl-PL" sz="2400" b="1" dirty="0">
                <a:solidFill>
                  <a:srgbClr val="202C8F"/>
                </a:solidFill>
                <a:ea typeface="Calibri" panose="020F0502020204030204" pitchFamily="34" charset="0"/>
                <a:cs typeface="Times New Roman" panose="02020603050405020304" pitchFamily="18" charset="0"/>
              </a:rPr>
              <a:t> (</a:t>
            </a:r>
            <a:r>
              <a:rPr lang="pl-PL" sz="2400" b="1" dirty="0" err="1">
                <a:solidFill>
                  <a:srgbClr val="202C8F"/>
                </a:solidFill>
                <a:ea typeface="Calibri" panose="020F0502020204030204" pitchFamily="34" charset="0"/>
                <a:cs typeface="Times New Roman" panose="02020603050405020304" pitchFamily="18" charset="0"/>
              </a:rPr>
              <a:t>European</a:t>
            </a:r>
            <a:r>
              <a:rPr lang="pl-PL" sz="2400" b="1" dirty="0">
                <a:solidFill>
                  <a:srgbClr val="202C8F"/>
                </a:solidFill>
                <a:ea typeface="Calibri" panose="020F0502020204030204" pitchFamily="34" charset="0"/>
                <a:cs typeface="Times New Roman" panose="02020603050405020304" pitchFamily="18" charset="0"/>
              </a:rPr>
              <a:t> </a:t>
            </a:r>
            <a:r>
              <a:rPr lang="pl-PL" sz="2400" b="1" dirty="0" err="1">
                <a:solidFill>
                  <a:srgbClr val="202C8F"/>
                </a:solidFill>
                <a:ea typeface="Calibri" panose="020F0502020204030204" pitchFamily="34" charset="0"/>
                <a:cs typeface="Times New Roman" panose="02020603050405020304" pitchFamily="18" charset="0"/>
              </a:rPr>
              <a:t>Commission</a:t>
            </a:r>
            <a:r>
              <a:rPr lang="pl-PL" sz="2400" b="1" dirty="0">
                <a:solidFill>
                  <a:srgbClr val="202C8F"/>
                </a:solidFill>
                <a:ea typeface="Calibri" panose="020F0502020204030204" pitchFamily="34" charset="0"/>
                <a:cs typeface="Times New Roman" panose="02020603050405020304" pitchFamily="18" charset="0"/>
              </a:rPr>
              <a:t>)</a:t>
            </a:r>
          </a:p>
          <a:p>
            <a:pPr lvl="0">
              <a:lnSpc>
                <a:spcPct val="115000"/>
              </a:lnSpc>
            </a:pPr>
            <a:endParaRPr lang="pl-PL" sz="2400" b="1" dirty="0">
              <a:solidFill>
                <a:srgbClr val="202C8F"/>
              </a:solidFill>
              <a:ea typeface="Calibri" panose="020F0502020204030204" pitchFamily="34" charset="0"/>
              <a:cs typeface="Times New Roman" panose="02020603050405020304" pitchFamily="18" charset="0"/>
            </a:endParaRPr>
          </a:p>
          <a:p>
            <a:pPr lvl="0">
              <a:lnSpc>
                <a:spcPct val="115000"/>
              </a:lnSpc>
            </a:pPr>
            <a:r>
              <a:rPr lang="en-GB" sz="2400" dirty="0">
                <a:solidFill>
                  <a:srgbClr val="202C8F"/>
                </a:solidFill>
                <a:ea typeface="Calibri" panose="020F0502020204030204" pitchFamily="34" charset="0"/>
                <a:cs typeface="Times New Roman" panose="02020603050405020304" pitchFamily="18" charset="0"/>
              </a:rPr>
              <a:t>In 2021, more than 28 million people in the EU work via digital platforms </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en-GB" sz="2400" dirty="0">
                <a:solidFill>
                  <a:srgbClr val="202C8F"/>
                </a:solidFill>
                <a:ea typeface="Calibri" panose="020F0502020204030204" pitchFamily="34" charset="0"/>
                <a:cs typeface="Times New Roman" panose="02020603050405020304" pitchFamily="18" charset="0"/>
              </a:rPr>
              <a:t>This number is expected to reach 43 million in 2025</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en-GB" sz="2400" dirty="0">
                <a:solidFill>
                  <a:srgbClr val="202C8F"/>
                </a:solidFill>
                <a:ea typeface="Calibri" panose="020F0502020204030204" pitchFamily="34" charset="0"/>
                <a:cs typeface="Times New Roman" panose="02020603050405020304" pitchFamily="18" charset="0"/>
              </a:rPr>
              <a:t>The introduction of regulation in the form of a directive could change the employment status qualification of between 1.72 million and 4.1 million people.</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6DBD8DD-E421-932B-5B6D-52E7292EA809}"/>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2565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E09E-9CA6-CF7F-C171-F384FE209588}"/>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DE210011-D909-F968-5CA0-62D5F724C32F}"/>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642C5FF8-6F48-2A7C-AB93-11CB4F25B91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68F601A3-E54F-8A9A-AF81-7E26F76AB029}"/>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6470536A-F8D8-5CAA-0C86-C435562E5292}"/>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ABFD4E2F-A5E6-61CE-F75D-FDDC6D4C4D1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D75DB9E7-9933-EF0F-C8A8-46834F985DF7}"/>
              </a:ext>
            </a:extLst>
          </p:cNvPr>
          <p:cNvSpPr txBox="1"/>
          <p:nvPr/>
        </p:nvSpPr>
        <p:spPr>
          <a:xfrm>
            <a:off x="318366" y="1766008"/>
            <a:ext cx="11873633" cy="4339650"/>
          </a:xfrm>
          <a:prstGeom prst="rect">
            <a:avLst/>
          </a:prstGeom>
          <a:noFill/>
        </p:spPr>
        <p:txBody>
          <a:bodyPr wrap="square">
            <a:spAutoFit/>
          </a:bodyPr>
          <a:lstStyle/>
          <a:p>
            <a:pPr lvl="0">
              <a:lnSpc>
                <a:spcPct val="115000"/>
              </a:lnSpc>
            </a:pPr>
            <a:r>
              <a:rPr lang="en-GB" sz="2400" b="1" dirty="0">
                <a:solidFill>
                  <a:srgbClr val="202C8F"/>
                </a:solidFill>
                <a:ea typeface="Calibri" panose="020F0502020204030204" pitchFamily="34" charset="0"/>
                <a:cs typeface="Times New Roman" panose="02020603050405020304" pitchFamily="18" charset="0"/>
              </a:rPr>
              <a:t>The scale of employment </a:t>
            </a:r>
            <a:r>
              <a:rPr lang="pl-PL" sz="2400" b="1" dirty="0">
                <a:solidFill>
                  <a:srgbClr val="202C8F"/>
                </a:solidFill>
                <a:ea typeface="Calibri" panose="020F0502020204030204" pitchFamily="34" charset="0"/>
                <a:cs typeface="Times New Roman" panose="02020603050405020304" pitchFamily="18" charset="0"/>
              </a:rPr>
              <a:t>- </a:t>
            </a:r>
            <a:r>
              <a:rPr lang="en-GB" sz="2400" b="1" dirty="0">
                <a:solidFill>
                  <a:srgbClr val="202C8F"/>
                </a:solidFill>
                <a:ea typeface="Calibri" panose="020F0502020204030204" pitchFamily="34" charset="0"/>
                <a:cs typeface="Times New Roman" panose="02020603050405020304" pitchFamily="18" charset="0"/>
              </a:rPr>
              <a:t>platform workers</a:t>
            </a:r>
            <a:r>
              <a:rPr lang="pl-PL" sz="2400" b="1" dirty="0">
                <a:solidFill>
                  <a:srgbClr val="202C8F"/>
                </a:solidFill>
                <a:ea typeface="Calibri" panose="020F0502020204030204" pitchFamily="34" charset="0"/>
                <a:cs typeface="Times New Roman" panose="02020603050405020304" pitchFamily="18" charset="0"/>
              </a:rPr>
              <a:t> (ETUI, 2022)</a:t>
            </a:r>
          </a:p>
          <a:p>
            <a:pPr lvl="0">
              <a:lnSpc>
                <a:spcPct val="115000"/>
              </a:lnSpc>
            </a:pPr>
            <a:endParaRPr lang="pl-PL" sz="2400" b="1"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rPr>
              <a:t>47.5 million internet workers, 12 million platform workers and 3 million main platform workers in the EU27 in 2021</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r>
              <a:rPr lang="en-GB" sz="2400" dirty="0">
                <a:solidFill>
                  <a:srgbClr val="202C8F"/>
                </a:solidFill>
                <a:ea typeface="Calibri" panose="020F0502020204030204" pitchFamily="34" charset="0"/>
                <a:cs typeface="Times New Roman" panose="02020603050405020304" pitchFamily="18" charset="0"/>
              </a:rPr>
              <a:t>17 per cent of the working age population did some internet work in the past year, 4.3 per cent did platform work and 1.1 per cent can be classified as ‘main platform workers’</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2C7BA643-46EE-D236-4858-562A361C1116}"/>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5317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A2BF-C381-5A52-6EDA-7560296E3BD5}"/>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4E9CDCB7-D40C-A270-3491-82947CD7EC1E}"/>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05CADCC4-81E1-4DC4-A81F-32A707253DA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3D1A5F5B-E041-9553-7A5A-C129C1C4273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F639D58E-11D7-6926-5E6F-B8F650AABE98}"/>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58B71BE-7F94-DDAC-07AA-47FE6335454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FE7DE90-2CA1-9EBD-F16D-DDC3FF6552BA}"/>
              </a:ext>
            </a:extLst>
          </p:cNvPr>
          <p:cNvSpPr txBox="1"/>
          <p:nvPr/>
        </p:nvSpPr>
        <p:spPr>
          <a:xfrm>
            <a:off x="318366" y="1766008"/>
            <a:ext cx="11873633" cy="493405"/>
          </a:xfrm>
          <a:prstGeom prst="rect">
            <a:avLst/>
          </a:prstGeom>
          <a:noFill/>
        </p:spPr>
        <p:txBody>
          <a:bodyPr wrap="square">
            <a:spAutoFit/>
          </a:bodyPr>
          <a:lstStyle/>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0FFF4E4E-8121-DB7E-ED5E-7D4BF1EB7329}"/>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pic>
        <p:nvPicPr>
          <p:cNvPr id="2" name="Obraz 1">
            <a:extLst>
              <a:ext uri="{FF2B5EF4-FFF2-40B4-BE49-F238E27FC236}">
                <a16:creationId xmlns:a16="http://schemas.microsoft.com/office/drawing/2014/main" id="{4B5424D1-D886-C3EA-60B4-42018F35236E}"/>
              </a:ext>
            </a:extLst>
          </p:cNvPr>
          <p:cNvPicPr>
            <a:picLocks noChangeAspect="1"/>
          </p:cNvPicPr>
          <p:nvPr/>
        </p:nvPicPr>
        <p:blipFill>
          <a:blip r:embed="rId3"/>
          <a:stretch>
            <a:fillRect/>
          </a:stretch>
        </p:blipFill>
        <p:spPr>
          <a:xfrm>
            <a:off x="1228373" y="998548"/>
            <a:ext cx="10053618" cy="5696164"/>
          </a:xfrm>
          <a:prstGeom prst="rect">
            <a:avLst/>
          </a:prstGeom>
        </p:spPr>
      </p:pic>
    </p:spTree>
    <p:extLst>
      <p:ext uri="{BB962C8B-B14F-4D97-AF65-F5344CB8AC3E}">
        <p14:creationId xmlns:p14="http://schemas.microsoft.com/office/powerpoint/2010/main" val="20220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2D7D6-B803-2A9D-04EF-4EEF58EFE780}"/>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B9F97CDF-3039-6436-B249-BDCECD83639A}"/>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23631192-A3DF-CF80-A76C-10D73E2C592E}"/>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3DFEDE1B-FEB3-AC5A-5D07-A5900462F484}"/>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212CB8D1-42E6-D827-F258-B7897130FC84}"/>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E95FE77-076B-0D21-B1B5-64D40C2A0C4C}"/>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DAB212B3-3152-5894-029F-5D696EA03001}"/>
              </a:ext>
            </a:extLst>
          </p:cNvPr>
          <p:cNvSpPr txBox="1"/>
          <p:nvPr/>
        </p:nvSpPr>
        <p:spPr>
          <a:xfrm>
            <a:off x="318366" y="1766008"/>
            <a:ext cx="11873633" cy="3891258"/>
          </a:xfrm>
          <a:prstGeom prst="rect">
            <a:avLst/>
          </a:prstGeom>
          <a:noFill/>
        </p:spPr>
        <p:txBody>
          <a:bodyPr wrap="square">
            <a:spAutoFit/>
          </a:bodyPr>
          <a:lstStyle/>
          <a:p>
            <a:pPr lvl="0">
              <a:lnSpc>
                <a:spcPct val="115000"/>
              </a:lnSpc>
            </a:pPr>
            <a:r>
              <a:rPr lang="en-GB" sz="2400" b="1" dirty="0">
                <a:solidFill>
                  <a:srgbClr val="202C8F"/>
                </a:solidFill>
                <a:ea typeface="Calibri" panose="020F0502020204030204" pitchFamily="34" charset="0"/>
                <a:cs typeface="Times New Roman" panose="02020603050405020304" pitchFamily="18" charset="0"/>
              </a:rPr>
              <a:t>The scale of employment</a:t>
            </a:r>
            <a:r>
              <a:rPr lang="pl-PL" sz="2400" b="1" dirty="0">
                <a:solidFill>
                  <a:srgbClr val="202C8F"/>
                </a:solidFill>
                <a:ea typeface="Calibri" panose="020F0502020204030204" pitchFamily="34" charset="0"/>
                <a:cs typeface="Times New Roman" panose="02020603050405020304" pitchFamily="18" charset="0"/>
              </a:rPr>
              <a:t> - </a:t>
            </a:r>
            <a:r>
              <a:rPr lang="en-GB" sz="2400" b="1" dirty="0">
                <a:solidFill>
                  <a:srgbClr val="202C8F"/>
                </a:solidFill>
                <a:ea typeface="Calibri" panose="020F0502020204030204" pitchFamily="34" charset="0"/>
                <a:cs typeface="Times New Roman" panose="02020603050405020304" pitchFamily="18" charset="0"/>
              </a:rPr>
              <a:t>platform workers</a:t>
            </a:r>
            <a:r>
              <a:rPr lang="pl-PL" sz="2400" b="1" dirty="0">
                <a:solidFill>
                  <a:srgbClr val="202C8F"/>
                </a:solidFill>
                <a:ea typeface="Calibri" panose="020F0502020204030204" pitchFamily="34" charset="0"/>
                <a:cs typeface="Times New Roman" panose="02020603050405020304" pitchFamily="18" charset="0"/>
              </a:rPr>
              <a:t> (ETUI, 2022)</a:t>
            </a:r>
          </a:p>
          <a:p>
            <a:pPr lvl="0">
              <a:lnSpc>
                <a:spcPct val="115000"/>
              </a:lnSpc>
            </a:pPr>
            <a:endParaRPr lang="pl-PL" sz="2400" b="1" dirty="0">
              <a:solidFill>
                <a:srgbClr val="202C8F"/>
              </a:solidFill>
              <a:ea typeface="Calibri" panose="020F0502020204030204" pitchFamily="34" charset="0"/>
              <a:cs typeface="Times New Roman" panose="02020603050405020304" pitchFamily="18" charset="0"/>
            </a:endParaRPr>
          </a:p>
          <a:p>
            <a:pPr>
              <a:lnSpc>
                <a:spcPct val="115000"/>
              </a:lnSpc>
            </a:pPr>
            <a:r>
              <a:rPr lang="pl-PL" sz="2400" dirty="0">
                <a:solidFill>
                  <a:srgbClr val="202C8F"/>
                </a:solidFill>
                <a:ea typeface="Calibri" panose="020F0502020204030204" pitchFamily="34" charset="0"/>
                <a:cs typeface="Times New Roman" panose="02020603050405020304" pitchFamily="18" charset="0"/>
              </a:rPr>
              <a:t>Platform </a:t>
            </a:r>
            <a:r>
              <a:rPr lang="pl-PL" sz="2400" dirty="0" err="1">
                <a:solidFill>
                  <a:srgbClr val="202C8F"/>
                </a:solidFill>
                <a:ea typeface="Calibri" panose="020F0502020204030204" pitchFamily="34" charset="0"/>
                <a:cs typeface="Times New Roman" panose="02020603050405020304" pitchFamily="18" charset="0"/>
              </a:rPr>
              <a:t>workers</a:t>
            </a:r>
            <a:r>
              <a:rPr lang="pl-PL" sz="2400" dirty="0">
                <a:solidFill>
                  <a:srgbClr val="202C8F"/>
                </a:solidFill>
                <a:ea typeface="Calibri" panose="020F0502020204030204" pitchFamily="34" charset="0"/>
                <a:cs typeface="Times New Roman" panose="02020603050405020304" pitchFamily="18" charset="0"/>
              </a:rPr>
              <a:t> </a:t>
            </a:r>
            <a:r>
              <a:rPr lang="en-GB" sz="2400" dirty="0">
                <a:solidFill>
                  <a:srgbClr val="202C8F"/>
                </a:solidFill>
                <a:ea typeface="Calibri" panose="020F0502020204030204" pitchFamily="34" charset="0"/>
                <a:cs typeface="Times New Roman" panose="02020603050405020304" pitchFamily="18" charset="0"/>
              </a:rPr>
              <a:t>tend to be somewhat </a:t>
            </a:r>
            <a:r>
              <a:rPr lang="en-GB" sz="2400" b="1" dirty="0">
                <a:solidFill>
                  <a:srgbClr val="202C8F"/>
                </a:solidFill>
                <a:ea typeface="Calibri" panose="020F0502020204030204" pitchFamily="34" charset="0"/>
                <a:cs typeface="Times New Roman" panose="02020603050405020304" pitchFamily="18" charset="0"/>
              </a:rPr>
              <a:t>younger</a:t>
            </a:r>
            <a:r>
              <a:rPr lang="pl-PL" sz="2400" b="1" dirty="0">
                <a:solidFill>
                  <a:srgbClr val="202C8F"/>
                </a:solidFill>
                <a:ea typeface="Calibri" panose="020F0502020204030204" pitchFamily="34" charset="0"/>
                <a:cs typeface="Times New Roman" panose="02020603050405020304" pitchFamily="18" charset="0"/>
              </a:rPr>
              <a:t>, t</a:t>
            </a:r>
            <a:r>
              <a:rPr lang="en-GB" sz="2400" dirty="0">
                <a:solidFill>
                  <a:srgbClr val="202C8F"/>
                </a:solidFill>
                <a:ea typeface="Calibri" panose="020F0502020204030204" pitchFamily="34" charset="0"/>
                <a:cs typeface="Times New Roman" panose="02020603050405020304" pitchFamily="18" charset="0"/>
              </a:rPr>
              <a:t>hey are </a:t>
            </a:r>
            <a:r>
              <a:rPr lang="en-GB" sz="2400" b="1" dirty="0">
                <a:solidFill>
                  <a:srgbClr val="202C8F"/>
                </a:solidFill>
                <a:ea typeface="Calibri" panose="020F0502020204030204" pitchFamily="34" charset="0"/>
                <a:cs typeface="Times New Roman" panose="02020603050405020304" pitchFamily="18" charset="0"/>
              </a:rPr>
              <a:t>better educated </a:t>
            </a:r>
            <a:r>
              <a:rPr lang="en-GB" sz="2400" dirty="0">
                <a:solidFill>
                  <a:srgbClr val="202C8F"/>
                </a:solidFill>
                <a:ea typeface="Calibri" panose="020F0502020204030204" pitchFamily="34" charset="0"/>
                <a:cs typeface="Times New Roman" panose="02020603050405020304" pitchFamily="18" charset="0"/>
              </a:rPr>
              <a:t>than those who have never done internet work and this is particularly the case for higher skill professional work. Internet work seems mainly to </a:t>
            </a:r>
            <a:r>
              <a:rPr lang="en-GB" sz="2400" b="1" dirty="0">
                <a:solidFill>
                  <a:srgbClr val="202C8F"/>
                </a:solidFill>
                <a:ea typeface="Calibri" panose="020F0502020204030204" pitchFamily="34" charset="0"/>
                <a:cs typeface="Times New Roman" panose="02020603050405020304" pitchFamily="18" charset="0"/>
              </a:rPr>
              <a:t>complement offline precarious work </a:t>
            </a:r>
            <a:r>
              <a:rPr lang="en-GB" sz="2400" dirty="0">
                <a:solidFill>
                  <a:srgbClr val="202C8F"/>
                </a:solidFill>
                <a:ea typeface="Calibri" panose="020F0502020204030204" pitchFamily="34" charset="0"/>
                <a:cs typeface="Times New Roman" panose="02020603050405020304" pitchFamily="18" charset="0"/>
              </a:rPr>
              <a:t>and serves as an </a:t>
            </a:r>
            <a:r>
              <a:rPr lang="en-GB" sz="2400" b="1" dirty="0">
                <a:solidFill>
                  <a:srgbClr val="202C8F"/>
                </a:solidFill>
                <a:ea typeface="Calibri" panose="020F0502020204030204" pitchFamily="34" charset="0"/>
                <a:cs typeface="Times New Roman" panose="02020603050405020304" pitchFamily="18" charset="0"/>
              </a:rPr>
              <a:t>extra source of income </a:t>
            </a:r>
            <a:r>
              <a:rPr lang="en-GB" sz="2400" dirty="0">
                <a:solidFill>
                  <a:srgbClr val="202C8F"/>
                </a:solidFill>
                <a:ea typeface="Calibri" panose="020F0502020204030204" pitchFamily="34" charset="0"/>
                <a:cs typeface="Times New Roman" panose="02020603050405020304" pitchFamily="18" charset="0"/>
              </a:rPr>
              <a:t>for those on less stable contracts. </a:t>
            </a:r>
            <a:endParaRPr lang="pl-PL" sz="2400" dirty="0">
              <a:solidFill>
                <a:srgbClr val="202C8F"/>
              </a:solidFill>
              <a:ea typeface="Calibri" panose="020F0502020204030204" pitchFamily="34" charset="0"/>
              <a:cs typeface="Times New Roman" panose="02020603050405020304" pitchFamily="18" charset="0"/>
            </a:endParaRPr>
          </a:p>
          <a:p>
            <a:pPr>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37EF3A28-F138-F949-5508-562436FA1C90}"/>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Platform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work</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Research</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findings</a:t>
            </a: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11631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65_TF78438558_Win32" id="{2FF293E6-F903-4A44-B7DE-D79C907B4FD3}" vid="{644B2A06-8A3A-4367-858F-BF7CA4791EA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10174</TotalTime>
  <Words>3833</Words>
  <Application>Microsoft Office PowerPoint</Application>
  <PresentationFormat>Panoramiczny</PresentationFormat>
  <Paragraphs>411</Paragraphs>
  <Slides>46</Slides>
  <Notes>46</Notes>
  <HiddenSlides>0</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1</vt:i4>
      </vt:variant>
      <vt:variant>
        <vt:lpstr>Tytuły slajdów</vt:lpstr>
      </vt:variant>
      <vt:variant>
        <vt:i4>46</vt:i4>
      </vt:variant>
    </vt:vector>
  </HeadingPairs>
  <TitlesOfParts>
    <vt:vector size="56" baseType="lpstr">
      <vt:lpstr>Aptos</vt:lpstr>
      <vt:lpstr>Arial</vt:lpstr>
      <vt:lpstr>Arial Black</vt:lpstr>
      <vt:lpstr>Calibri</vt:lpstr>
      <vt:lpstr>Cambria</vt:lpstr>
      <vt:lpstr>Sabon Next LT</vt:lpstr>
      <vt:lpstr>Symbol</vt:lpstr>
      <vt:lpstr>Times New Roman</vt:lpstr>
      <vt:lpstr>Tema di Office</vt:lpstr>
      <vt:lpstr>Obraz - mapa bitowa</vt:lpstr>
      <vt:lpstr>     TRADE UNION diGITALIZATION OFFICERS FOR EFFECTIVE TRADE UNIONS IN THE NEW DIGITAL WORLD OF WORK</vt:lpstr>
      <vt:lpstr>Training in Malaga – Platform work – 1st day     Platform work – key challanges for workers? working conditions union organising and collective bargaining  </vt:lpstr>
      <vt:lpstr>  Training in Malaga – Platform work  Research findings in Europe  Unions’ strategies to protect platform work  National and EU-level policies and unions’ responses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Platform work – Research findings </vt:lpstr>
      <vt:lpstr>Unions’ strategies to protect platform work </vt:lpstr>
      <vt:lpstr>Unions’ strategies to protect platform work </vt:lpstr>
      <vt:lpstr>Unions’ strategies to protect platform work </vt:lpstr>
      <vt:lpstr>National and EU-level policies and unions’ responses </vt:lpstr>
      <vt:lpstr>National and EU-level policies and unions’ responses </vt:lpstr>
      <vt:lpstr>National and EU-level policies and unions’ responses </vt:lpstr>
      <vt:lpstr>National and EU-level policies and unions’ responses </vt:lpstr>
      <vt:lpstr>National and EU-level policies and unions’ responses </vt:lpstr>
      <vt:lpstr>Training in Malaga  Impact of digitalisation on job quality – 2nd day     How digitalisation impacts working conditions and modes of union organising in various sectors?  </vt:lpstr>
      <vt:lpstr>Impact of digitalisation on job quality  </vt:lpstr>
      <vt:lpstr>Impact of digitalisation on job quality  </vt:lpstr>
      <vt:lpstr>Impact of digitalisation on job quality  </vt:lpstr>
      <vt:lpstr>Impact of digitalisation on job quality  </vt:lpstr>
      <vt:lpstr>Impact of digitalisation on job quality  </vt:lpstr>
      <vt:lpstr>Impact of digitalisation on job quality  </vt:lpstr>
      <vt:lpstr>Impact of digitalisation on job quality  </vt:lpstr>
      <vt:lpstr>Impact of digitalisation on job quality  </vt:lpstr>
      <vt:lpstr>Impact of digitalisation on job quality  </vt:lpstr>
      <vt:lpstr>Impact of digitalisation on job quality  </vt:lpstr>
      <vt:lpstr>Training in Malaga – 2nd day Information, consultation and participation rights      </vt:lpstr>
      <vt:lpstr>Information, consultation and participation rights</vt:lpstr>
      <vt:lpstr>EU legal acts on information and consultation (and related issues)</vt:lpstr>
      <vt:lpstr>EU legal acts on information and consultation (and related issues)</vt:lpstr>
      <vt:lpstr>Training in Malaga – 2nd day Key competences for TUDO      </vt:lpstr>
      <vt:lpstr>Key competences for TUDO </vt:lpstr>
      <vt:lpstr>Key competences for TUDO </vt:lpstr>
      <vt:lpstr>Key competences for TUDO </vt:lpstr>
      <vt:lpstr>Key competences for TUDO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DI REVISIONE DEL PROGETTO ANTENOR</dc:title>
  <dc:creator>Stefania Radici</dc:creator>
  <cp:lastModifiedBy>opzz7</cp:lastModifiedBy>
  <cp:revision>156</cp:revision>
  <cp:lastPrinted>2023-10-16T14:44:25Z</cp:lastPrinted>
  <dcterms:created xsi:type="dcterms:W3CDTF">2023-09-07T14:12:43Z</dcterms:created>
  <dcterms:modified xsi:type="dcterms:W3CDTF">2024-03-12T11:03:37Z</dcterms:modified>
</cp:coreProperties>
</file>