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2"/>
  </p:notesMasterIdLst>
  <p:handoutMasterIdLst>
    <p:handoutMasterId r:id="rId33"/>
  </p:handoutMasterIdLst>
  <p:sldIdLst>
    <p:sldId id="278" r:id="rId2"/>
    <p:sldId id="308" r:id="rId3"/>
    <p:sldId id="310" r:id="rId4"/>
    <p:sldId id="309" r:id="rId5"/>
    <p:sldId id="348" r:id="rId6"/>
    <p:sldId id="349" r:id="rId7"/>
    <p:sldId id="347" r:id="rId8"/>
    <p:sldId id="313" r:id="rId9"/>
    <p:sldId id="350" r:id="rId10"/>
    <p:sldId id="351" r:id="rId11"/>
    <p:sldId id="352" r:id="rId12"/>
    <p:sldId id="353" r:id="rId13"/>
    <p:sldId id="354" r:id="rId14"/>
    <p:sldId id="355" r:id="rId15"/>
    <p:sldId id="331" r:id="rId16"/>
    <p:sldId id="335" r:id="rId17"/>
    <p:sldId id="334" r:id="rId18"/>
    <p:sldId id="337" r:id="rId19"/>
    <p:sldId id="338" r:id="rId20"/>
    <p:sldId id="339" r:id="rId21"/>
    <p:sldId id="340" r:id="rId22"/>
    <p:sldId id="341" r:id="rId23"/>
    <p:sldId id="342" r:id="rId24"/>
    <p:sldId id="343" r:id="rId25"/>
    <p:sldId id="344" r:id="rId26"/>
    <p:sldId id="333" r:id="rId27"/>
    <p:sldId id="314" r:id="rId28"/>
    <p:sldId id="311" r:id="rId29"/>
    <p:sldId id="312" r:id="rId30"/>
    <p:sldId id="293" r:id="rId31"/>
  </p:sldIdLst>
  <p:sldSz cx="12192000" cy="6858000"/>
  <p:notesSz cx="10234613" cy="7104063"/>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69" d="100"/>
          <a:sy n="69" d="100"/>
        </p:scale>
        <p:origin x="738"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413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247819D-F1CB-53B6-B1A3-051EEF8AE17F}"/>
              </a:ext>
            </a:extLst>
          </p:cNvPr>
          <p:cNvSpPr>
            <a:spLocks noGrp="1"/>
          </p:cNvSpPr>
          <p:nvPr>
            <p:ph type="hdr" sz="quarter"/>
          </p:nvPr>
        </p:nvSpPr>
        <p:spPr>
          <a:xfrm>
            <a:off x="0" y="0"/>
            <a:ext cx="4434999" cy="356128"/>
          </a:xfrm>
          <a:prstGeom prst="rect">
            <a:avLst/>
          </a:prstGeom>
        </p:spPr>
        <p:txBody>
          <a:bodyPr vert="horz" lIns="41605" tIns="20803" rIns="41605" bIns="20803" rtlCol="0"/>
          <a:lstStyle>
            <a:lvl1pPr algn="l">
              <a:defRPr sz="500"/>
            </a:lvl1pPr>
          </a:lstStyle>
          <a:p>
            <a:endParaRPr lang="it-IT"/>
          </a:p>
        </p:txBody>
      </p:sp>
      <p:sp>
        <p:nvSpPr>
          <p:cNvPr id="3" name="Segnaposto data 2">
            <a:extLst>
              <a:ext uri="{FF2B5EF4-FFF2-40B4-BE49-F238E27FC236}">
                <a16:creationId xmlns:a16="http://schemas.microsoft.com/office/drawing/2014/main" id="{2A0DDE6F-9299-B8DF-CCB3-2CA9E78A55E8}"/>
              </a:ext>
            </a:extLst>
          </p:cNvPr>
          <p:cNvSpPr>
            <a:spLocks noGrp="1"/>
          </p:cNvSpPr>
          <p:nvPr>
            <p:ph type="dt" sz="quarter" idx="1"/>
          </p:nvPr>
        </p:nvSpPr>
        <p:spPr>
          <a:xfrm>
            <a:off x="5797245" y="0"/>
            <a:ext cx="4434999" cy="356128"/>
          </a:xfrm>
          <a:prstGeom prst="rect">
            <a:avLst/>
          </a:prstGeom>
        </p:spPr>
        <p:txBody>
          <a:bodyPr vert="horz" lIns="41605" tIns="20803" rIns="41605" bIns="20803" rtlCol="0"/>
          <a:lstStyle>
            <a:lvl1pPr algn="r">
              <a:defRPr sz="500"/>
            </a:lvl1pPr>
          </a:lstStyle>
          <a:p>
            <a:fld id="{211A2221-340C-4102-8331-69C7DD466B9E}" type="datetime1">
              <a:rPr lang="it-IT" smtClean="0"/>
              <a:t>12/03/2024</a:t>
            </a:fld>
            <a:endParaRPr lang="it-IT"/>
          </a:p>
        </p:txBody>
      </p:sp>
      <p:sp>
        <p:nvSpPr>
          <p:cNvPr id="4" name="Segnaposto piè di pagina 3">
            <a:extLst>
              <a:ext uri="{FF2B5EF4-FFF2-40B4-BE49-F238E27FC236}">
                <a16:creationId xmlns:a16="http://schemas.microsoft.com/office/drawing/2014/main" id="{CB3DF9A0-78B3-B87B-E72F-87B083E9DC81}"/>
              </a:ext>
            </a:extLst>
          </p:cNvPr>
          <p:cNvSpPr>
            <a:spLocks noGrp="1"/>
          </p:cNvSpPr>
          <p:nvPr>
            <p:ph type="ftr" sz="quarter" idx="2"/>
          </p:nvPr>
        </p:nvSpPr>
        <p:spPr>
          <a:xfrm>
            <a:off x="0" y="6747935"/>
            <a:ext cx="4434999" cy="356128"/>
          </a:xfrm>
          <a:prstGeom prst="rect">
            <a:avLst/>
          </a:prstGeom>
        </p:spPr>
        <p:txBody>
          <a:bodyPr vert="horz" lIns="41605" tIns="20803" rIns="41605" bIns="20803" rtlCol="0" anchor="b"/>
          <a:lstStyle>
            <a:lvl1pPr algn="l">
              <a:defRPr sz="500"/>
            </a:lvl1pPr>
          </a:lstStyle>
          <a:p>
            <a:endParaRPr lang="it-IT"/>
          </a:p>
        </p:txBody>
      </p:sp>
      <p:sp>
        <p:nvSpPr>
          <p:cNvPr id="5" name="Segnaposto numero diapositiva 4">
            <a:extLst>
              <a:ext uri="{FF2B5EF4-FFF2-40B4-BE49-F238E27FC236}">
                <a16:creationId xmlns:a16="http://schemas.microsoft.com/office/drawing/2014/main" id="{C3423EA6-72C0-6381-6233-C9F564383D29}"/>
              </a:ext>
            </a:extLst>
          </p:cNvPr>
          <p:cNvSpPr>
            <a:spLocks noGrp="1"/>
          </p:cNvSpPr>
          <p:nvPr>
            <p:ph type="sldNum" sz="quarter" idx="3"/>
          </p:nvPr>
        </p:nvSpPr>
        <p:spPr>
          <a:xfrm>
            <a:off x="5797245" y="6747935"/>
            <a:ext cx="4434999" cy="356128"/>
          </a:xfrm>
          <a:prstGeom prst="rect">
            <a:avLst/>
          </a:prstGeom>
        </p:spPr>
        <p:txBody>
          <a:bodyPr vert="horz" lIns="41605" tIns="20803" rIns="41605" bIns="20803" rtlCol="0" anchor="b"/>
          <a:lstStyle>
            <a:lvl1pPr algn="r">
              <a:defRPr sz="500"/>
            </a:lvl1pPr>
          </a:lstStyle>
          <a:p>
            <a:fld id="{838C2FFB-0891-454A-BBF6-17FC30BA47A1}" type="slidenum">
              <a:rPr lang="it-IT" smtClean="0"/>
              <a:t>‹#›</a:t>
            </a:fld>
            <a:endParaRPr lang="it-IT"/>
          </a:p>
        </p:txBody>
      </p:sp>
    </p:spTree>
    <p:extLst>
      <p:ext uri="{BB962C8B-B14F-4D97-AF65-F5344CB8AC3E}">
        <p14:creationId xmlns:p14="http://schemas.microsoft.com/office/powerpoint/2010/main" val="120311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578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A058-4DBD-4538-27DB-7DFB128DE1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C327F73-38AD-13F9-A97C-B8A6853A5C9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C735F22-93C1-C3F4-60A3-AFE4D652577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90915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A058-4DBD-4538-27DB-7DFB128DE1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C327F73-38AD-13F9-A97C-B8A6853A5C9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C735F22-93C1-C3F4-60A3-AFE4D652577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90915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B4F1-B01A-F2DC-E4F0-9EA25CB919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D48FC9-2FE2-59F5-41B9-1189973C198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6E8D9AD5-A113-27C3-2686-4C50A0D5F3B4}"/>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7629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2C8D-A1C7-77E8-9419-3F97E61D4D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75B531-79F2-7774-A0B4-174CBF8F4F1C}"/>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BFFF519-67BD-7586-EDA6-283FE4CA8EE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44334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E762-C1E5-0FE8-F2D6-07B1AD477D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448846-857C-B143-F494-F1D8F82095B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FB108CD-E668-2ACB-5512-57E3697236B6}"/>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8139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8E19-1328-385C-673F-67BFB79B238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69BD65-5979-12C0-5D66-721583C61DE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8FE1F18A-8A16-3F31-7D18-BDD0F03B6AB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055532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5DD9-1807-C476-1007-10EA44878D3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437F5F-C44F-3D37-29D0-EF55DDDA740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64CD21-2E89-A482-BD78-2D9821099AB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236099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2308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2391F-7A22-F2F9-57BA-C90DA963BA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9A8D54-9B33-8957-E40C-917924292CE4}"/>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1C0CF09-AB29-205E-DF59-E2C2CF21FAE9}"/>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6639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429-EB14-EAB4-1EE2-2950E3E11E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4DBA5D-6D57-BCAC-8BFD-4B424357D8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D90C44-CDBF-91A2-3A83-0AAB3D0EE87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35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429-EB14-EAB4-1EE2-2950E3E11E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4DBA5D-6D57-BCAC-8BFD-4B424357D8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D90C44-CDBF-91A2-3A83-0AAB3D0EE87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35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429-EB14-EAB4-1EE2-2950E3E11E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4DBA5D-6D57-BCAC-8BFD-4B424357D8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D90C44-CDBF-91A2-3A83-0AAB3D0EE87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35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429-EB14-EAB4-1EE2-2950E3E11E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4DBA5D-6D57-BCAC-8BFD-4B424357D8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D90C44-CDBF-91A2-3A83-0AAB3D0EE87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35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p:nvPr>
        </p:nvSpPr>
        <p:spPr>
          <a:xfrm>
            <a:off x="3403092" y="1984248"/>
            <a:ext cx="5385816" cy="1225296"/>
          </a:xfrm>
        </p:spPr>
        <p:txBody>
          <a:bodyPr tIns="0" rtlCol="0" anchor="t">
            <a:noAutofit/>
          </a:bodyPr>
          <a:lstStyle>
            <a:lvl1pPr algn="ctr">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4349496" y="3483864"/>
            <a:ext cx="3493008" cy="878908"/>
          </a:xfrm>
        </p:spPr>
        <p:txBody>
          <a:bodyPr lIns="0" tIns="0" rIns="0" bIns="0" rtlCol="0">
            <a:noAutofit/>
          </a:bodyPr>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8" name="Rettangolo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0" name="Rettangolo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2" name="Rettangolo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4" name="Rettangolo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7" name="Segnaposto testo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8" name="Segnaposto immagine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8" name="Segnaposto testo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8" name="Segnaposto testo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7" name="Segnaposto immagine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9" name="Segnaposto testo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6" name="Figura a mano libera: Forma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Forma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it-IT">
                <a:solidFill>
                  <a:schemeClr val="accent6"/>
                </a:solidFill>
              </a:defRPr>
            </a:lvl1pPr>
          </a:lstStyle>
          <a:p>
            <a:pPr rtl="0"/>
            <a:r>
              <a:rPr lang="it-IT"/>
              <a:t>Fare clic per modificare lo stile del titolo dello schema</a:t>
            </a:r>
          </a:p>
        </p:txBody>
      </p:sp>
      <p:sp>
        <p:nvSpPr>
          <p:cNvPr id="5" name="Segnaposto numero diapositiva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it-IT"/>
            </a:defPPr>
          </a:lstStyle>
          <a:p>
            <a:pPr rtl="0"/>
            <a:fld id="{48F63A3B-78C7-47BE-AE5E-E10140E04643}" type="slidenum">
              <a:rPr lang="it-IT" smtClean="0"/>
              <a:pPr rtl="0"/>
              <a:t>‹#›</a:t>
            </a:fld>
            <a:endParaRPr lang="it-IT" dirty="0"/>
          </a:p>
        </p:txBody>
      </p:sp>
      <p:sp>
        <p:nvSpPr>
          <p:cNvPr id="30" name="Immagin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31" name="Segnaposto testo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2" name="Segnaposto testo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3" name="Segnaposto testo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4" name="Segnaposto testo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5" name="Segnaposto testo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6" name="Segnaposto testo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7" name="Segnaposto testo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8" name="Segnaposto testo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9" name="Segnaposto testo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40" name="Segnaposto testo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cxnSp>
        <p:nvCxnSpPr>
          <p:cNvPr id="42" name="Connettore diritto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1" name="Immagin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Segnaposto testo 2"/>
          <p:cNvSpPr>
            <a:spLocks noGrp="1"/>
          </p:cNvSpPr>
          <p:nvPr>
            <p:ph type="body" idx="1"/>
          </p:nvPr>
        </p:nvSpPr>
        <p:spPr>
          <a:xfrm>
            <a:off x="397764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368503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775411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Segnaposto numero diapositiva 8"/>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iepilogo">
    <p:spTree>
      <p:nvGrpSpPr>
        <p:cNvPr id="1" name=""/>
        <p:cNvGrpSpPr/>
        <p:nvPr/>
      </p:nvGrpSpPr>
      <p:grpSpPr>
        <a:xfrm>
          <a:off x="0" y="0"/>
          <a:ext cx="0" cy="0"/>
          <a:chOff x="0" y="0"/>
          <a:chExt cx="0" cy="0"/>
        </a:xfrm>
      </p:grpSpPr>
      <p:sp>
        <p:nvSpPr>
          <p:cNvPr id="24" name="Immagin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it-IT"/>
            </a:defPPr>
          </a:lstStyle>
          <a:p>
            <a:pPr rtl="0"/>
            <a:endParaRPr lang="it-IT" dirty="0"/>
          </a:p>
        </p:txBody>
      </p:sp>
      <p:sp>
        <p:nvSpPr>
          <p:cNvPr id="25" name="Immagin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it-IT"/>
            </a:defPPr>
          </a:lstStyle>
          <a:p>
            <a:pPr rtl="0"/>
            <a:endParaRPr lang="it-IT" dirty="0"/>
          </a:p>
        </p:txBody>
      </p:sp>
      <p:sp>
        <p:nvSpPr>
          <p:cNvPr id="26" name="Immagin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53" name="Immagin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it-IT"/>
            </a:defPPr>
          </a:lstStyle>
          <a:p>
            <a:pPr rtl="0"/>
            <a:endParaRPr lang="it-IT" dirty="0"/>
          </a:p>
        </p:txBody>
      </p:sp>
      <p:pic>
        <p:nvPicPr>
          <p:cNvPr id="21" name="Immagin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magin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2" name="Titolo 1"/>
          <p:cNvSpPr>
            <a:spLocks noGrp="1"/>
          </p:cNvSpPr>
          <p:nvPr>
            <p:ph type="title"/>
          </p:nvPr>
        </p:nvSpPr>
        <p:spPr>
          <a:xfrm>
            <a:off x="1508760" y="1883664"/>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p:ph idx="1"/>
          </p:nvPr>
        </p:nvSpPr>
        <p:spPr>
          <a:xfrm>
            <a:off x="1508760" y="2837688"/>
            <a:ext cx="5879592"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4" name="Segnaposto piè di pagina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it-IT"/>
            </a:defPPr>
          </a:lstStyle>
          <a:p>
            <a:pPr rtl="0"/>
            <a:r>
              <a:rPr lang="it-IT"/>
              <a:t>Titolo presentazione</a:t>
            </a:r>
            <a:endParaRPr lang="it-IT"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olo 1"/>
          <p:cNvSpPr>
            <a:spLocks noGrp="1"/>
          </p:cNvSpPr>
          <p:nvPr>
            <p:ph type="ctrTitle"/>
          </p:nvPr>
        </p:nvSpPr>
        <p:spPr>
          <a:xfrm>
            <a:off x="1527048" y="1975104"/>
            <a:ext cx="4169664" cy="667512"/>
          </a:xfrm>
        </p:spPr>
        <p:txBody>
          <a:bodyPr tIns="0" rtlCol="0" anchor="ctr">
            <a:noAutofit/>
          </a:bodyPr>
          <a:lstStyle>
            <a:lvl1pPr algn="l">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Immagin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1" name="Immagin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igura a mano libera: Forma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5" name="Immagin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7" name="Immagin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
        <p:nvSpPr>
          <p:cNvPr id="18" name="Titolo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9" name="Segnaposto contenuto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contenuto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lstStyle>
            <a:defPPr>
              <a:defRPr lang="it-IT"/>
            </a:defPPr>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5" name="Segnaposto numero diapositiva 4"/>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3" name="Segnaposto piè di pagina 2"/>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4" name="Segnaposto numero diapositiva 3"/>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modificare gli stili del testo dello schema</a:t>
            </a:r>
          </a:p>
          <a:p>
            <a:pPr lvl="1" rtl="0"/>
            <a:r>
              <a:rPr lang="it-IT"/>
              <a:t>Secondo livello</a:t>
            </a:r>
          </a:p>
          <a:p>
            <a:pPr lvl="2" rtl="0"/>
            <a:r>
              <a:rPr lang="it-IT"/>
              <a:t>Terzo livello</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immagine 2"/>
          <p:cNvSpPr>
            <a:spLocks noGrp="1" noChangeAspect="1"/>
          </p:cNvSpPr>
          <p:nvPr>
            <p:ph type="pic" idx="1"/>
          </p:nvPr>
        </p:nvSpPr>
        <p:spPr>
          <a:xfrm>
            <a:off x="5183188" y="987425"/>
            <a:ext cx="6172200" cy="4873625"/>
          </a:xfrm>
        </p:spPr>
        <p:txBody>
          <a:bodyPr rtlCol="0" anchor="t"/>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zione">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Figura a mano libera: Forma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Forma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userDrawn="1">
            <p:ph type="title"/>
          </p:nvPr>
        </p:nvSpPr>
        <p:spPr>
          <a:xfrm>
            <a:off x="4224528" y="2276856"/>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userDrawn="1">
            <p:ph idx="1"/>
          </p:nvPr>
        </p:nvSpPr>
        <p:spPr>
          <a:xfrm>
            <a:off x="4224528" y="3222752"/>
            <a:ext cx="6766560"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userDrawn="1">
            <p:ph type="ftr" sz="quarter" idx="11"/>
          </p:nvPr>
        </p:nvSpPr>
        <p:spPr>
          <a:xfrm>
            <a:off x="4224528" y="457200"/>
            <a:ext cx="3200400" cy="274320"/>
          </a:xfrm>
        </p:spPr>
        <p:txBody>
          <a:bodyPr rtlCol="0">
            <a:noAutofit/>
          </a:bodyPr>
          <a:lstStyle>
            <a:defPPr>
              <a:defRPr lang="it-IT"/>
            </a:defPPr>
          </a:lstStyle>
          <a:p>
            <a:pPr rtl="0"/>
            <a:r>
              <a:rPr lang="it-IT"/>
              <a:t>Titolo presentazione</a:t>
            </a:r>
            <a:endParaRPr lang="it-IT" dirty="0"/>
          </a:p>
        </p:txBody>
      </p:sp>
      <p:sp>
        <p:nvSpPr>
          <p:cNvPr id="6" name="Segnaposto numero diapositiva 5"/>
          <p:cNvSpPr>
            <a:spLocks noGrp="1"/>
          </p:cNvSpPr>
          <p:nvPr userDrawn="1">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17" name="Figura a mano libera: Forma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6" name="Figura a mano libera: Forma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3" name="Figura a mano libera: Forma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9" name="Figura a mano libera: Forma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0" name="Figura a mano libera: Forma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7" name="Figura a mano libera: Forma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2" name="Titolo 1"/>
          <p:cNvSpPr>
            <a:spLocks noGrp="1"/>
          </p:cNvSpPr>
          <p:nvPr>
            <p:ph type="title"/>
          </p:nvPr>
        </p:nvSpPr>
        <p:spPr>
          <a:xfrm>
            <a:off x="2895600" y="3776472"/>
            <a:ext cx="6400800" cy="768096"/>
          </a:xfrm>
        </p:spPr>
        <p:txBody>
          <a:bodyPr rtlCol="0" anchor="t">
            <a:noAutofit/>
          </a:bodyPr>
          <a:lstStyle>
            <a:lvl1pPr>
              <a:lnSpc>
                <a:spcPct val="100000"/>
              </a:lnSpc>
              <a:defRPr lang="it-IT" sz="4400"/>
            </a:lvl1pPr>
          </a:lstStyle>
          <a:p>
            <a:pPr rtl="0"/>
            <a:r>
              <a:rPr lang="it-IT"/>
              <a:t>Fare clic per modificare lo stile del titolo dello schema</a:t>
            </a:r>
          </a:p>
        </p:txBody>
      </p:sp>
      <p:sp>
        <p:nvSpPr>
          <p:cNvPr id="3" name="Segnaposto testo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it-IT" sz="2400">
                <a:solidFill>
                  <a:schemeClr val="accent6"/>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grafico">
    <p:spTree>
      <p:nvGrpSpPr>
        <p:cNvPr id="1" name=""/>
        <p:cNvGrpSpPr/>
        <p:nvPr/>
      </p:nvGrpSpPr>
      <p:grpSpPr>
        <a:xfrm>
          <a:off x="0" y="0"/>
          <a:ext cx="0" cy="0"/>
          <a:chOff x="0" y="0"/>
          <a:chExt cx="0" cy="0"/>
        </a:xfrm>
      </p:grpSpPr>
      <p:sp>
        <p:nvSpPr>
          <p:cNvPr id="30" name="Figura a mano libera: Forma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3" name="Segnaposto contenuto 2"/>
          <p:cNvSpPr>
            <a:spLocks noGrp="1"/>
          </p:cNvSpPr>
          <p:nvPr>
            <p:ph sz="half" idx="1"/>
          </p:nvPr>
        </p:nvSpPr>
        <p:spPr>
          <a:xfrm>
            <a:off x="539496" y="2103120"/>
            <a:ext cx="11119104" cy="44348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755904" y="2825496"/>
            <a:ext cx="10680192" cy="28346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2" name="Titolo 1"/>
          <p:cNvSpPr>
            <a:spLocks noGrp="1"/>
          </p:cNvSpPr>
          <p:nvPr>
            <p:ph type="title"/>
          </p:nvPr>
        </p:nvSpPr>
        <p:spPr>
          <a:xfrm>
            <a:off x="4389120" y="2395728"/>
            <a:ext cx="7013448" cy="1627632"/>
          </a:xfrm>
        </p:spPr>
        <p:txBody>
          <a:bodyPr lIns="0" tIns="0" rIns="0" bIns="0" rtlCol="0">
            <a:noAutofit/>
          </a:bodyPr>
          <a:lstStyle>
            <a:lvl1pPr algn="l">
              <a:lnSpc>
                <a:spcPct val="100000"/>
              </a:lnSpc>
              <a:defRPr lang="it-IT" sz="3300" b="1">
                <a:latin typeface="Arial" panose="020B0604020202020204" pitchFamily="34" charset="0"/>
                <a:cs typeface="Arial" panose="020B0604020202020204" pitchFamily="34" charset="0"/>
              </a:defRPr>
            </a:lvl1pPr>
          </a:lstStyle>
          <a:p>
            <a:pPr rtl="0"/>
            <a:r>
              <a:rPr lang="it-IT"/>
              <a:t>Fare clic per modificare lo stile del titolo dello schema</a:t>
            </a:r>
          </a:p>
        </p:txBody>
      </p:sp>
      <p:sp>
        <p:nvSpPr>
          <p:cNvPr id="57" name="Segnaposto testo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55" name="Segnaposto testo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it-IT" sz="2400"/>
            </a:lvl1pPr>
          </a:lstStyle>
          <a:p>
            <a:pPr lvl="0" rtl="0"/>
            <a:r>
              <a:rPr lang="it-IT"/>
              <a:t>Fare clic per modificare gli stili del testo dello schema</a:t>
            </a:r>
          </a:p>
        </p:txBody>
      </p:sp>
      <p:sp>
        <p:nvSpPr>
          <p:cNvPr id="56" name="Segnaposto testo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32" name="Immagin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33" name="Immagin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it-IT" sz="140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it-IT" sz="140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it-IT" sz="140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it-IT" sz="1400"/>
            </a:lvl1pPr>
          </a:lstStyle>
          <a:p>
            <a:pPr lvl="0" rtl="0"/>
            <a:r>
              <a:rPr lang="it-IT"/>
              <a:t>Titolo</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0" name="Segnaposto immagine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4" name="Segnaposto testo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5" name="Segnaposto testo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1" name="Segnaposto immagine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6" name="Segnaposto testo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8" name="Segnaposto testo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2" name="Segnaposto immagine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0" name="Segnaposto testo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1" name="Segnaposto testo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3" name="Segnaposto immagine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32" name="Segnaposto testo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3" name="Segnaposto testo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it-IT" sz="1200" spc="20" baseline="0"/>
            </a:lvl1pPr>
          </a:lstStyle>
          <a:p>
            <a:pPr lvl="0" rtl="0"/>
            <a:r>
              <a:rPr lang="it-IT"/>
              <a:t>Titolo</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it-IT"/>
            </a:defPPr>
          </a:lstStyle>
          <a:p>
            <a:pPr rtl="0"/>
            <a:r>
              <a:rPr lang="it-IT"/>
              <a:t>Fare clic per modificare lo stile del titolo</a:t>
            </a:r>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it-IT" sz="1200">
                <a:solidFill>
                  <a:schemeClr val="accent6"/>
                </a:solidFill>
                <a:latin typeface="Arial" panose="020B0604020202020204" pitchFamily="34" charset="0"/>
                <a:cs typeface="Arial" panose="020B0604020202020204" pitchFamily="34" charset="0"/>
              </a:defRPr>
            </a:lvl1pPr>
          </a:lstStyle>
          <a:p>
            <a:pPr rtl="0"/>
            <a:r>
              <a:rPr lang="it-IT"/>
              <a:t>Titolo presentazione</a:t>
            </a:r>
            <a:endParaRPr lang="it-IT" dirty="0"/>
          </a:p>
        </p:txBody>
      </p:sp>
      <p:sp>
        <p:nvSpPr>
          <p:cNvPr id="6" name="Segnaposto numero diapositiva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it-IT"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it-IT" smtClean="0"/>
              <a:pPr rtl="0"/>
              <a:t>‹#›</a:t>
            </a:fld>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it-IT"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eur-lex.europa.eu/eli/dir/1994/45/oj"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eur-lex.europa.eu/legal-content/EN/TXT/?uri=celex:32005L0056" TargetMode="External"/><Relationship Id="rId5" Type="http://schemas.openxmlformats.org/officeDocument/2006/relationships/hyperlink" Target="https://eur-lex.europa.eu/legal-content/EN/ALL/?uri=celex:32002L0014" TargetMode="External"/><Relationship Id="rId4" Type="http://schemas.openxmlformats.org/officeDocument/2006/relationships/hyperlink" Target="https://eur-lex.europa.eu/legal-content/EN/TXT/?uri=celex:32001L008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ur-lex.europa.eu/eli/dir/2009/38/oj"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hyperlink" Target="https://eur-lex.europa.eu/legal-content/EN/TXT/?uri=CELEX:32019L2121" TargetMode="External"/><Relationship Id="rId4" Type="http://schemas.openxmlformats.org/officeDocument/2006/relationships/hyperlink" Target="https://eur-lex.europa.eu/legal-content/EN/ALL/?uri=celex:32017L113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centre.etuc.org/sites/default/files/2020-09/Telework%202002_Framework%20Agreement%20-%20EN.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europarl.europa.eu/doceo/document/TA-9-2021-0021_EN.html" TargetMode="External"/><Relationship Id="rId4" Type="http://schemas.openxmlformats.org/officeDocument/2006/relationships/hyperlink" Target="https://www.etuc.org/system/files/document/file2020-06/Final%2022%2006%2020_Agreement%20on%20Digitalisation%202020.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uri=celex%3A32003L0088"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eur-lex.europa.eu/legal-content/en/TXT/?uri=CELEX:32019L1152" TargetMode="External"/><Relationship Id="rId4" Type="http://schemas.openxmlformats.org/officeDocument/2006/relationships/hyperlink" Target="https://eur-lex.europa.eu/legal-content/EN/ALL/?uri=celex%3A31989L039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uri=celex%3A32019L1158"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ur-lex.europa.eu/eli/reg/2016/679/oj"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wingproject.eu/"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2E2698D9-4226-4043-AB56-D52DD7246FFF}"/>
              </a:ext>
            </a:extLst>
          </p:cNvPr>
          <p:cNvSpPr>
            <a:spLocks noGrp="1"/>
          </p:cNvSpPr>
          <p:nvPr>
            <p:ph type="ftr" sz="quarter" idx="11"/>
          </p:nvPr>
        </p:nvSpPr>
        <p:spPr>
          <a:xfrm>
            <a:off x="79525" y="-174290"/>
            <a:ext cx="3200400" cy="2662844"/>
          </a:xfrm>
        </p:spPr>
        <p:txBody>
          <a:bodyPr/>
          <a:lstStyle/>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it-IT" dirty="0"/>
          </a:p>
        </p:txBody>
      </p:sp>
      <p:sp>
        <p:nvSpPr>
          <p:cNvPr id="15" name="Slide Number Placeholder 2">
            <a:extLst>
              <a:ext uri="{FF2B5EF4-FFF2-40B4-BE49-F238E27FC236}">
                <a16:creationId xmlns:a16="http://schemas.microsoft.com/office/drawing/2014/main" id="{12715859-FEF1-00E5-830E-630849D3E851}"/>
              </a:ext>
            </a:extLst>
          </p:cNvPr>
          <p:cNvSpPr>
            <a:spLocks noGrp="1"/>
          </p:cNvSpPr>
          <p:nvPr>
            <p:ph type="sldNum" sz="quarter" idx="12"/>
          </p:nvPr>
        </p:nvSpPr>
        <p:spPr>
          <a:xfrm>
            <a:off x="10945368" y="457200"/>
            <a:ext cx="987552" cy="274320"/>
          </a:xfrm>
        </p:spPr>
        <p:txBody>
          <a:bodyPr/>
          <a:lstStyle/>
          <a:p>
            <a:pPr rtl="0">
              <a:spcAft>
                <a:spcPts val="600"/>
              </a:spcAft>
            </a:pPr>
            <a:fld id="{48F63A3B-78C7-47BE-AE5E-E10140E04643}" type="slidenum">
              <a:rPr lang="it-IT" dirty="0"/>
              <a:pPr rtl="0">
                <a:spcAft>
                  <a:spcPts val="600"/>
                </a:spcAft>
              </a:pPr>
              <a:t>1</a:t>
            </a:fld>
            <a:endParaRPr lang="it-IT"/>
          </a:p>
        </p:txBody>
      </p:sp>
      <p:sp>
        <p:nvSpPr>
          <p:cNvPr id="2" name="Titolo 1">
            <a:extLst>
              <a:ext uri="{FF2B5EF4-FFF2-40B4-BE49-F238E27FC236}">
                <a16:creationId xmlns:a16="http://schemas.microsoft.com/office/drawing/2014/main" id="{516860D9-9D47-C0BB-B2B4-4B6F2B36CFCC}"/>
              </a:ext>
            </a:extLst>
          </p:cNvPr>
          <p:cNvSpPr>
            <a:spLocks noGrp="1"/>
          </p:cNvSpPr>
          <p:nvPr>
            <p:ph type="title"/>
          </p:nvPr>
        </p:nvSpPr>
        <p:spPr>
          <a:xfrm>
            <a:off x="3685032" y="903039"/>
            <a:ext cx="8086067" cy="1599369"/>
          </a:xfrm>
        </p:spPr>
        <p:txBody>
          <a:bodyPr vert="horz" lIns="91440" tIns="45720" rIns="91440" bIns="45720" rtlCol="0" anchor="t">
            <a:normAutofit fontScale="90000"/>
          </a:bodyPr>
          <a:lstStyle>
            <a:defPPr>
              <a:defRPr lang="it-IT"/>
            </a:defPPr>
          </a:lstStyle>
          <a:p>
            <a:pPr algn="ctr">
              <a:lnSpc>
                <a:spcPct val="90000"/>
              </a:lnSpc>
            </a:pPr>
            <a:br>
              <a:rPr lang="pl-PL" sz="4000" b="1" kern="1200" cap="all" baseline="0" dirty="0">
                <a:latin typeface="+mj-lt"/>
                <a:ea typeface="+mj-ea"/>
                <a:cs typeface="+mj-cs"/>
              </a:rPr>
            </a:br>
            <a:br>
              <a:rPr lang="it-IT" sz="1100" b="1" kern="1200" cap="all" baseline="0" dirty="0">
                <a:latin typeface="+mj-lt"/>
                <a:ea typeface="+mj-ea"/>
                <a:cs typeface="+mj-cs"/>
              </a:rPr>
            </a:br>
            <a:br>
              <a:rPr lang="it-IT" sz="1100" b="1" kern="1200" cap="all" baseline="0" dirty="0">
                <a:latin typeface="+mj-lt"/>
                <a:ea typeface="+mj-ea"/>
                <a:cs typeface="+mj-cs"/>
              </a:rPr>
            </a:br>
            <a:br>
              <a:rPr lang="pl-PL" sz="1100" b="1" kern="1200" cap="all" baseline="0" dirty="0">
                <a:latin typeface="+mj-lt"/>
                <a:ea typeface="+mj-ea"/>
                <a:cs typeface="+mj-cs"/>
              </a:rPr>
            </a:br>
            <a:br>
              <a:rPr lang="pl-PL" sz="1100" b="1" kern="1200" cap="all" baseline="0" dirty="0">
                <a:latin typeface="+mj-lt"/>
                <a:ea typeface="+mj-ea"/>
                <a:cs typeface="+mj-cs"/>
              </a:rPr>
            </a:br>
            <a:r>
              <a:rPr lang="it-IT" sz="1800" b="1" i="0" u="none" strike="noStrike" kern="1200" cap="all" baseline="0" dirty="0">
                <a:solidFill>
                  <a:schemeClr val="tx1"/>
                </a:solidFill>
                <a:latin typeface="+mj-lt"/>
                <a:ea typeface="+mj-ea"/>
                <a:cs typeface="+mj-cs"/>
              </a:rPr>
              <a:t>TRADE UNION diGITALIZATION OFFICERS FOR EFFECTIVE TRADE UNIONS IN THE NEW DIGITAL WORLD OF WORK</a:t>
            </a:r>
            <a:endParaRPr lang="it-IT" sz="1800" b="1" kern="1200" cap="all" baseline="0" dirty="0">
              <a:solidFill>
                <a:schemeClr val="tx1"/>
              </a:solidFill>
              <a:latin typeface="+mj-lt"/>
              <a:ea typeface="+mj-ea"/>
              <a:cs typeface="+mj-cs"/>
            </a:endParaRPr>
          </a:p>
        </p:txBody>
      </p:sp>
      <p:sp>
        <p:nvSpPr>
          <p:cNvPr id="6" name="Rettangolo 5">
            <a:extLst>
              <a:ext uri="{FF2B5EF4-FFF2-40B4-BE49-F238E27FC236}">
                <a16:creationId xmlns:a16="http://schemas.microsoft.com/office/drawing/2014/main" id="{A7C44748-6E17-12C4-2431-333ED529ABBD}"/>
              </a:ext>
            </a:extLst>
          </p:cNvPr>
          <p:cNvSpPr/>
          <p:nvPr/>
        </p:nvSpPr>
        <p:spPr>
          <a:xfrm>
            <a:off x="4225036" y="2798508"/>
            <a:ext cx="3741928" cy="4059492"/>
          </a:xfrm>
          <a:prstGeom prst="rect">
            <a:avLst/>
          </a:prstGeom>
        </p:spPr>
        <p:txBody>
          <a:bodyPr vert="horz" lIns="45720" tIns="45720" rIns="45720" bIns="45720" rtlCol="0">
            <a:normAutofit/>
          </a:bodyPr>
          <a:lstStyle/>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rPr>
              <a:t>Online </a:t>
            </a:r>
            <a:r>
              <a:rPr lang="pl-PL" sz="2400" b="1" cap="none" spc="0" dirty="0" err="1">
                <a:ln w="12700">
                  <a:solidFill>
                    <a:schemeClr val="accent3">
                      <a:lumMod val="50000"/>
                    </a:schemeClr>
                  </a:solidFill>
                  <a:prstDash val="solid"/>
                </a:ln>
                <a:solidFill>
                  <a:schemeClr val="accent6"/>
                </a:solidFill>
                <a:effectLst>
                  <a:innerShdw blurRad="177800">
                    <a:schemeClr val="accent3">
                      <a:lumMod val="50000"/>
                    </a:schemeClr>
                  </a:innerShdw>
                </a:effectLst>
              </a:rPr>
              <a:t>training</a:t>
            </a: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27th </a:t>
            </a:r>
            <a:r>
              <a:rPr lang="pl-PL" sz="2400" b="1" dirty="0" err="1">
                <a:ln w="12700">
                  <a:solidFill>
                    <a:schemeClr val="accent3">
                      <a:lumMod val="50000"/>
                    </a:schemeClr>
                  </a:solidFill>
                  <a:prstDash val="solid"/>
                </a:ln>
                <a:solidFill>
                  <a:schemeClr val="accent6"/>
                </a:solidFill>
                <a:effectLst>
                  <a:innerShdw blurRad="177800">
                    <a:schemeClr val="accent3">
                      <a:lumMod val="50000"/>
                    </a:schemeClr>
                  </a:innerShdw>
                </a:effectLst>
              </a:rPr>
              <a:t>Feb</a:t>
            </a: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 2024</a:t>
            </a:r>
          </a:p>
          <a:p>
            <a:pPr defTabSz="914400">
              <a:spcBef>
                <a:spcPts val="360"/>
              </a:spcBef>
            </a:pP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Dominik Owczarek</a:t>
            </a: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pic>
        <p:nvPicPr>
          <p:cNvPr id="8" name="Immagine 7">
            <a:extLst>
              <a:ext uri="{FF2B5EF4-FFF2-40B4-BE49-F238E27FC236}">
                <a16:creationId xmlns:a16="http://schemas.microsoft.com/office/drawing/2014/main" id="{28CB3B42-78AD-BB02-AD31-3175EC0DB624}"/>
              </a:ext>
            </a:extLst>
          </p:cNvPr>
          <p:cNvPicPr>
            <a:picLocks noChangeAspect="1"/>
          </p:cNvPicPr>
          <p:nvPr/>
        </p:nvPicPr>
        <p:blipFill>
          <a:blip r:embed="rId3"/>
          <a:stretch>
            <a:fillRect/>
          </a:stretch>
        </p:blipFill>
        <p:spPr>
          <a:xfrm>
            <a:off x="10244645" y="5489605"/>
            <a:ext cx="1807447" cy="1136121"/>
          </a:xfrm>
          <a:prstGeom prst="rect">
            <a:avLst/>
          </a:prstGeom>
          <a:noFill/>
        </p:spPr>
      </p:pic>
      <p:pic>
        <p:nvPicPr>
          <p:cNvPr id="3" name="Obraz 2">
            <a:extLst>
              <a:ext uri="{FF2B5EF4-FFF2-40B4-BE49-F238E27FC236}">
                <a16:creationId xmlns:a16="http://schemas.microsoft.com/office/drawing/2014/main" id="{945FFF0A-5FEE-27C8-839B-7FF2FAD83DAA}"/>
              </a:ext>
            </a:extLst>
          </p:cNvPr>
          <p:cNvPicPr>
            <a:picLocks noChangeAspect="1"/>
          </p:cNvPicPr>
          <p:nvPr/>
        </p:nvPicPr>
        <p:blipFill>
          <a:blip r:embed="rId4"/>
          <a:stretch>
            <a:fillRect/>
          </a:stretch>
        </p:blipFill>
        <p:spPr>
          <a:xfrm>
            <a:off x="5707066" y="379824"/>
            <a:ext cx="4041998" cy="1554615"/>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320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320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findings</a:t>
            </a:r>
            <a:endParaRPr lang="it-IT" sz="1800" cap="none"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755" y="1289134"/>
            <a:ext cx="8059683" cy="511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6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286" y="3297"/>
            <a:ext cx="7684098" cy="685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5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957" y="116720"/>
            <a:ext cx="8110741" cy="674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16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3DAC868-B029-3C76-A72F-A7FC8F1F026C}"/>
              </a:ext>
            </a:extLst>
          </p:cNvPr>
          <p:cNvSpPr txBox="1"/>
          <p:nvPr/>
        </p:nvSpPr>
        <p:spPr>
          <a:xfrm>
            <a:off x="318366" y="1766008"/>
            <a:ext cx="11382221" cy="3955635"/>
          </a:xfrm>
          <a:prstGeom prst="rect">
            <a:avLst/>
          </a:prstGeom>
          <a:noFill/>
        </p:spPr>
        <p:txBody>
          <a:bodyPr wrap="square">
            <a:spAutoFit/>
          </a:bodyPr>
          <a:lstStyle/>
          <a:p>
            <a:pPr marL="342900" indent="-342900">
              <a:lnSpc>
                <a:spcPct val="115000"/>
              </a:lnSpc>
              <a:buFont typeface="Arial" pitchFamily="34" charset="0"/>
              <a:buChar char="•"/>
            </a:pPr>
            <a:r>
              <a:rPr lang="pl-PL" sz="2000" dirty="0">
                <a:solidFill>
                  <a:schemeClr val="accent6"/>
                </a:solidFill>
              </a:rPr>
              <a:t>S</a:t>
            </a:r>
            <a:r>
              <a:rPr lang="en-US" sz="2000" dirty="0">
                <a:solidFill>
                  <a:schemeClr val="accent6"/>
                </a:solidFill>
              </a:rPr>
              <a:t>hare of potentially </a:t>
            </a:r>
            <a:r>
              <a:rPr lang="en-US" sz="2000" b="1" dirty="0" err="1">
                <a:solidFill>
                  <a:schemeClr val="accent6"/>
                </a:solidFill>
              </a:rPr>
              <a:t>teleworkable</a:t>
            </a:r>
            <a:r>
              <a:rPr lang="en-US" sz="2000" b="1" dirty="0">
                <a:solidFill>
                  <a:schemeClr val="accent6"/>
                </a:solidFill>
              </a:rPr>
              <a:t> employment </a:t>
            </a:r>
            <a:r>
              <a:rPr lang="en-US" sz="2000" dirty="0">
                <a:solidFill>
                  <a:schemeClr val="accent6"/>
                </a:solidFill>
              </a:rPr>
              <a:t>in the European Union (EU) is approximately </a:t>
            </a:r>
            <a:r>
              <a:rPr lang="en-US" sz="2000" b="1" dirty="0">
                <a:solidFill>
                  <a:schemeClr val="accent6"/>
                </a:solidFill>
              </a:rPr>
              <a:t>37%</a:t>
            </a:r>
            <a:r>
              <a:rPr lang="en-US" sz="2000" dirty="0">
                <a:solidFill>
                  <a:schemeClr val="accent6"/>
                </a:solidFill>
              </a:rPr>
              <a:t> (</a:t>
            </a:r>
            <a:r>
              <a:rPr lang="pl-PL" sz="2000" dirty="0" err="1">
                <a:solidFill>
                  <a:schemeClr val="accent6"/>
                </a:solidFill>
              </a:rPr>
              <a:t>Eurofound</a:t>
            </a:r>
            <a:r>
              <a:rPr lang="pl-PL" sz="2000" dirty="0">
                <a:solidFill>
                  <a:schemeClr val="accent6"/>
                </a:solidFill>
              </a:rPr>
              <a:t>, </a:t>
            </a:r>
            <a:r>
              <a:rPr lang="en-US" sz="2000" dirty="0">
                <a:solidFill>
                  <a:schemeClr val="accent6"/>
                </a:solidFill>
              </a:rPr>
              <a:t>2021), varying from 27% in Romania to 54% in Luxembourg.</a:t>
            </a:r>
            <a:endParaRPr lang="pl-PL" sz="2000" dirty="0">
              <a:solidFill>
                <a:schemeClr val="accent6"/>
              </a:solidFill>
            </a:endParaRPr>
          </a:p>
          <a:p>
            <a:pPr marL="342900" indent="-342900">
              <a:lnSpc>
                <a:spcPct val="115000"/>
              </a:lnSpc>
              <a:buFont typeface="Arial" pitchFamily="34" charset="0"/>
              <a:buChar char="•"/>
            </a:pPr>
            <a:r>
              <a:rPr lang="pl-PL" sz="2000" dirty="0">
                <a:solidFill>
                  <a:schemeClr val="accent6"/>
                </a:solidFill>
              </a:rPr>
              <a:t>T</a:t>
            </a:r>
            <a:r>
              <a:rPr lang="en-US" sz="2000" dirty="0" err="1">
                <a:solidFill>
                  <a:schemeClr val="accent6"/>
                </a:solidFill>
              </a:rPr>
              <a:t>eleworkable</a:t>
            </a:r>
            <a:r>
              <a:rPr lang="en-US" sz="2000" dirty="0">
                <a:solidFill>
                  <a:schemeClr val="accent6"/>
                </a:solidFill>
              </a:rPr>
              <a:t> employment is more prevalent among </a:t>
            </a:r>
            <a:r>
              <a:rPr lang="en-US" sz="2000" b="1" dirty="0">
                <a:solidFill>
                  <a:schemeClr val="accent6"/>
                </a:solidFill>
              </a:rPr>
              <a:t>women (45%) </a:t>
            </a:r>
            <a:r>
              <a:rPr lang="en-US" sz="2000" dirty="0">
                <a:solidFill>
                  <a:schemeClr val="accent6"/>
                </a:solidFill>
              </a:rPr>
              <a:t>compared to men (30%), </a:t>
            </a:r>
            <a:endParaRPr lang="pl-PL" sz="2000" dirty="0">
              <a:solidFill>
                <a:schemeClr val="accent6"/>
              </a:solidFill>
            </a:endParaRPr>
          </a:p>
          <a:p>
            <a:pPr marL="342900" indent="-342900">
              <a:lnSpc>
                <a:spcPct val="115000"/>
              </a:lnSpc>
              <a:buFont typeface="Arial" pitchFamily="34" charset="0"/>
              <a:buChar char="•"/>
            </a:pPr>
            <a:r>
              <a:rPr lang="pl-PL" sz="2000" dirty="0">
                <a:solidFill>
                  <a:schemeClr val="accent6"/>
                </a:solidFill>
              </a:rPr>
              <a:t>M</a:t>
            </a:r>
            <a:r>
              <a:rPr lang="en-US" sz="2000" dirty="0">
                <a:solidFill>
                  <a:schemeClr val="accent6"/>
                </a:solidFill>
              </a:rPr>
              <a:t>ore common among </a:t>
            </a:r>
            <a:r>
              <a:rPr lang="en-US" sz="2000" b="1" dirty="0">
                <a:solidFill>
                  <a:schemeClr val="accent6"/>
                </a:solidFill>
              </a:rPr>
              <a:t>native-born workers</a:t>
            </a:r>
            <a:r>
              <a:rPr lang="en-US" sz="2000" dirty="0">
                <a:solidFill>
                  <a:schemeClr val="accent6"/>
                </a:solidFill>
              </a:rPr>
              <a:t>, those with </a:t>
            </a:r>
            <a:r>
              <a:rPr lang="en-US" sz="2000" b="1" dirty="0">
                <a:solidFill>
                  <a:schemeClr val="accent6"/>
                </a:solidFill>
              </a:rPr>
              <a:t>open-ended contracts</a:t>
            </a:r>
            <a:r>
              <a:rPr lang="en-US" sz="2000" dirty="0">
                <a:solidFill>
                  <a:schemeClr val="accent6"/>
                </a:solidFill>
              </a:rPr>
              <a:t>, and individuals working in </a:t>
            </a:r>
            <a:r>
              <a:rPr lang="en-US" sz="2000" b="1" dirty="0">
                <a:solidFill>
                  <a:schemeClr val="accent6"/>
                </a:solidFill>
              </a:rPr>
              <a:t>large companies and urban areas</a:t>
            </a:r>
            <a:r>
              <a:rPr lang="en-US" sz="2000" dirty="0">
                <a:solidFill>
                  <a:schemeClr val="accent6"/>
                </a:solidFill>
              </a:rPr>
              <a:t>, as opposed to suburban or rural regions. </a:t>
            </a:r>
            <a:endParaRPr lang="pl-PL" sz="2000" dirty="0">
              <a:solidFill>
                <a:schemeClr val="accent6"/>
              </a:solidFill>
            </a:endParaRPr>
          </a:p>
          <a:p>
            <a:pPr marL="342900" indent="-342900">
              <a:lnSpc>
                <a:spcPct val="115000"/>
              </a:lnSpc>
              <a:buFont typeface="Arial" pitchFamily="34" charset="0"/>
              <a:buChar char="•"/>
            </a:pPr>
            <a:r>
              <a:rPr lang="pl-PL" sz="2000" dirty="0" err="1">
                <a:solidFill>
                  <a:schemeClr val="accent6"/>
                </a:solidFill>
              </a:rPr>
              <a:t>T</a:t>
            </a:r>
            <a:r>
              <a:rPr lang="en-US" sz="2000" dirty="0" err="1">
                <a:solidFill>
                  <a:schemeClr val="accent6"/>
                </a:solidFill>
              </a:rPr>
              <a:t>eleworkable</a:t>
            </a:r>
            <a:r>
              <a:rPr lang="en-US" sz="2000" dirty="0">
                <a:solidFill>
                  <a:schemeClr val="accent6"/>
                </a:solidFill>
              </a:rPr>
              <a:t> employment is significantly large among </a:t>
            </a:r>
            <a:r>
              <a:rPr lang="en-US" sz="2000" b="1" dirty="0">
                <a:solidFill>
                  <a:schemeClr val="accent6"/>
                </a:solidFill>
              </a:rPr>
              <a:t>white-collar workers </a:t>
            </a:r>
            <a:r>
              <a:rPr lang="en-US" sz="2000" dirty="0">
                <a:solidFill>
                  <a:schemeClr val="accent6"/>
                </a:solidFill>
              </a:rPr>
              <a:t>than blue-collar workers, the latter characterized by physical requirements and location dependence. Among white-collar workers, the potential </a:t>
            </a:r>
            <a:r>
              <a:rPr lang="en-US" sz="2000" dirty="0" err="1">
                <a:solidFill>
                  <a:schemeClr val="accent6"/>
                </a:solidFill>
              </a:rPr>
              <a:t>teleworkable</a:t>
            </a:r>
            <a:r>
              <a:rPr lang="en-US" sz="2000" dirty="0">
                <a:solidFill>
                  <a:schemeClr val="accent6"/>
                </a:solidFill>
              </a:rPr>
              <a:t> employment ranges from </a:t>
            </a:r>
            <a:r>
              <a:rPr lang="en-US" sz="2000" b="1" dirty="0">
                <a:solidFill>
                  <a:schemeClr val="accent6"/>
                </a:solidFill>
              </a:rPr>
              <a:t>85%</a:t>
            </a:r>
            <a:r>
              <a:rPr lang="en-US" sz="2000" dirty="0">
                <a:solidFill>
                  <a:schemeClr val="accent6"/>
                </a:solidFill>
              </a:rPr>
              <a:t> for clerical support workers to approximately </a:t>
            </a:r>
            <a:r>
              <a:rPr lang="en-US" sz="2000" b="1" dirty="0">
                <a:solidFill>
                  <a:schemeClr val="accent6"/>
                </a:solidFill>
              </a:rPr>
              <a:t>28% for service and sales workers</a:t>
            </a:r>
            <a:r>
              <a:rPr lang="en-US" sz="2000" dirty="0">
                <a:solidFill>
                  <a:schemeClr val="accent6"/>
                </a:solidFill>
              </a:rPr>
              <a:t>, while the share is less than </a:t>
            </a:r>
            <a:r>
              <a:rPr lang="en-US" sz="2000" b="1" dirty="0">
                <a:solidFill>
                  <a:schemeClr val="accent6"/>
                </a:solidFill>
              </a:rPr>
              <a:t>2% among blue-collar workers </a:t>
            </a:r>
            <a:r>
              <a:rPr lang="en-US" sz="2000" dirty="0">
                <a:solidFill>
                  <a:schemeClr val="accent6"/>
                </a:solidFill>
              </a:rPr>
              <a:t>such as craft and trade workers, machine operators, and elementary occupations. </a:t>
            </a:r>
            <a:endParaRPr lang="pl-PL" sz="2000" dirty="0">
              <a:solidFill>
                <a:schemeClr val="accent6"/>
              </a:solidFill>
            </a:endParaRPr>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320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320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findings</a:t>
            </a:r>
            <a:endParaRPr lang="it-IT" sz="1800" cap="none" dirty="0">
              <a:latin typeface="+mn-lt"/>
            </a:endParaRPr>
          </a:p>
        </p:txBody>
      </p:sp>
    </p:spTree>
    <p:extLst>
      <p:ext uri="{BB962C8B-B14F-4D97-AF65-F5344CB8AC3E}">
        <p14:creationId xmlns:p14="http://schemas.microsoft.com/office/powerpoint/2010/main" val="32696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3DAC868-B029-3C76-A72F-A7FC8F1F026C}"/>
              </a:ext>
            </a:extLst>
          </p:cNvPr>
          <p:cNvSpPr txBox="1"/>
          <p:nvPr/>
        </p:nvSpPr>
        <p:spPr>
          <a:xfrm>
            <a:off x="318366" y="1766008"/>
            <a:ext cx="11382221" cy="4728217"/>
          </a:xfrm>
          <a:prstGeom prst="rect">
            <a:avLst/>
          </a:prstGeom>
          <a:noFill/>
        </p:spPr>
        <p:txBody>
          <a:bodyPr wrap="square">
            <a:spAutoFit/>
          </a:bodyPr>
          <a:lstStyle/>
          <a:p>
            <a:pPr marL="342900" indent="-342900">
              <a:lnSpc>
                <a:spcPct val="115000"/>
              </a:lnSpc>
              <a:buFont typeface="Arial" pitchFamily="34" charset="0"/>
              <a:buChar char="•"/>
            </a:pPr>
            <a:r>
              <a:rPr lang="pl-PL" sz="2400" dirty="0">
                <a:solidFill>
                  <a:schemeClr val="accent6"/>
                </a:solidFill>
              </a:rPr>
              <a:t>S</a:t>
            </a:r>
            <a:r>
              <a:rPr lang="en-US" sz="2400" dirty="0" err="1">
                <a:solidFill>
                  <a:schemeClr val="accent6"/>
                </a:solidFill>
              </a:rPr>
              <a:t>ervice</a:t>
            </a:r>
            <a:r>
              <a:rPr lang="en-US" sz="2400" dirty="0">
                <a:solidFill>
                  <a:schemeClr val="accent6"/>
                </a:solidFill>
              </a:rPr>
              <a:t> sectors with a higher prevalence of white-collar employees, such as </a:t>
            </a:r>
            <a:r>
              <a:rPr lang="en-US" sz="2400" b="1" dirty="0">
                <a:solidFill>
                  <a:schemeClr val="accent6"/>
                </a:solidFill>
              </a:rPr>
              <a:t>financial services (93%) and ICT services (79%), </a:t>
            </a:r>
            <a:r>
              <a:rPr lang="en-US" sz="2400" dirty="0">
                <a:solidFill>
                  <a:schemeClr val="accent6"/>
                </a:solidFill>
              </a:rPr>
              <a:t>have higher proportions of </a:t>
            </a:r>
            <a:r>
              <a:rPr lang="en-US" sz="2400" dirty="0" err="1">
                <a:solidFill>
                  <a:schemeClr val="accent6"/>
                </a:solidFill>
              </a:rPr>
              <a:t>teleworkable</a:t>
            </a:r>
            <a:r>
              <a:rPr lang="en-US" sz="2400" dirty="0">
                <a:solidFill>
                  <a:schemeClr val="accent6"/>
                </a:solidFill>
              </a:rPr>
              <a:t> employment. Sectors like healthcare (30%), retail (27%), and accommodation/food services (16%) have lower shares of </a:t>
            </a:r>
            <a:r>
              <a:rPr lang="en-US" sz="2400" dirty="0" err="1">
                <a:solidFill>
                  <a:schemeClr val="accent6"/>
                </a:solidFill>
              </a:rPr>
              <a:t>teleworkable</a:t>
            </a:r>
            <a:r>
              <a:rPr lang="en-US" sz="2400" dirty="0">
                <a:solidFill>
                  <a:schemeClr val="accent6"/>
                </a:solidFill>
              </a:rPr>
              <a:t> employment. Primary sectors, manufacturing, and construction have relatively low proportions of </a:t>
            </a:r>
            <a:r>
              <a:rPr lang="en-US" sz="2400" dirty="0" err="1">
                <a:solidFill>
                  <a:schemeClr val="accent6"/>
                </a:solidFill>
              </a:rPr>
              <a:t>teleworkable</a:t>
            </a:r>
            <a:r>
              <a:rPr lang="en-US" sz="2400" dirty="0">
                <a:solidFill>
                  <a:schemeClr val="accent6"/>
                </a:solidFill>
              </a:rPr>
              <a:t> employment, ranging from 10% to 20%. Wage and education levels play crucial roles as determinants of </a:t>
            </a:r>
            <a:r>
              <a:rPr lang="en-US" sz="2400" dirty="0" err="1">
                <a:solidFill>
                  <a:schemeClr val="accent6"/>
                </a:solidFill>
              </a:rPr>
              <a:t>teleworkability</a:t>
            </a:r>
            <a:r>
              <a:rPr lang="en-US" sz="2400" dirty="0">
                <a:solidFill>
                  <a:schemeClr val="accent6"/>
                </a:solidFill>
              </a:rPr>
              <a:t>. Higher-paying jobs and greater educational attainment are associated with larger shares of potential </a:t>
            </a:r>
            <a:r>
              <a:rPr lang="en-US" sz="2400" dirty="0" err="1">
                <a:solidFill>
                  <a:schemeClr val="accent6"/>
                </a:solidFill>
              </a:rPr>
              <a:t>teleworkable</a:t>
            </a:r>
            <a:r>
              <a:rPr lang="en-US" sz="2400" dirty="0">
                <a:solidFill>
                  <a:schemeClr val="accent6"/>
                </a:solidFill>
              </a:rPr>
              <a:t> employment, with 74% of the highest-paying jobs falling into this category compared to only 3% of the lowest-paying jobs.</a:t>
            </a:r>
            <a:endParaRPr lang="pl-PL" sz="2400" dirty="0">
              <a:solidFill>
                <a:schemeClr val="accent6"/>
              </a:solidFill>
            </a:endParaRPr>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320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320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findings</a:t>
            </a:r>
            <a:endParaRPr lang="it-IT" sz="1800" cap="none" dirty="0">
              <a:latin typeface="+mn-lt"/>
            </a:endParaRPr>
          </a:p>
        </p:txBody>
      </p:sp>
    </p:spTree>
    <p:extLst>
      <p:ext uri="{BB962C8B-B14F-4D97-AF65-F5344CB8AC3E}">
        <p14:creationId xmlns:p14="http://schemas.microsoft.com/office/powerpoint/2010/main" val="40930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7A60-24A6-92C3-BB54-2D12F8E2EFC8}"/>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D68F7-787D-7173-D250-FCF99188D20F}"/>
              </a:ext>
            </a:extLst>
          </p:cNvPr>
          <p:cNvSpPr>
            <a:spLocks noGrp="1"/>
          </p:cNvSpPr>
          <p:nvPr>
            <p:ph type="title"/>
          </p:nvPr>
        </p:nvSpPr>
        <p:spPr>
          <a:xfrm rot="10800000" flipH="1" flipV="1">
            <a:off x="236621" y="384781"/>
            <a:ext cx="11718758" cy="2053619"/>
          </a:xfrm>
        </p:spPr>
        <p:txBody>
          <a:bodyPr/>
          <a:lstStyle/>
          <a:p>
            <a:pPr algn="ctr"/>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Case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studies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benefits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challanges</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en-GB" dirty="0"/>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pic>
        <p:nvPicPr>
          <p:cNvPr id="3" name="Immagine 3">
            <a:extLst>
              <a:ext uri="{FF2B5EF4-FFF2-40B4-BE49-F238E27FC236}">
                <a16:creationId xmlns:a16="http://schemas.microsoft.com/office/drawing/2014/main" id="{50195B7B-B3DE-69C1-30A6-35888B0E8452}"/>
              </a:ext>
            </a:extLst>
          </p:cNvPr>
          <p:cNvPicPr>
            <a:picLocks noChangeAspect="1"/>
          </p:cNvPicPr>
          <p:nvPr/>
        </p:nvPicPr>
        <p:blipFill>
          <a:blip r:embed="rId3">
            <a:lum/>
            <a:alphaModFix/>
          </a:blip>
          <a:srcRect/>
          <a:stretch>
            <a:fillRect/>
          </a:stretch>
        </p:blipFill>
        <p:spPr>
          <a:xfrm>
            <a:off x="3558679" y="3314723"/>
            <a:ext cx="5100130" cy="1443889"/>
          </a:xfrm>
          <a:prstGeom prst="rect">
            <a:avLst/>
          </a:prstGeom>
          <a:noFill/>
          <a:ln>
            <a:noFill/>
          </a:ln>
        </p:spPr>
      </p:pic>
    </p:spTree>
    <p:extLst>
      <p:ext uri="{BB962C8B-B14F-4D97-AF65-F5344CB8AC3E}">
        <p14:creationId xmlns:p14="http://schemas.microsoft.com/office/powerpoint/2010/main" val="41700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7A60-24A6-92C3-BB54-2D12F8E2EFC8}"/>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D68F7-787D-7173-D250-FCF99188D20F}"/>
              </a:ext>
            </a:extLst>
          </p:cNvPr>
          <p:cNvSpPr>
            <a:spLocks noGrp="1"/>
          </p:cNvSpPr>
          <p:nvPr>
            <p:ph type="title"/>
          </p:nvPr>
        </p:nvSpPr>
        <p:spPr>
          <a:xfrm rot="10800000" flipH="1" flipV="1">
            <a:off x="236621" y="223935"/>
            <a:ext cx="11718758" cy="1212979"/>
          </a:xfrm>
        </p:spPr>
        <p:txBody>
          <a:bodyPr/>
          <a:lstStyle/>
          <a:p>
            <a:pPr algn="ctr"/>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Case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studies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benefits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challanges</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en-GB" dirty="0"/>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graphicFrame>
        <p:nvGraphicFramePr>
          <p:cNvPr id="4" name="Tabela 3"/>
          <p:cNvGraphicFramePr>
            <a:graphicFrameLocks noGrp="1"/>
          </p:cNvGraphicFramePr>
          <p:nvPr>
            <p:extLst>
              <p:ext uri="{D42A27DB-BD31-4B8C-83A1-F6EECF244321}">
                <p14:modId xmlns:p14="http://schemas.microsoft.com/office/powerpoint/2010/main" val="325793549"/>
              </p:ext>
            </p:extLst>
          </p:nvPr>
        </p:nvGraphicFramePr>
        <p:xfrm>
          <a:off x="467544" y="2276871"/>
          <a:ext cx="11177059" cy="4387164"/>
        </p:xfrm>
        <a:graphic>
          <a:graphicData uri="http://schemas.openxmlformats.org/drawingml/2006/table">
            <a:tbl>
              <a:tblPr firstRow="1" firstCol="1" bandRow="1">
                <a:tableStyleId>{7DF18680-E054-41AD-8BC1-D1AEF772440D}</a:tableStyleId>
              </a:tblPr>
              <a:tblGrid>
                <a:gridCol w="784355">
                  <a:extLst>
                    <a:ext uri="{9D8B030D-6E8A-4147-A177-3AD203B41FA5}">
                      <a16:colId xmlns:a16="http://schemas.microsoft.com/office/drawing/2014/main" val="20000"/>
                    </a:ext>
                  </a:extLst>
                </a:gridCol>
                <a:gridCol w="2647199">
                  <a:extLst>
                    <a:ext uri="{9D8B030D-6E8A-4147-A177-3AD203B41FA5}">
                      <a16:colId xmlns:a16="http://schemas.microsoft.com/office/drawing/2014/main" val="20001"/>
                    </a:ext>
                  </a:extLst>
                </a:gridCol>
                <a:gridCol w="1176533">
                  <a:extLst>
                    <a:ext uri="{9D8B030D-6E8A-4147-A177-3AD203B41FA5}">
                      <a16:colId xmlns:a16="http://schemas.microsoft.com/office/drawing/2014/main" val="20002"/>
                    </a:ext>
                  </a:extLst>
                </a:gridCol>
                <a:gridCol w="2058933">
                  <a:extLst>
                    <a:ext uri="{9D8B030D-6E8A-4147-A177-3AD203B41FA5}">
                      <a16:colId xmlns:a16="http://schemas.microsoft.com/office/drawing/2014/main" val="20003"/>
                    </a:ext>
                  </a:extLst>
                </a:gridCol>
                <a:gridCol w="2113733">
                  <a:extLst>
                    <a:ext uri="{9D8B030D-6E8A-4147-A177-3AD203B41FA5}">
                      <a16:colId xmlns:a16="http://schemas.microsoft.com/office/drawing/2014/main" val="20004"/>
                    </a:ext>
                  </a:extLst>
                </a:gridCol>
                <a:gridCol w="1198153">
                  <a:extLst>
                    <a:ext uri="{9D8B030D-6E8A-4147-A177-3AD203B41FA5}">
                      <a16:colId xmlns:a16="http://schemas.microsoft.com/office/drawing/2014/main" val="20005"/>
                    </a:ext>
                  </a:extLst>
                </a:gridCol>
                <a:gridCol w="1198153">
                  <a:extLst>
                    <a:ext uri="{9D8B030D-6E8A-4147-A177-3AD203B41FA5}">
                      <a16:colId xmlns:a16="http://schemas.microsoft.com/office/drawing/2014/main" val="20006"/>
                    </a:ext>
                  </a:extLst>
                </a:gridCol>
              </a:tblGrid>
              <a:tr h="432049">
                <a:tc>
                  <a:txBody>
                    <a:bodyPr/>
                    <a:lstStyle/>
                    <a:p>
                      <a:pPr algn="just">
                        <a:lnSpc>
                          <a:spcPct val="130000"/>
                        </a:lnSpc>
                        <a:spcAft>
                          <a:spcPts val="0"/>
                        </a:spcAft>
                      </a:pPr>
                      <a:r>
                        <a:rPr lang="en-GB" sz="1050" dirty="0">
                          <a:effectLst/>
                        </a:rPr>
                        <a:t> </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Company profile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Sector</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Sort of out-of-office work</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White / blue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pl-PL" sz="1050" dirty="0" err="1">
                          <a:effectLst/>
                        </a:rPr>
                        <a:t>Presence</a:t>
                      </a:r>
                      <a:r>
                        <a:rPr lang="pl-PL" sz="1050" dirty="0">
                          <a:effectLst/>
                        </a:rPr>
                        <a:t> of trade </a:t>
                      </a:r>
                      <a:r>
                        <a:rPr lang="pl-PL" sz="1050" dirty="0" err="1">
                          <a:effectLst/>
                        </a:rPr>
                        <a:t>unions</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pl-PL" sz="1050" dirty="0" err="1">
                          <a:effectLst/>
                        </a:rPr>
                        <a:t>Collective</a:t>
                      </a:r>
                      <a:r>
                        <a:rPr lang="pl-PL" sz="1050" dirty="0">
                          <a:effectLst/>
                        </a:rPr>
                        <a:t> </a:t>
                      </a:r>
                      <a:r>
                        <a:rPr lang="pl-PL" sz="1050" dirty="0" err="1">
                          <a:effectLst/>
                        </a:rPr>
                        <a:t>agreement</a:t>
                      </a:r>
                      <a:endParaRPr lang="en-GB" sz="1050" dirty="0">
                        <a:effectLst/>
                        <a:latin typeface="Calibri"/>
                        <a:ea typeface="Calibri"/>
                        <a:cs typeface="Times New Roman"/>
                      </a:endParaRPr>
                    </a:p>
                  </a:txBody>
                  <a:tcPr marL="47475" marR="47475" marT="0" marB="0"/>
                </a:tc>
                <a:extLst>
                  <a:ext uri="{0D108BD9-81ED-4DB2-BD59-A6C34878D82A}">
                    <a16:rowId xmlns:a16="http://schemas.microsoft.com/office/drawing/2014/main" val="10000"/>
                  </a:ext>
                </a:extLst>
              </a:tr>
              <a:tr h="569389">
                <a:tc rowSpan="2">
                  <a:txBody>
                    <a:bodyPr/>
                    <a:lstStyle/>
                    <a:p>
                      <a:pPr algn="just">
                        <a:lnSpc>
                          <a:spcPct val="130000"/>
                        </a:lnSpc>
                        <a:spcAft>
                          <a:spcPts val="0"/>
                        </a:spcAft>
                      </a:pPr>
                      <a:r>
                        <a:rPr lang="en-GB" sz="1050" b="1" dirty="0">
                          <a:effectLst/>
                        </a:rPr>
                        <a:t>France</a:t>
                      </a:r>
                      <a:endParaRPr lang="en-GB" sz="1050" b="1"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insurance and manufacturing of automotive equipment</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Private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White / blue collars</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No, </a:t>
                      </a:r>
                      <a:r>
                        <a:rPr lang="it-IT" sz="1050" dirty="0">
                          <a:effectLst/>
                        </a:rPr>
                        <a:t>works council pr</a:t>
                      </a:r>
                      <a:r>
                        <a:rPr lang="pl-PL" sz="1050" dirty="0">
                          <a:effectLst/>
                        </a:rPr>
                        <a:t>e</a:t>
                      </a:r>
                      <a:r>
                        <a:rPr lang="it-IT" sz="1050" dirty="0">
                          <a:effectLst/>
                        </a:rPr>
                        <a:t>sent</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1"/>
                  </a:ext>
                </a:extLst>
              </a:tr>
              <a:tr h="374341">
                <a:tc vMerge="1">
                  <a:txBody>
                    <a:bodyPr/>
                    <a:lstStyle/>
                    <a:p>
                      <a:endParaRPr lang="en-GB"/>
                    </a:p>
                  </a:txBody>
                  <a:tcPr/>
                </a:tc>
                <a:tc>
                  <a:txBody>
                    <a:bodyPr/>
                    <a:lstStyle/>
                    <a:p>
                      <a:pPr algn="just">
                        <a:lnSpc>
                          <a:spcPct val="130000"/>
                        </a:lnSpc>
                        <a:spcAft>
                          <a:spcPts val="0"/>
                        </a:spcAft>
                      </a:pPr>
                      <a:r>
                        <a:rPr lang="en-GB" sz="1050" dirty="0">
                          <a:effectLst/>
                        </a:rPr>
                        <a:t>universal bank with global outreach</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Private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yes</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2"/>
                  </a:ext>
                </a:extLst>
              </a:tr>
              <a:tr h="374341">
                <a:tc rowSpan="2">
                  <a:txBody>
                    <a:bodyPr/>
                    <a:lstStyle/>
                    <a:p>
                      <a:pPr algn="just">
                        <a:lnSpc>
                          <a:spcPct val="130000"/>
                        </a:lnSpc>
                        <a:spcAft>
                          <a:spcPts val="0"/>
                        </a:spcAft>
                      </a:pPr>
                      <a:r>
                        <a:rPr lang="en-GB" sz="1050" b="1" dirty="0">
                          <a:effectLst/>
                        </a:rPr>
                        <a:t>Italy</a:t>
                      </a:r>
                      <a:endParaRPr lang="en-GB" sz="1050" b="1"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regional administration</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Public</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p>
                    <a:p>
                      <a:pPr algn="just">
                        <a:lnSpc>
                          <a:spcPct val="130000"/>
                        </a:lnSpc>
                        <a:spcAft>
                          <a:spcPts val="0"/>
                        </a:spcAft>
                      </a:pPr>
                      <a:r>
                        <a:rPr lang="en-GB" sz="1050">
                          <a:effectLst/>
                        </a:rPr>
                        <a:t> </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3"/>
                  </a:ext>
                </a:extLst>
              </a:tr>
              <a:tr h="374341">
                <a:tc vMerge="1">
                  <a:txBody>
                    <a:bodyPr/>
                    <a:lstStyle/>
                    <a:p>
                      <a:endParaRPr lang="en-GB"/>
                    </a:p>
                  </a:txBody>
                  <a:tcPr/>
                </a:tc>
                <a:tc>
                  <a:txBody>
                    <a:bodyPr/>
                    <a:lstStyle/>
                    <a:p>
                      <a:pPr algn="just">
                        <a:lnSpc>
                          <a:spcPct val="130000"/>
                        </a:lnSpc>
                        <a:spcAft>
                          <a:spcPts val="0"/>
                        </a:spcAft>
                      </a:pPr>
                      <a:r>
                        <a:rPr lang="en-GB" sz="1050" dirty="0">
                          <a:effectLst/>
                        </a:rPr>
                        <a:t>electricity company</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private/ public</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ICT-based mobile work</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Blue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p>
                    <a:p>
                      <a:pPr algn="just">
                        <a:lnSpc>
                          <a:spcPct val="130000"/>
                        </a:lnSpc>
                        <a:spcAft>
                          <a:spcPts val="0"/>
                        </a:spcAft>
                      </a:pPr>
                      <a:r>
                        <a:rPr lang="en-GB" sz="1050">
                          <a:effectLst/>
                        </a:rPr>
                        <a:t> </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4"/>
                  </a:ext>
                </a:extLst>
              </a:tr>
              <a:tr h="374341">
                <a:tc rowSpan="2">
                  <a:txBody>
                    <a:bodyPr/>
                    <a:lstStyle/>
                    <a:p>
                      <a:pPr algn="just">
                        <a:lnSpc>
                          <a:spcPct val="130000"/>
                        </a:lnSpc>
                        <a:spcAft>
                          <a:spcPts val="0"/>
                        </a:spcAft>
                      </a:pPr>
                      <a:r>
                        <a:rPr lang="en-GB" sz="1050" b="1" dirty="0">
                          <a:effectLst/>
                        </a:rPr>
                        <a:t>Poland</a:t>
                      </a:r>
                      <a:endParaRPr lang="en-GB" sz="1050" b="1"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universal bank with global outreach</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Private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5"/>
                  </a:ext>
                </a:extLst>
              </a:tr>
              <a:tr h="374341">
                <a:tc vMerge="1">
                  <a:txBody>
                    <a:bodyPr/>
                    <a:lstStyle/>
                    <a:p>
                      <a:endParaRPr lang="en-GB"/>
                    </a:p>
                  </a:txBody>
                  <a:tcPr/>
                </a:tc>
                <a:tc>
                  <a:txBody>
                    <a:bodyPr/>
                    <a:lstStyle/>
                    <a:p>
                      <a:pPr algn="just">
                        <a:lnSpc>
                          <a:spcPct val="130000"/>
                        </a:lnSpc>
                        <a:spcAft>
                          <a:spcPts val="0"/>
                        </a:spcAft>
                      </a:pPr>
                      <a:r>
                        <a:rPr lang="en-GB" sz="1050" dirty="0">
                          <a:effectLst/>
                        </a:rPr>
                        <a:t>electricity company</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Public / private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ICT-based mobile work</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Blue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p>
                    <a:p>
                      <a:pPr algn="just">
                        <a:lnSpc>
                          <a:spcPct val="130000"/>
                        </a:lnSpc>
                        <a:spcAft>
                          <a:spcPts val="0"/>
                        </a:spcAft>
                      </a:pPr>
                      <a:r>
                        <a:rPr lang="en-GB" sz="1050">
                          <a:effectLst/>
                        </a:rPr>
                        <a:t> </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6"/>
                  </a:ext>
                </a:extLst>
              </a:tr>
              <a:tr h="320103">
                <a:tc rowSpan="2">
                  <a:txBody>
                    <a:bodyPr/>
                    <a:lstStyle/>
                    <a:p>
                      <a:pPr algn="just">
                        <a:lnSpc>
                          <a:spcPct val="130000"/>
                        </a:lnSpc>
                        <a:spcAft>
                          <a:spcPts val="0"/>
                        </a:spcAft>
                      </a:pPr>
                      <a:r>
                        <a:rPr lang="en-GB" sz="1000" b="1" dirty="0">
                          <a:effectLst/>
                        </a:rPr>
                        <a:t>Romania</a:t>
                      </a:r>
                      <a:endParaRPr lang="en-GB" sz="1000" b="1"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IT company</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Private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7"/>
                  </a:ext>
                </a:extLst>
              </a:tr>
              <a:tr h="320103">
                <a:tc vMerge="1">
                  <a:txBody>
                    <a:bodyPr/>
                    <a:lstStyle/>
                    <a:p>
                      <a:endParaRPr lang="en-GB"/>
                    </a:p>
                  </a:txBody>
                  <a:tcPr/>
                </a:tc>
                <a:tc>
                  <a:txBody>
                    <a:bodyPr/>
                    <a:lstStyle/>
                    <a:p>
                      <a:pPr algn="just">
                        <a:lnSpc>
                          <a:spcPct val="130000"/>
                        </a:lnSpc>
                        <a:spcAft>
                          <a:spcPts val="0"/>
                        </a:spcAft>
                      </a:pPr>
                      <a:r>
                        <a:rPr lang="en-GB" sz="1050">
                          <a:effectLst/>
                        </a:rPr>
                        <a:t>university </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Public</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8"/>
                  </a:ext>
                </a:extLst>
              </a:tr>
              <a:tr h="374341">
                <a:tc rowSpan="2">
                  <a:txBody>
                    <a:bodyPr/>
                    <a:lstStyle/>
                    <a:p>
                      <a:pPr algn="just">
                        <a:lnSpc>
                          <a:spcPct val="130000"/>
                        </a:lnSpc>
                        <a:spcAft>
                          <a:spcPts val="0"/>
                        </a:spcAft>
                      </a:pPr>
                      <a:r>
                        <a:rPr lang="en-GB" sz="1050" b="1" dirty="0">
                          <a:effectLst/>
                        </a:rPr>
                        <a:t>Spain</a:t>
                      </a:r>
                      <a:endParaRPr lang="en-GB" sz="1050" b="1"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charter primary public school</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Public / private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White collars</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47475" marR="47475" marT="0" marB="0"/>
                </a:tc>
                <a:extLst>
                  <a:ext uri="{0D108BD9-81ED-4DB2-BD59-A6C34878D82A}">
                    <a16:rowId xmlns:a16="http://schemas.microsoft.com/office/drawing/2014/main" val="10009"/>
                  </a:ext>
                </a:extLst>
              </a:tr>
              <a:tr h="374341">
                <a:tc vMerge="1">
                  <a:txBody>
                    <a:bodyPr/>
                    <a:lstStyle/>
                    <a:p>
                      <a:endParaRPr lang="en-GB"/>
                    </a:p>
                  </a:txBody>
                  <a:tcPr/>
                </a:tc>
                <a:tc>
                  <a:txBody>
                    <a:bodyPr/>
                    <a:lstStyle/>
                    <a:p>
                      <a:pPr algn="just">
                        <a:lnSpc>
                          <a:spcPct val="130000"/>
                        </a:lnSpc>
                        <a:spcAft>
                          <a:spcPts val="0"/>
                        </a:spcAft>
                      </a:pPr>
                      <a:r>
                        <a:rPr lang="en-GB" sz="1050">
                          <a:effectLst/>
                        </a:rPr>
                        <a:t>telecommunication services provider</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a:effectLst/>
                        </a:rPr>
                        <a:t>Private</a:t>
                      </a:r>
                      <a:endParaRPr lang="en-GB" sz="105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White collars</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yes</a:t>
                      </a:r>
                      <a:endParaRPr lang="en-GB" sz="1050" dirty="0">
                        <a:effectLst/>
                        <a:latin typeface="Calibri"/>
                        <a:ea typeface="Calibri"/>
                        <a:cs typeface="Times New Roman"/>
                      </a:endParaRPr>
                    </a:p>
                  </a:txBody>
                  <a:tcPr marL="47475" marR="47475" marT="0" marB="0"/>
                </a:tc>
                <a:tc>
                  <a:txBody>
                    <a:bodyPr/>
                    <a:lstStyle/>
                    <a:p>
                      <a:pPr algn="just">
                        <a:lnSpc>
                          <a:spcPct val="130000"/>
                        </a:lnSpc>
                        <a:spcAft>
                          <a:spcPts val="0"/>
                        </a:spcAft>
                      </a:pPr>
                      <a:r>
                        <a:rPr lang="en-GB" sz="1050" dirty="0">
                          <a:effectLst/>
                        </a:rPr>
                        <a:t>yes</a:t>
                      </a:r>
                      <a:endParaRPr lang="en-GB" sz="1050" dirty="0">
                        <a:effectLst/>
                        <a:latin typeface="Calibri"/>
                        <a:ea typeface="Calibri"/>
                        <a:cs typeface="Times New Roman"/>
                      </a:endParaRPr>
                    </a:p>
                  </a:txBody>
                  <a:tcPr marL="47475" marR="47475"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123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3DAC868-B029-3C76-A72F-A7FC8F1F026C}"/>
              </a:ext>
            </a:extLst>
          </p:cNvPr>
          <p:cNvSpPr txBox="1"/>
          <p:nvPr/>
        </p:nvSpPr>
        <p:spPr>
          <a:xfrm>
            <a:off x="318367" y="1766008"/>
            <a:ext cx="10523804" cy="4127284"/>
          </a:xfrm>
          <a:prstGeom prst="rect">
            <a:avLst/>
          </a:prstGeom>
          <a:noFill/>
        </p:spPr>
        <p:txBody>
          <a:bodyPr wrap="square">
            <a:spAutoFit/>
          </a:bodyPr>
          <a:lstStyle/>
          <a:p>
            <a:pPr marL="285750" indent="-285750">
              <a:lnSpc>
                <a:spcPct val="115000"/>
              </a:lnSpc>
              <a:buFont typeface="Arial" panose="020B0604020202020204" pitchFamily="34" charset="0"/>
              <a:buChar char="•"/>
            </a:pPr>
            <a:r>
              <a:rPr lang="pl-PL" sz="2400" b="1" dirty="0">
                <a:solidFill>
                  <a:schemeClr val="accent6"/>
                </a:solidFill>
              </a:rPr>
              <a:t>M</a:t>
            </a:r>
            <a:r>
              <a:rPr lang="en-GB" sz="2400" b="1" dirty="0" err="1">
                <a:solidFill>
                  <a:schemeClr val="accent6"/>
                </a:solidFill>
              </a:rPr>
              <a:t>odernisation</a:t>
            </a:r>
            <a:r>
              <a:rPr lang="en-GB" sz="2400" b="1" dirty="0">
                <a:solidFill>
                  <a:schemeClr val="accent6"/>
                </a:solidFill>
              </a:rPr>
              <a:t> process </a:t>
            </a:r>
            <a:r>
              <a:rPr lang="en-GB" sz="2400" dirty="0">
                <a:solidFill>
                  <a:schemeClr val="accent6"/>
                </a:solidFill>
              </a:rPr>
              <a:t>and adaptation to current market trends (electricity company in Poland and in Italy) </a:t>
            </a:r>
            <a:endParaRPr lang="pl-PL" sz="2400" dirty="0">
              <a:solidFill>
                <a:schemeClr val="accent6"/>
              </a:solidFill>
            </a:endParaRPr>
          </a:p>
          <a:p>
            <a:pPr marL="285750" indent="-285750">
              <a:lnSpc>
                <a:spcPct val="115000"/>
              </a:lnSpc>
              <a:buFont typeface="Arial" panose="020B0604020202020204" pitchFamily="34" charset="0"/>
              <a:buChar char="•"/>
            </a:pPr>
            <a:r>
              <a:rPr lang="pl-PL" sz="2400" dirty="0">
                <a:solidFill>
                  <a:schemeClr val="accent6"/>
                </a:solidFill>
              </a:rPr>
              <a:t>S</a:t>
            </a:r>
            <a:r>
              <a:rPr lang="en-GB" sz="2400" dirty="0" err="1">
                <a:solidFill>
                  <a:schemeClr val="accent6"/>
                </a:solidFill>
              </a:rPr>
              <a:t>trategy</a:t>
            </a:r>
            <a:r>
              <a:rPr lang="en-GB" sz="2400" dirty="0">
                <a:solidFill>
                  <a:schemeClr val="accent6"/>
                </a:solidFill>
              </a:rPr>
              <a:t> to address </a:t>
            </a:r>
            <a:r>
              <a:rPr lang="en-GB" sz="2400" b="1" dirty="0">
                <a:solidFill>
                  <a:schemeClr val="accent6"/>
                </a:solidFill>
              </a:rPr>
              <a:t>workers’ preferences</a:t>
            </a:r>
            <a:r>
              <a:rPr lang="en-GB" sz="2400" dirty="0">
                <a:solidFill>
                  <a:schemeClr val="accent6"/>
                </a:solidFill>
              </a:rPr>
              <a:t> to improve working conditions (</a:t>
            </a:r>
            <a:r>
              <a:rPr lang="pl-PL" sz="2400" dirty="0">
                <a:solidFill>
                  <a:schemeClr val="accent6"/>
                </a:solidFill>
              </a:rPr>
              <a:t>bank and </a:t>
            </a:r>
            <a:r>
              <a:rPr lang="pl-PL" sz="2400" dirty="0" err="1">
                <a:solidFill>
                  <a:schemeClr val="accent6"/>
                </a:solidFill>
              </a:rPr>
              <a:t>incurance</a:t>
            </a:r>
            <a:r>
              <a:rPr lang="pl-PL" sz="2400" dirty="0">
                <a:solidFill>
                  <a:schemeClr val="accent6"/>
                </a:solidFill>
              </a:rPr>
              <a:t> </a:t>
            </a:r>
            <a:r>
              <a:rPr lang="pl-PL" sz="2400" dirty="0" err="1">
                <a:solidFill>
                  <a:schemeClr val="accent6"/>
                </a:solidFill>
              </a:rPr>
              <a:t>company</a:t>
            </a:r>
            <a:r>
              <a:rPr lang="pl-PL" sz="2400" dirty="0">
                <a:solidFill>
                  <a:schemeClr val="accent6"/>
                </a:solidFill>
              </a:rPr>
              <a:t> in France,</a:t>
            </a:r>
            <a:r>
              <a:rPr lang="en-GB" sz="2400" dirty="0">
                <a:solidFill>
                  <a:schemeClr val="accent6"/>
                </a:solidFill>
              </a:rPr>
              <a:t> Regional Administration in Italy, </a:t>
            </a:r>
            <a:r>
              <a:rPr lang="pl-PL" sz="2400" dirty="0">
                <a:solidFill>
                  <a:schemeClr val="accent6"/>
                </a:solidFill>
              </a:rPr>
              <a:t>IT </a:t>
            </a:r>
            <a:r>
              <a:rPr lang="pl-PL" sz="2400" dirty="0" err="1">
                <a:solidFill>
                  <a:schemeClr val="accent6"/>
                </a:solidFill>
              </a:rPr>
              <a:t>company</a:t>
            </a:r>
            <a:r>
              <a:rPr lang="pl-PL" sz="2400" dirty="0">
                <a:solidFill>
                  <a:schemeClr val="accent6"/>
                </a:solidFill>
              </a:rPr>
              <a:t> </a:t>
            </a:r>
            <a:r>
              <a:rPr lang="en-GB" sz="2400" dirty="0">
                <a:solidFill>
                  <a:schemeClr val="accent6"/>
                </a:solidFill>
              </a:rPr>
              <a:t>in Romania, telecommunication company in Spain) </a:t>
            </a:r>
            <a:endParaRPr lang="pl-PL" sz="2400" dirty="0">
              <a:solidFill>
                <a:schemeClr val="accent6"/>
              </a:solidFill>
            </a:endParaRPr>
          </a:p>
          <a:p>
            <a:pPr marL="285750" indent="-285750">
              <a:lnSpc>
                <a:spcPct val="115000"/>
              </a:lnSpc>
              <a:buFont typeface="Arial" panose="020B0604020202020204" pitchFamily="34" charset="0"/>
              <a:buChar char="•"/>
            </a:pPr>
            <a:r>
              <a:rPr lang="pl-PL" sz="2400" b="1" dirty="0" err="1">
                <a:solidFill>
                  <a:schemeClr val="accent6"/>
                </a:solidFill>
              </a:rPr>
              <a:t>Temporary</a:t>
            </a:r>
            <a:r>
              <a:rPr lang="pl-PL" sz="2400" b="1" dirty="0">
                <a:solidFill>
                  <a:schemeClr val="accent6"/>
                </a:solidFill>
              </a:rPr>
              <a:t> </a:t>
            </a:r>
            <a:r>
              <a:rPr lang="pl-PL" sz="2400" b="1" dirty="0" err="1">
                <a:solidFill>
                  <a:schemeClr val="accent6"/>
                </a:solidFill>
              </a:rPr>
              <a:t>arrangement</a:t>
            </a:r>
            <a:r>
              <a:rPr lang="pl-PL" sz="2400" b="1" dirty="0">
                <a:solidFill>
                  <a:schemeClr val="accent6"/>
                </a:solidFill>
              </a:rPr>
              <a:t> </a:t>
            </a:r>
            <a:r>
              <a:rPr lang="en-GB" sz="2400" dirty="0">
                <a:solidFill>
                  <a:schemeClr val="accent6"/>
                </a:solidFill>
              </a:rPr>
              <a:t>during the lockdowns imposed by national regulations during the </a:t>
            </a:r>
            <a:r>
              <a:rPr lang="en-GB" sz="2400" b="1" dirty="0">
                <a:solidFill>
                  <a:schemeClr val="accent6"/>
                </a:solidFill>
              </a:rPr>
              <a:t>COVID-19 pandemic </a:t>
            </a:r>
            <a:r>
              <a:rPr lang="en-GB" sz="2400" dirty="0">
                <a:solidFill>
                  <a:schemeClr val="accent6"/>
                </a:solidFill>
              </a:rPr>
              <a:t>in order to sustain business activity </a:t>
            </a:r>
            <a:r>
              <a:rPr lang="pl-PL" sz="2400" dirty="0">
                <a:solidFill>
                  <a:schemeClr val="accent6"/>
                </a:solidFill>
              </a:rPr>
              <a:t>(bank in Poland, </a:t>
            </a:r>
            <a:r>
              <a:rPr lang="pl-PL" sz="2400" dirty="0" err="1">
                <a:solidFill>
                  <a:schemeClr val="accent6"/>
                </a:solidFill>
              </a:rPr>
              <a:t>primary</a:t>
            </a:r>
            <a:r>
              <a:rPr lang="pl-PL" sz="2400" dirty="0">
                <a:solidFill>
                  <a:schemeClr val="accent6"/>
                </a:solidFill>
              </a:rPr>
              <a:t> </a:t>
            </a:r>
            <a:r>
              <a:rPr lang="pl-PL" sz="2400" dirty="0" err="1">
                <a:solidFill>
                  <a:schemeClr val="accent6"/>
                </a:solidFill>
              </a:rPr>
              <a:t>school</a:t>
            </a:r>
            <a:r>
              <a:rPr lang="pl-PL" sz="2400" dirty="0">
                <a:solidFill>
                  <a:schemeClr val="accent6"/>
                </a:solidFill>
              </a:rPr>
              <a:t> in </a:t>
            </a:r>
            <a:r>
              <a:rPr lang="pl-PL" sz="2400" dirty="0" err="1">
                <a:solidFill>
                  <a:schemeClr val="accent6"/>
                </a:solidFill>
              </a:rPr>
              <a:t>Spain</a:t>
            </a:r>
            <a:r>
              <a:rPr lang="pl-PL" sz="2400" dirty="0">
                <a:solidFill>
                  <a:schemeClr val="accent6"/>
                </a:solidFill>
              </a:rPr>
              <a:t>, </a:t>
            </a:r>
            <a:r>
              <a:rPr lang="pl-PL" sz="2400" dirty="0" err="1">
                <a:solidFill>
                  <a:schemeClr val="accent6"/>
                </a:solidFill>
              </a:rPr>
              <a:t>university</a:t>
            </a:r>
            <a:r>
              <a:rPr lang="pl-PL" sz="2400" dirty="0">
                <a:solidFill>
                  <a:schemeClr val="accent6"/>
                </a:solidFill>
              </a:rPr>
              <a:t> in Romania)</a:t>
            </a:r>
            <a:endParaRPr lang="en-GB" sz="2400" dirty="0">
              <a:solidFill>
                <a:schemeClr val="accent6"/>
              </a:solidFill>
            </a:endParaRPr>
          </a:p>
          <a:p>
            <a:pPr>
              <a:lnSpc>
                <a:spcPct val="115000"/>
              </a:lnSpc>
            </a:pPr>
            <a:endParaRPr lang="pl-PL"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Key</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results</a:t>
            </a:r>
            <a:r>
              <a:rPr lang="pl-PL" sz="3200" cap="none" dirty="0">
                <a:latin typeface="Calibri" panose="020F0502020204030204" pitchFamily="34" charset="0"/>
                <a:ea typeface="Calibri" panose="020F0502020204030204" pitchFamily="34" charset="0"/>
                <a:cs typeface="Times New Roman" panose="02020603050405020304" pitchFamily="18" charset="0"/>
              </a:rPr>
              <a:t> – </a:t>
            </a:r>
            <a:r>
              <a:rPr lang="pl-PL" sz="3200" cap="none" dirty="0" err="1">
                <a:latin typeface="Calibri" panose="020F0502020204030204" pitchFamily="34" charset="0"/>
                <a:ea typeface="Calibri" panose="020F0502020204030204" pitchFamily="34" charset="0"/>
                <a:cs typeface="Times New Roman" panose="02020603050405020304" pitchFamily="18" charset="0"/>
              </a:rPr>
              <a:t>motivation</a:t>
            </a:r>
            <a:r>
              <a:rPr lang="pl-PL" sz="3200" cap="none" dirty="0">
                <a:latin typeface="Calibri" panose="020F0502020204030204" pitchFamily="34" charset="0"/>
                <a:ea typeface="Calibri" panose="020F0502020204030204" pitchFamily="34" charset="0"/>
                <a:cs typeface="Times New Roman" panose="02020603050405020304" pitchFamily="18" charset="0"/>
              </a:rPr>
              <a:t> for </a:t>
            </a:r>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t>
            </a:r>
            <a:endParaRPr lang="it-IT" sz="1800" cap="none" dirty="0">
              <a:latin typeface="+mn-lt"/>
            </a:endParaRPr>
          </a:p>
        </p:txBody>
      </p:sp>
    </p:spTree>
    <p:extLst>
      <p:ext uri="{BB962C8B-B14F-4D97-AF65-F5344CB8AC3E}">
        <p14:creationId xmlns:p14="http://schemas.microsoft.com/office/powerpoint/2010/main" val="274638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578498"/>
            <a:ext cx="10972800" cy="6279502"/>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impact</a:t>
            </a:r>
            <a:r>
              <a:rPr lang="pl-PL" sz="3100" b="1" dirty="0">
                <a:solidFill>
                  <a:schemeClr val="accent6">
                    <a:lumMod val="75000"/>
                  </a:schemeClr>
                </a:solidFill>
              </a:rPr>
              <a:t> on </a:t>
            </a:r>
            <a:r>
              <a:rPr lang="pl-PL" sz="3100" b="1" dirty="0" err="1">
                <a:solidFill>
                  <a:schemeClr val="accent6">
                    <a:lumMod val="75000"/>
                  </a:schemeClr>
                </a:solidFill>
              </a:rPr>
              <a:t>working</a:t>
            </a:r>
            <a:r>
              <a:rPr lang="pl-PL" sz="3100" b="1" dirty="0">
                <a:solidFill>
                  <a:schemeClr val="accent6">
                    <a:lumMod val="75000"/>
                  </a:schemeClr>
                </a:solidFill>
              </a:rPr>
              <a:t> </a:t>
            </a:r>
            <a:r>
              <a:rPr lang="pl-PL" sz="3100" b="1" dirty="0" err="1">
                <a:solidFill>
                  <a:schemeClr val="accent6">
                    <a:lumMod val="75000"/>
                  </a:schemeClr>
                </a:solidFill>
              </a:rPr>
              <a:t>conditions</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r>
              <a:rPr lang="pl-PL" sz="2800" dirty="0" err="1"/>
              <a:t>Commuting</a:t>
            </a:r>
            <a:endParaRPr lang="pl-PL" sz="2800" dirty="0"/>
          </a:p>
          <a:p>
            <a:r>
              <a:rPr lang="pl-PL" sz="2800" dirty="0" err="1"/>
              <a:t>Work</a:t>
            </a:r>
            <a:r>
              <a:rPr lang="pl-PL" sz="2800" dirty="0"/>
              <a:t> </a:t>
            </a:r>
            <a:r>
              <a:rPr lang="pl-PL" sz="2800" dirty="0" err="1"/>
              <a:t>flexibility</a:t>
            </a:r>
            <a:r>
              <a:rPr lang="pl-PL" sz="2800" dirty="0"/>
              <a:t>:</a:t>
            </a:r>
          </a:p>
          <a:p>
            <a:pPr lvl="1"/>
            <a:r>
              <a:rPr lang="en-GB" sz="2000" dirty="0"/>
              <a:t>Flexible tasks arrangements</a:t>
            </a:r>
          </a:p>
          <a:p>
            <a:pPr lvl="1"/>
            <a:r>
              <a:rPr lang="en-GB" sz="2000" dirty="0"/>
              <a:t>Flexible workplaces</a:t>
            </a:r>
          </a:p>
          <a:p>
            <a:r>
              <a:rPr lang="en-GB" sz="2800" dirty="0"/>
              <a:t>Autonomy at work (including strengthening self-discipline)</a:t>
            </a:r>
          </a:p>
          <a:p>
            <a:pPr lvl="1"/>
            <a:r>
              <a:rPr lang="en-GB" sz="2000" dirty="0"/>
              <a:t>Challenge for young and new workers in companies, difficulties with peer-learning and company identification</a:t>
            </a:r>
          </a:p>
          <a:p>
            <a:r>
              <a:rPr lang="en-GB" sz="2800" dirty="0"/>
              <a:t>Content of work </a:t>
            </a:r>
          </a:p>
          <a:p>
            <a:pPr lvl="1"/>
            <a:r>
              <a:rPr lang="en-GB" sz="2000" dirty="0"/>
              <a:t>being able to focus on elements of work that require more commitment or creativity,</a:t>
            </a:r>
          </a:p>
          <a:p>
            <a:pPr lvl="1"/>
            <a:r>
              <a:rPr lang="en-GB" sz="2000" dirty="0"/>
              <a:t>tasks requiring teamwork, meetings, peers consultations, or tasks that could be performed only from office (i.e. administrative issues)</a:t>
            </a:r>
          </a:p>
          <a:p>
            <a:pPr lvl="1"/>
            <a:r>
              <a:rPr lang="en-GB" sz="2000" dirty="0"/>
              <a:t>limited or deferred feedback from co-workers</a:t>
            </a:r>
          </a:p>
        </p:txBody>
      </p:sp>
    </p:spTree>
    <p:extLst>
      <p:ext uri="{BB962C8B-B14F-4D97-AF65-F5344CB8AC3E}">
        <p14:creationId xmlns:p14="http://schemas.microsoft.com/office/powerpoint/2010/main" val="95721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373224"/>
            <a:ext cx="10972800" cy="6484775"/>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impact</a:t>
            </a:r>
            <a:r>
              <a:rPr lang="pl-PL" sz="3100" b="1" dirty="0">
                <a:solidFill>
                  <a:schemeClr val="accent6">
                    <a:lumMod val="75000"/>
                  </a:schemeClr>
                </a:solidFill>
              </a:rPr>
              <a:t> on </a:t>
            </a:r>
            <a:r>
              <a:rPr lang="pl-PL" sz="3100" b="1" dirty="0" err="1">
                <a:solidFill>
                  <a:schemeClr val="accent6">
                    <a:lumMod val="75000"/>
                  </a:schemeClr>
                </a:solidFill>
              </a:rPr>
              <a:t>working</a:t>
            </a:r>
            <a:r>
              <a:rPr lang="pl-PL" sz="3100" b="1" dirty="0">
                <a:solidFill>
                  <a:schemeClr val="accent6">
                    <a:lumMod val="75000"/>
                  </a:schemeClr>
                </a:solidFill>
              </a:rPr>
              <a:t> </a:t>
            </a:r>
            <a:r>
              <a:rPr lang="pl-PL" sz="3100" b="1" dirty="0" err="1">
                <a:solidFill>
                  <a:schemeClr val="accent6">
                    <a:lumMod val="75000"/>
                  </a:schemeClr>
                </a:solidFill>
              </a:rPr>
              <a:t>conditions</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r>
              <a:rPr lang="en-GB" sz="2800" dirty="0"/>
              <a:t>Work organisation</a:t>
            </a:r>
          </a:p>
          <a:p>
            <a:pPr lvl="1"/>
            <a:r>
              <a:rPr lang="en-GB" sz="2000" dirty="0"/>
              <a:t>workers’ oversight challenge / trust to employees</a:t>
            </a:r>
          </a:p>
          <a:p>
            <a:pPr lvl="1"/>
            <a:r>
              <a:rPr lang="en-GB" sz="2000" dirty="0"/>
              <a:t>more online meetings </a:t>
            </a:r>
          </a:p>
          <a:p>
            <a:r>
              <a:rPr lang="en-GB" sz="2800" dirty="0"/>
              <a:t>Health and safety (including psychosocial risks)</a:t>
            </a:r>
          </a:p>
          <a:p>
            <a:pPr lvl="1"/>
            <a:r>
              <a:rPr lang="en-GB" sz="2000" dirty="0"/>
              <a:t>physical difficulties due to sedentary work (musculoskeletal disorders, headaches, sight difficulties)</a:t>
            </a:r>
          </a:p>
          <a:p>
            <a:pPr lvl="1"/>
            <a:r>
              <a:rPr lang="en-GB" sz="2000" dirty="0"/>
              <a:t>psychological risks: depression </a:t>
            </a:r>
          </a:p>
          <a:p>
            <a:pPr lvl="1"/>
            <a:r>
              <a:rPr lang="en-GB" sz="2000" dirty="0"/>
              <a:t>less socializing </a:t>
            </a:r>
          </a:p>
          <a:p>
            <a:r>
              <a:rPr lang="en-GB" sz="2800" dirty="0"/>
              <a:t>Work-life balance (paradox)</a:t>
            </a:r>
          </a:p>
          <a:p>
            <a:pPr lvl="1"/>
            <a:r>
              <a:rPr lang="en-GB" sz="2000" dirty="0"/>
              <a:t>better reconciling work and family life (</a:t>
            </a:r>
            <a:r>
              <a:rPr lang="en-GB" sz="2000" dirty="0" err="1"/>
              <a:t>ie</a:t>
            </a:r>
            <a:r>
              <a:rPr lang="en-GB" sz="2000" dirty="0"/>
              <a:t>. care obligations) vs. blurring boundaries of working time and rest (necessity of the right to disconnect and better self-management)</a:t>
            </a:r>
          </a:p>
          <a:p>
            <a:pPr lvl="1"/>
            <a:r>
              <a:rPr lang="en-GB" sz="2000" dirty="0"/>
              <a:t>working from home during the COVID-19 pandemic – workers with children reported lower levels of job satisfaction (gender inequalities), distraction and lower productivity</a:t>
            </a:r>
          </a:p>
          <a:p>
            <a:pPr lvl="1"/>
            <a:r>
              <a:rPr lang="en-GB" sz="2000" dirty="0"/>
              <a:t>home-made food vs. excessive eating leading to overweight or obesity</a:t>
            </a:r>
          </a:p>
        </p:txBody>
      </p:sp>
    </p:spTree>
    <p:extLst>
      <p:ext uri="{BB962C8B-B14F-4D97-AF65-F5344CB8AC3E}">
        <p14:creationId xmlns:p14="http://schemas.microsoft.com/office/powerpoint/2010/main" val="376413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D92D-A681-9176-7A82-438E727416C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52CC4AF-CC4B-91CB-0FAE-943D5D940B4F}"/>
              </a:ext>
            </a:extLst>
          </p:cNvPr>
          <p:cNvSpPr>
            <a:spLocks noGrp="1"/>
          </p:cNvSpPr>
          <p:nvPr>
            <p:ph type="title"/>
          </p:nvPr>
        </p:nvSpPr>
        <p:spPr>
          <a:xfrm rot="10800000" flipH="1" flipV="1">
            <a:off x="236621" y="384781"/>
            <a:ext cx="11718758" cy="2053619"/>
          </a:xfrm>
        </p:spPr>
        <p:txBody>
          <a:bodyPr/>
          <a:lstStyle/>
          <a:p>
            <a:pPr algn="ctr"/>
            <a:r>
              <a:rPr lang="pl-PL" sz="4000" cap="none" dirty="0">
                <a:latin typeface="Calibri" panose="020F0502020204030204" pitchFamily="34" charset="0"/>
                <a:ea typeface="Calibri" panose="020F0502020204030204" pitchFamily="34" charset="0"/>
                <a:cs typeface="Times New Roman" panose="02020603050405020304" pitchFamily="18" charset="0"/>
              </a:rPr>
              <a:t>2nd online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training</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challanges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workers</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38266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447869"/>
            <a:ext cx="10972800" cy="6410131"/>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impact</a:t>
            </a:r>
            <a:r>
              <a:rPr lang="pl-PL" sz="3100" b="1" dirty="0">
                <a:solidFill>
                  <a:schemeClr val="accent6">
                    <a:lumMod val="75000"/>
                  </a:schemeClr>
                </a:solidFill>
              </a:rPr>
              <a:t> on </a:t>
            </a:r>
            <a:r>
              <a:rPr lang="pl-PL" sz="3100" b="1" dirty="0" err="1">
                <a:solidFill>
                  <a:schemeClr val="accent6">
                    <a:lumMod val="75000"/>
                  </a:schemeClr>
                </a:solidFill>
              </a:rPr>
              <a:t>working</a:t>
            </a:r>
            <a:r>
              <a:rPr lang="pl-PL" sz="3100" b="1" dirty="0">
                <a:solidFill>
                  <a:schemeClr val="accent6">
                    <a:lumMod val="75000"/>
                  </a:schemeClr>
                </a:solidFill>
              </a:rPr>
              <a:t> </a:t>
            </a:r>
            <a:r>
              <a:rPr lang="pl-PL" sz="3100" b="1" dirty="0" err="1">
                <a:solidFill>
                  <a:schemeClr val="accent6">
                    <a:lumMod val="75000"/>
                  </a:schemeClr>
                </a:solidFill>
              </a:rPr>
              <a:t>conditions</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pPr marL="0" lvl="0" indent="0">
              <a:buNone/>
            </a:pPr>
            <a:r>
              <a:rPr lang="pl-PL" sz="2800" dirty="0"/>
              <a:t>No </a:t>
            </a:r>
            <a:r>
              <a:rPr lang="pl-PL" sz="2800" dirty="0" err="1"/>
              <a:t>impact</a:t>
            </a:r>
            <a:r>
              <a:rPr lang="pl-PL" sz="2800" dirty="0"/>
              <a:t> of out-of-</a:t>
            </a:r>
            <a:r>
              <a:rPr lang="pl-PL" sz="2800" dirty="0" err="1"/>
              <a:t>office</a:t>
            </a:r>
            <a:r>
              <a:rPr lang="pl-PL" sz="2800" dirty="0"/>
              <a:t> </a:t>
            </a:r>
            <a:r>
              <a:rPr lang="pl-PL" sz="2800" dirty="0" err="1"/>
              <a:t>work</a:t>
            </a:r>
            <a:r>
              <a:rPr lang="pl-PL" sz="2800" dirty="0"/>
              <a:t> on the </a:t>
            </a:r>
            <a:r>
              <a:rPr lang="pl-PL" sz="2800" dirty="0" err="1"/>
              <a:t>following</a:t>
            </a:r>
            <a:r>
              <a:rPr lang="pl-PL" sz="2800" dirty="0"/>
              <a:t>:</a:t>
            </a:r>
          </a:p>
          <a:p>
            <a:pPr marL="0" lvl="0" indent="0">
              <a:buNone/>
            </a:pPr>
            <a:endParaRPr lang="pl-PL" sz="2800" dirty="0"/>
          </a:p>
          <a:p>
            <a:pPr lvl="1"/>
            <a:r>
              <a:rPr lang="en-GB" sz="2400" dirty="0"/>
              <a:t>Wages, although media costs reimbursement </a:t>
            </a:r>
          </a:p>
          <a:p>
            <a:pPr lvl="1"/>
            <a:r>
              <a:rPr lang="en-GB" sz="2400" dirty="0"/>
              <a:t>Working time, although arrangement of tasks and work breaks and no commuting </a:t>
            </a:r>
          </a:p>
          <a:p>
            <a:pPr lvl="1"/>
            <a:r>
              <a:rPr lang="en-GB" sz="2400" dirty="0"/>
              <a:t>Job stability and job security</a:t>
            </a:r>
          </a:p>
          <a:p>
            <a:pPr lvl="1"/>
            <a:r>
              <a:rPr lang="en-GB" sz="2400" dirty="0"/>
              <a:t>Social protection</a:t>
            </a:r>
          </a:p>
          <a:p>
            <a:pPr lvl="1"/>
            <a:r>
              <a:rPr lang="en-GB" sz="2400" dirty="0"/>
              <a:t>Form of employment / form of contract</a:t>
            </a:r>
          </a:p>
        </p:txBody>
      </p:sp>
    </p:spTree>
    <p:extLst>
      <p:ext uri="{BB962C8B-B14F-4D97-AF65-F5344CB8AC3E}">
        <p14:creationId xmlns:p14="http://schemas.microsoft.com/office/powerpoint/2010/main" val="102646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447869"/>
            <a:ext cx="10972800" cy="6410131"/>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social</a:t>
            </a:r>
            <a:r>
              <a:rPr lang="pl-PL" sz="3100" b="1" dirty="0">
                <a:solidFill>
                  <a:schemeClr val="accent6">
                    <a:lumMod val="75000"/>
                  </a:schemeClr>
                </a:solidFill>
              </a:rPr>
              <a:t> </a:t>
            </a:r>
            <a:r>
              <a:rPr lang="pl-PL" sz="3100" b="1" dirty="0" err="1">
                <a:solidFill>
                  <a:schemeClr val="accent6">
                    <a:lumMod val="75000"/>
                  </a:schemeClr>
                </a:solidFill>
              </a:rPr>
              <a:t>dialogue</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pPr marL="0" lvl="0" indent="0">
              <a:buNone/>
            </a:pPr>
            <a:r>
              <a:rPr lang="pl-PL" sz="2000" dirty="0">
                <a:solidFill>
                  <a:schemeClr val="tx1">
                    <a:lumMod val="75000"/>
                    <a:lumOff val="25000"/>
                  </a:schemeClr>
                </a:solidFill>
              </a:rPr>
              <a:t>(…)</a:t>
            </a:r>
            <a:endParaRPr lang="en-GB" sz="1600" dirty="0">
              <a:solidFill>
                <a:schemeClr val="tx1">
                  <a:lumMod val="75000"/>
                  <a:lumOff val="25000"/>
                </a:schemeClr>
              </a:solidFill>
            </a:endParaRPr>
          </a:p>
        </p:txBody>
      </p:sp>
      <p:graphicFrame>
        <p:nvGraphicFramePr>
          <p:cNvPr id="3" name="Tabela 2">
            <a:extLst>
              <a:ext uri="{FF2B5EF4-FFF2-40B4-BE49-F238E27FC236}">
                <a16:creationId xmlns:a16="http://schemas.microsoft.com/office/drawing/2014/main" id="{6046747C-B205-6E00-3526-074BC779CE67}"/>
              </a:ext>
            </a:extLst>
          </p:cNvPr>
          <p:cNvGraphicFramePr>
            <a:graphicFrameLocks noGrp="1"/>
          </p:cNvGraphicFramePr>
          <p:nvPr>
            <p:extLst>
              <p:ext uri="{D42A27DB-BD31-4B8C-83A1-F6EECF244321}">
                <p14:modId xmlns:p14="http://schemas.microsoft.com/office/powerpoint/2010/main" val="3283881781"/>
              </p:ext>
            </p:extLst>
          </p:nvPr>
        </p:nvGraphicFramePr>
        <p:xfrm>
          <a:off x="637187" y="1455779"/>
          <a:ext cx="10945213" cy="4387164"/>
        </p:xfrm>
        <a:graphic>
          <a:graphicData uri="http://schemas.openxmlformats.org/drawingml/2006/table">
            <a:tbl>
              <a:tblPr firstRow="1" firstCol="1" bandRow="1">
                <a:tableStyleId>{7DF18680-E054-41AD-8BC1-D1AEF772440D}</a:tableStyleId>
              </a:tblPr>
              <a:tblGrid>
                <a:gridCol w="768085">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069888">
                  <a:extLst>
                    <a:ext uri="{9D8B030D-6E8A-4147-A177-3AD203B41FA5}">
                      <a16:colId xmlns:a16="http://schemas.microsoft.com/office/drawing/2014/main" val="20004"/>
                    </a:ext>
                  </a:extLst>
                </a:gridCol>
                <a:gridCol w="1173300">
                  <a:extLst>
                    <a:ext uri="{9D8B030D-6E8A-4147-A177-3AD203B41FA5}">
                      <a16:colId xmlns:a16="http://schemas.microsoft.com/office/drawing/2014/main" val="20005"/>
                    </a:ext>
                  </a:extLst>
                </a:gridCol>
                <a:gridCol w="1173300">
                  <a:extLst>
                    <a:ext uri="{9D8B030D-6E8A-4147-A177-3AD203B41FA5}">
                      <a16:colId xmlns:a16="http://schemas.microsoft.com/office/drawing/2014/main" val="20006"/>
                    </a:ext>
                  </a:extLst>
                </a:gridCol>
              </a:tblGrid>
              <a:tr h="432049">
                <a:tc>
                  <a:txBody>
                    <a:bodyPr/>
                    <a:lstStyle/>
                    <a:p>
                      <a:pPr algn="just">
                        <a:lnSpc>
                          <a:spcPct val="130000"/>
                        </a:lnSpc>
                        <a:spcAft>
                          <a:spcPts val="0"/>
                        </a:spcAft>
                      </a:pPr>
                      <a:r>
                        <a:rPr lang="en-GB" sz="1050" dirty="0">
                          <a:effectLst/>
                        </a:rPr>
                        <a:t> </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Company profile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Sector</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Sort of out-of-office work</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 blue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pl-PL" sz="1050" dirty="0" err="1">
                          <a:effectLst/>
                        </a:rPr>
                        <a:t>Presence</a:t>
                      </a:r>
                      <a:r>
                        <a:rPr lang="pl-PL" sz="1050" dirty="0">
                          <a:effectLst/>
                        </a:rPr>
                        <a:t> of trade </a:t>
                      </a:r>
                      <a:r>
                        <a:rPr lang="pl-PL" sz="1050" dirty="0" err="1">
                          <a:effectLst/>
                        </a:rPr>
                        <a:t>unions</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pl-PL" sz="1050" dirty="0" err="1">
                          <a:effectLst/>
                        </a:rPr>
                        <a:t>Collective</a:t>
                      </a:r>
                      <a:r>
                        <a:rPr lang="pl-PL" sz="1050" dirty="0">
                          <a:effectLst/>
                        </a:rPr>
                        <a:t> </a:t>
                      </a:r>
                      <a:r>
                        <a:rPr lang="pl-PL" sz="1050" dirty="0" err="1">
                          <a:effectLst/>
                        </a:rPr>
                        <a:t>agreement</a:t>
                      </a:r>
                      <a:endParaRPr lang="en-GB" sz="1050" dirty="0">
                        <a:effectLst/>
                        <a:latin typeface="Calibri"/>
                        <a:ea typeface="Calibri"/>
                        <a:cs typeface="Times New Roman"/>
                      </a:endParaRPr>
                    </a:p>
                  </a:txBody>
                  <a:tcPr marL="63300" marR="63300" marT="0" marB="0"/>
                </a:tc>
                <a:extLst>
                  <a:ext uri="{0D108BD9-81ED-4DB2-BD59-A6C34878D82A}">
                    <a16:rowId xmlns:a16="http://schemas.microsoft.com/office/drawing/2014/main" val="10000"/>
                  </a:ext>
                </a:extLst>
              </a:tr>
              <a:tr h="569389">
                <a:tc rowSpan="2">
                  <a:txBody>
                    <a:bodyPr/>
                    <a:lstStyle/>
                    <a:p>
                      <a:pPr algn="just">
                        <a:lnSpc>
                          <a:spcPct val="130000"/>
                        </a:lnSpc>
                        <a:spcAft>
                          <a:spcPts val="0"/>
                        </a:spcAft>
                      </a:pPr>
                      <a:r>
                        <a:rPr lang="en-GB" sz="1050" b="1" dirty="0">
                          <a:effectLst/>
                        </a:rPr>
                        <a:t>France</a:t>
                      </a:r>
                      <a:endParaRPr lang="en-GB" sz="1050" b="1"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insurance and manufacturing of automotive equipment</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Private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 blue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No, </a:t>
                      </a:r>
                      <a:r>
                        <a:rPr lang="it-IT" sz="1050" dirty="0">
                          <a:effectLst/>
                        </a:rPr>
                        <a:t>works council pr</a:t>
                      </a:r>
                      <a:r>
                        <a:rPr lang="pl-PL" sz="1050" dirty="0">
                          <a:effectLst/>
                        </a:rPr>
                        <a:t>e</a:t>
                      </a:r>
                      <a:r>
                        <a:rPr lang="it-IT" sz="1050" dirty="0">
                          <a:effectLst/>
                        </a:rPr>
                        <a:t>sent</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1"/>
                  </a:ext>
                </a:extLst>
              </a:tr>
              <a:tr h="374341">
                <a:tc vMerge="1">
                  <a:txBody>
                    <a:bodyPr/>
                    <a:lstStyle/>
                    <a:p>
                      <a:endParaRPr lang="en-GB"/>
                    </a:p>
                  </a:txBody>
                  <a:tcPr/>
                </a:tc>
                <a:tc>
                  <a:txBody>
                    <a:bodyPr/>
                    <a:lstStyle/>
                    <a:p>
                      <a:pPr algn="just">
                        <a:lnSpc>
                          <a:spcPct val="130000"/>
                        </a:lnSpc>
                        <a:spcAft>
                          <a:spcPts val="0"/>
                        </a:spcAft>
                      </a:pPr>
                      <a:r>
                        <a:rPr lang="en-GB" sz="1050" dirty="0">
                          <a:effectLst/>
                        </a:rPr>
                        <a:t>universal bank with global outreach</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Private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yes</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2"/>
                  </a:ext>
                </a:extLst>
              </a:tr>
              <a:tr h="374341">
                <a:tc rowSpan="2">
                  <a:txBody>
                    <a:bodyPr/>
                    <a:lstStyle/>
                    <a:p>
                      <a:pPr algn="just">
                        <a:lnSpc>
                          <a:spcPct val="130000"/>
                        </a:lnSpc>
                        <a:spcAft>
                          <a:spcPts val="0"/>
                        </a:spcAft>
                      </a:pPr>
                      <a:r>
                        <a:rPr lang="en-GB" sz="1050" b="1" dirty="0">
                          <a:effectLst/>
                        </a:rPr>
                        <a:t>Italy</a:t>
                      </a:r>
                      <a:endParaRPr lang="en-GB" sz="1050" b="1"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regional administration</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Public</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p>
                    <a:p>
                      <a:pPr algn="just">
                        <a:lnSpc>
                          <a:spcPct val="130000"/>
                        </a:lnSpc>
                        <a:spcAft>
                          <a:spcPts val="0"/>
                        </a:spcAft>
                      </a:pPr>
                      <a:r>
                        <a:rPr lang="en-GB" sz="1050">
                          <a:effectLst/>
                        </a:rPr>
                        <a:t> </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3"/>
                  </a:ext>
                </a:extLst>
              </a:tr>
              <a:tr h="374341">
                <a:tc vMerge="1">
                  <a:txBody>
                    <a:bodyPr/>
                    <a:lstStyle/>
                    <a:p>
                      <a:endParaRPr lang="en-GB"/>
                    </a:p>
                  </a:txBody>
                  <a:tcPr/>
                </a:tc>
                <a:tc>
                  <a:txBody>
                    <a:bodyPr/>
                    <a:lstStyle/>
                    <a:p>
                      <a:pPr algn="just">
                        <a:lnSpc>
                          <a:spcPct val="130000"/>
                        </a:lnSpc>
                        <a:spcAft>
                          <a:spcPts val="0"/>
                        </a:spcAft>
                      </a:pPr>
                      <a:r>
                        <a:rPr lang="en-GB" sz="1050" dirty="0">
                          <a:effectLst/>
                        </a:rPr>
                        <a:t>electricity company</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private/ public</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ICT-based mobile work</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Blue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p>
                    <a:p>
                      <a:pPr algn="just">
                        <a:lnSpc>
                          <a:spcPct val="130000"/>
                        </a:lnSpc>
                        <a:spcAft>
                          <a:spcPts val="0"/>
                        </a:spcAft>
                      </a:pPr>
                      <a:r>
                        <a:rPr lang="en-GB" sz="1050">
                          <a:effectLst/>
                        </a:rPr>
                        <a:t> </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4"/>
                  </a:ext>
                </a:extLst>
              </a:tr>
              <a:tr h="374341">
                <a:tc rowSpan="2">
                  <a:txBody>
                    <a:bodyPr/>
                    <a:lstStyle/>
                    <a:p>
                      <a:pPr algn="just">
                        <a:lnSpc>
                          <a:spcPct val="130000"/>
                        </a:lnSpc>
                        <a:spcAft>
                          <a:spcPts val="0"/>
                        </a:spcAft>
                      </a:pPr>
                      <a:r>
                        <a:rPr lang="en-GB" sz="1050" b="1" dirty="0">
                          <a:effectLst/>
                        </a:rPr>
                        <a:t>Poland</a:t>
                      </a:r>
                      <a:endParaRPr lang="en-GB" sz="1050" b="1"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universal bank with global outreach</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Private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Working from home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5"/>
                  </a:ext>
                </a:extLst>
              </a:tr>
              <a:tr h="374341">
                <a:tc vMerge="1">
                  <a:txBody>
                    <a:bodyPr/>
                    <a:lstStyle/>
                    <a:p>
                      <a:endParaRPr lang="en-GB"/>
                    </a:p>
                  </a:txBody>
                  <a:tcPr/>
                </a:tc>
                <a:tc>
                  <a:txBody>
                    <a:bodyPr/>
                    <a:lstStyle/>
                    <a:p>
                      <a:pPr algn="just">
                        <a:lnSpc>
                          <a:spcPct val="130000"/>
                        </a:lnSpc>
                        <a:spcAft>
                          <a:spcPts val="0"/>
                        </a:spcAft>
                      </a:pPr>
                      <a:r>
                        <a:rPr lang="en-GB" sz="1050" dirty="0">
                          <a:effectLst/>
                        </a:rPr>
                        <a:t>electricity company</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Public / private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ICT-based mobile work</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Blue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p>
                    <a:p>
                      <a:pPr algn="just">
                        <a:lnSpc>
                          <a:spcPct val="130000"/>
                        </a:lnSpc>
                        <a:spcAft>
                          <a:spcPts val="0"/>
                        </a:spcAft>
                      </a:pPr>
                      <a:r>
                        <a:rPr lang="en-GB" sz="1050">
                          <a:effectLst/>
                        </a:rPr>
                        <a:t> </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6"/>
                  </a:ext>
                </a:extLst>
              </a:tr>
              <a:tr h="320103">
                <a:tc rowSpan="2">
                  <a:txBody>
                    <a:bodyPr/>
                    <a:lstStyle/>
                    <a:p>
                      <a:pPr algn="just">
                        <a:lnSpc>
                          <a:spcPct val="130000"/>
                        </a:lnSpc>
                        <a:spcAft>
                          <a:spcPts val="0"/>
                        </a:spcAft>
                      </a:pPr>
                      <a:r>
                        <a:rPr lang="en-GB" sz="1000" b="1" dirty="0">
                          <a:effectLst/>
                        </a:rPr>
                        <a:t>Romania</a:t>
                      </a:r>
                      <a:endParaRPr lang="en-GB" sz="1000" b="1"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IT company</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Private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7"/>
                  </a:ext>
                </a:extLst>
              </a:tr>
              <a:tr h="320103">
                <a:tc vMerge="1">
                  <a:txBody>
                    <a:bodyPr/>
                    <a:lstStyle/>
                    <a:p>
                      <a:endParaRPr lang="en-GB"/>
                    </a:p>
                  </a:txBody>
                  <a:tcPr/>
                </a:tc>
                <a:tc>
                  <a:txBody>
                    <a:bodyPr/>
                    <a:lstStyle/>
                    <a:p>
                      <a:pPr algn="just">
                        <a:lnSpc>
                          <a:spcPct val="130000"/>
                        </a:lnSpc>
                        <a:spcAft>
                          <a:spcPts val="0"/>
                        </a:spcAft>
                      </a:pPr>
                      <a:r>
                        <a:rPr lang="en-GB" sz="1050">
                          <a:effectLst/>
                        </a:rPr>
                        <a:t>university </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Public</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White collars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8"/>
                  </a:ext>
                </a:extLst>
              </a:tr>
              <a:tr h="374341">
                <a:tc rowSpan="2">
                  <a:txBody>
                    <a:bodyPr/>
                    <a:lstStyle/>
                    <a:p>
                      <a:pPr algn="just">
                        <a:lnSpc>
                          <a:spcPct val="130000"/>
                        </a:lnSpc>
                        <a:spcAft>
                          <a:spcPts val="0"/>
                        </a:spcAft>
                      </a:pPr>
                      <a:r>
                        <a:rPr lang="en-GB" sz="1050" b="1" dirty="0">
                          <a:effectLst/>
                        </a:rPr>
                        <a:t>Spain</a:t>
                      </a:r>
                      <a:endParaRPr lang="en-GB" sz="1050" b="1"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charter primary public school</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Public / private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White collars</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yes</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no</a:t>
                      </a:r>
                      <a:endParaRPr lang="en-GB" sz="1050">
                        <a:effectLst/>
                        <a:latin typeface="Calibri"/>
                        <a:ea typeface="Calibri"/>
                        <a:cs typeface="Times New Roman"/>
                      </a:endParaRPr>
                    </a:p>
                  </a:txBody>
                  <a:tcPr marL="63300" marR="63300" marT="0" marB="0"/>
                </a:tc>
                <a:extLst>
                  <a:ext uri="{0D108BD9-81ED-4DB2-BD59-A6C34878D82A}">
                    <a16:rowId xmlns:a16="http://schemas.microsoft.com/office/drawing/2014/main" val="10009"/>
                  </a:ext>
                </a:extLst>
              </a:tr>
              <a:tr h="374341">
                <a:tc vMerge="1">
                  <a:txBody>
                    <a:bodyPr/>
                    <a:lstStyle/>
                    <a:p>
                      <a:endParaRPr lang="en-GB"/>
                    </a:p>
                  </a:txBody>
                  <a:tcPr/>
                </a:tc>
                <a:tc>
                  <a:txBody>
                    <a:bodyPr/>
                    <a:lstStyle/>
                    <a:p>
                      <a:pPr algn="just">
                        <a:lnSpc>
                          <a:spcPct val="130000"/>
                        </a:lnSpc>
                        <a:spcAft>
                          <a:spcPts val="0"/>
                        </a:spcAft>
                      </a:pPr>
                      <a:r>
                        <a:rPr lang="en-GB" sz="1050">
                          <a:effectLst/>
                        </a:rPr>
                        <a:t>telecommunication services provider</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a:effectLst/>
                        </a:rPr>
                        <a:t>Private</a:t>
                      </a:r>
                      <a:endParaRPr lang="en-GB" sz="105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Working from home</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White collars</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yes</a:t>
                      </a:r>
                      <a:endParaRPr lang="en-GB" sz="1050" dirty="0">
                        <a:effectLst/>
                        <a:latin typeface="Calibri"/>
                        <a:ea typeface="Calibri"/>
                        <a:cs typeface="Times New Roman"/>
                      </a:endParaRPr>
                    </a:p>
                  </a:txBody>
                  <a:tcPr marL="63300" marR="63300" marT="0" marB="0"/>
                </a:tc>
                <a:tc>
                  <a:txBody>
                    <a:bodyPr/>
                    <a:lstStyle/>
                    <a:p>
                      <a:pPr algn="just">
                        <a:lnSpc>
                          <a:spcPct val="130000"/>
                        </a:lnSpc>
                        <a:spcAft>
                          <a:spcPts val="0"/>
                        </a:spcAft>
                      </a:pPr>
                      <a:r>
                        <a:rPr lang="en-GB" sz="1050" dirty="0">
                          <a:effectLst/>
                        </a:rPr>
                        <a:t>yes</a:t>
                      </a:r>
                      <a:endParaRPr lang="en-GB" sz="1050" dirty="0">
                        <a:effectLst/>
                        <a:latin typeface="Calibri"/>
                        <a:ea typeface="Calibri"/>
                        <a:cs typeface="Times New Roman"/>
                      </a:endParaRPr>
                    </a:p>
                  </a:txBody>
                  <a:tcPr marL="63300" marR="6330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964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429208"/>
            <a:ext cx="10972800" cy="6428792"/>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social</a:t>
            </a:r>
            <a:r>
              <a:rPr lang="pl-PL" sz="3100" b="1" dirty="0">
                <a:solidFill>
                  <a:schemeClr val="accent6">
                    <a:lumMod val="75000"/>
                  </a:schemeClr>
                </a:solidFill>
              </a:rPr>
              <a:t> </a:t>
            </a:r>
            <a:r>
              <a:rPr lang="pl-PL" sz="3100" b="1" dirty="0" err="1">
                <a:solidFill>
                  <a:schemeClr val="accent6">
                    <a:lumMod val="75000"/>
                  </a:schemeClr>
                </a:solidFill>
              </a:rPr>
              <a:t>dialogue</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pPr marL="0" lvl="0" indent="0">
              <a:buNone/>
            </a:pPr>
            <a:r>
              <a:rPr lang="pl-PL" sz="2400" b="1" dirty="0" err="1"/>
              <a:t>Regional</a:t>
            </a:r>
            <a:r>
              <a:rPr lang="pl-PL" sz="2400" b="1" dirty="0"/>
              <a:t> Administration in </a:t>
            </a:r>
            <a:r>
              <a:rPr lang="pl-PL" sz="2400" b="1" dirty="0" err="1"/>
              <a:t>Italy</a:t>
            </a:r>
            <a:endParaRPr lang="pl-PL" sz="2400" b="1" dirty="0"/>
          </a:p>
          <a:p>
            <a:pPr lvl="0">
              <a:buFontTx/>
              <a:buChar char="-"/>
            </a:pPr>
            <a:r>
              <a:rPr lang="pl-PL" sz="2000" dirty="0" err="1"/>
              <a:t>Developed</a:t>
            </a:r>
            <a:r>
              <a:rPr lang="pl-PL" sz="2000" dirty="0"/>
              <a:t> regulatory </a:t>
            </a:r>
            <a:r>
              <a:rPr lang="pl-PL" sz="2000" dirty="0" err="1"/>
              <a:t>framework</a:t>
            </a:r>
            <a:r>
              <a:rPr lang="pl-PL" sz="2000" dirty="0"/>
              <a:t> </a:t>
            </a:r>
            <a:r>
              <a:rPr lang="pl-PL" sz="2000" dirty="0" err="1"/>
              <a:t>at</a:t>
            </a:r>
            <a:r>
              <a:rPr lang="pl-PL" sz="2000" dirty="0"/>
              <a:t> </a:t>
            </a:r>
            <a:r>
              <a:rPr lang="pl-PL" sz="2000" dirty="0" err="1"/>
              <a:t>national</a:t>
            </a:r>
            <a:r>
              <a:rPr lang="pl-PL" sz="2000" dirty="0"/>
              <a:t> </a:t>
            </a:r>
            <a:r>
              <a:rPr lang="pl-PL" sz="2000" dirty="0" err="1"/>
              <a:t>level</a:t>
            </a:r>
            <a:r>
              <a:rPr lang="pl-PL" sz="2000" dirty="0"/>
              <a:t> (</a:t>
            </a:r>
            <a:r>
              <a:rPr lang="it-IT" sz="2000" dirty="0">
                <a:effectLst/>
                <a:ea typeface="Calibri" panose="020F0502020204030204" pitchFamily="34" charset="0"/>
                <a:cs typeface="Times New Roman" panose="02020603050405020304" pitchFamily="18" charset="0"/>
              </a:rPr>
              <a:t>Law no. 81/2017</a:t>
            </a:r>
            <a:r>
              <a:rPr lang="pl-PL" sz="2000" dirty="0">
                <a:effectLst/>
                <a:ea typeface="Calibri" panose="020F0502020204030204" pitchFamily="34" charset="0"/>
                <a:cs typeface="Times New Roman" panose="02020603050405020304" pitchFamily="18" charset="0"/>
              </a:rPr>
              <a:t> on agile </a:t>
            </a:r>
            <a:r>
              <a:rPr lang="pl-PL" sz="2000" dirty="0" err="1">
                <a:effectLst/>
                <a:ea typeface="Calibri" panose="020F0502020204030204" pitchFamily="34" charset="0"/>
                <a:cs typeface="Times New Roman" panose="02020603050405020304" pitchFamily="18" charset="0"/>
              </a:rPr>
              <a:t>work</a:t>
            </a:r>
            <a:r>
              <a:rPr lang="pl-PL" sz="2000" dirty="0">
                <a:ea typeface="Calibri" panose="020F0502020204030204" pitchFamily="34" charset="0"/>
                <a:cs typeface="Times New Roman" panose="02020603050405020304" pitchFamily="18" charset="0"/>
              </a:rPr>
              <a:t>) and </a:t>
            </a:r>
            <a:r>
              <a:rPr lang="pl-PL" sz="2000" dirty="0" err="1">
                <a:ea typeface="Calibri" panose="020F0502020204030204" pitchFamily="34" charset="0"/>
                <a:cs typeface="Times New Roman" panose="02020603050405020304" pitchFamily="18" charset="0"/>
              </a:rPr>
              <a:t>sectoral</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level</a:t>
            </a:r>
            <a:r>
              <a:rPr lang="pl-PL" sz="2000" dirty="0">
                <a:ea typeface="Calibri" panose="020F0502020204030204" pitchFamily="34" charset="0"/>
                <a:cs typeface="Times New Roman" panose="02020603050405020304" pitchFamily="18" charset="0"/>
              </a:rPr>
              <a:t> (</a:t>
            </a:r>
            <a:r>
              <a:rPr lang="it-IT" sz="2000" dirty="0">
                <a:effectLst/>
                <a:ea typeface="Calibri" panose="020F0502020204030204" pitchFamily="34" charset="0"/>
                <a:cs typeface="Times New Roman" panose="02020603050405020304" pitchFamily="18" charset="0"/>
              </a:rPr>
              <a:t>Law 191/1998 and Decree of President of Republic</a:t>
            </a:r>
            <a:r>
              <a:rPr lang="pl-PL" sz="2000" dirty="0">
                <a:effectLst/>
                <a:ea typeface="Calibri" panose="020F0502020204030204" pitchFamily="34" charset="0"/>
                <a:cs typeface="Times New Roman" panose="02020603050405020304" pitchFamily="18" charset="0"/>
              </a:rPr>
              <a:t> </a:t>
            </a:r>
            <a:r>
              <a:rPr lang="it-IT" sz="2000" dirty="0">
                <a:effectLst/>
                <a:ea typeface="Calibri" panose="020F0502020204030204" pitchFamily="34" charset="0"/>
                <a:cs typeface="Times New Roman" panose="02020603050405020304" pitchFamily="18" charset="0"/>
              </a:rPr>
              <a:t>n.70/1999</a:t>
            </a:r>
            <a:r>
              <a:rPr lang="pl-PL" sz="2000" dirty="0">
                <a:effectLst/>
                <a:ea typeface="Calibri" panose="020F0502020204030204" pitchFamily="34" charset="0"/>
                <a:cs typeface="Times New Roman" panose="02020603050405020304" pitchFamily="18" charset="0"/>
              </a:rPr>
              <a:t>, </a:t>
            </a:r>
            <a:r>
              <a:rPr lang="it-IT" sz="2000" dirty="0">
                <a:effectLst/>
                <a:ea typeface="Calibri" panose="020F0502020204030204" pitchFamily="34" charset="0"/>
                <a:cs typeface="Times New Roman" panose="02020603050405020304" pitchFamily="18" charset="0"/>
              </a:rPr>
              <a:t>article 14 of Law no. 124/2015</a:t>
            </a:r>
            <a:r>
              <a:rPr lang="pl-PL" sz="2000" dirty="0">
                <a:effectLst/>
                <a:ea typeface="Calibri" panose="020F0502020204030204" pitchFamily="34" charset="0"/>
                <a:cs typeface="Times New Roman" panose="02020603050405020304" pitchFamily="18" charset="0"/>
              </a:rPr>
              <a:t> </a:t>
            </a:r>
            <a:r>
              <a:rPr lang="it-IT" sz="2000" dirty="0">
                <a:effectLst/>
                <a:ea typeface="Calibri" panose="020F0502020204030204" pitchFamily="34" charset="0"/>
                <a:cs typeface="Times New Roman" panose="02020603050405020304" pitchFamily="18" charset="0"/>
              </a:rPr>
              <a:t>so-called Madia Reform of the Public Administration </a:t>
            </a:r>
            <a:r>
              <a:rPr lang="pl-PL" sz="2000" dirty="0">
                <a:effectLst/>
                <a:ea typeface="Calibri" panose="020F0502020204030204" pitchFamily="34" charset="0"/>
                <a:cs typeface="Times New Roman" panose="02020603050405020304" pitchFamily="18" charset="0"/>
              </a:rPr>
              <a:t>)</a:t>
            </a:r>
            <a:endParaRPr lang="pl-PL" sz="2000" dirty="0"/>
          </a:p>
          <a:p>
            <a:pPr lvl="0">
              <a:buFontTx/>
              <a:buChar char="-"/>
            </a:pPr>
            <a:r>
              <a:rPr lang="pl-PL" sz="2000" dirty="0">
                <a:effectLst/>
                <a:ea typeface="Calibri" panose="020F0502020204030204" pitchFamily="34" charset="0"/>
                <a:cs typeface="Times New Roman" panose="02020603050405020304" pitchFamily="18" charset="0"/>
              </a:rPr>
              <a:t>Definition of </a:t>
            </a:r>
            <a:r>
              <a:rPr lang="pl-PL" sz="2000" dirty="0" err="1">
                <a:effectLst/>
                <a:ea typeface="Calibri" panose="020F0502020204030204" pitchFamily="34" charset="0"/>
                <a:cs typeface="Times New Roman" panose="02020603050405020304" pitchFamily="18" charset="0"/>
              </a:rPr>
              <a:t>telework</a:t>
            </a:r>
            <a:r>
              <a:rPr lang="pl-PL" sz="2000" dirty="0">
                <a:effectLst/>
                <a:ea typeface="Calibri" panose="020F0502020204030204" pitchFamily="34" charset="0"/>
                <a:cs typeface="Times New Roman" panose="02020603050405020304" pitchFamily="18" charset="0"/>
              </a:rPr>
              <a:t> in </a:t>
            </a:r>
            <a:r>
              <a:rPr lang="it-IT" sz="2000" dirty="0">
                <a:effectLst/>
                <a:ea typeface="Calibri" panose="020F0502020204030204" pitchFamily="34" charset="0"/>
                <a:cs typeface="Times New Roman" panose="02020603050405020304" pitchFamily="18" charset="0"/>
              </a:rPr>
              <a:t>cross-industry agreement for the private sector signed on 9 June 2004</a:t>
            </a:r>
            <a:endParaRPr lang="pl-PL" sz="2000" dirty="0">
              <a:effectLst/>
              <a:ea typeface="Calibri" panose="020F0502020204030204" pitchFamily="34" charset="0"/>
              <a:cs typeface="Times New Roman" panose="02020603050405020304" pitchFamily="18" charset="0"/>
            </a:endParaRPr>
          </a:p>
          <a:p>
            <a:pPr lvl="0">
              <a:buFontTx/>
              <a:buChar char="-"/>
            </a:pPr>
            <a:r>
              <a:rPr lang="en-GB" sz="2000" b="1" dirty="0">
                <a:effectLst/>
                <a:ea typeface="Calibri" panose="020F0502020204030204" pitchFamily="34" charset="0"/>
                <a:cs typeface="Times New Roman" panose="02020603050405020304" pitchFamily="18" charset="0"/>
              </a:rPr>
              <a:t>Organisational Plan of Agile Work </a:t>
            </a:r>
            <a:r>
              <a:rPr lang="en-GB" sz="2000" dirty="0">
                <a:effectLst/>
                <a:ea typeface="Calibri" panose="020F0502020204030204" pitchFamily="34" charset="0"/>
                <a:cs typeface="Times New Roman" panose="02020603050405020304" pitchFamily="18" charset="0"/>
              </a:rPr>
              <a:t>(Pola, 2021-2023) and agreement regulating smart work in the wake of the first renewals of the National collective agreement in the Public Administration</a:t>
            </a:r>
            <a:endParaRPr lang="pl-PL" sz="2000" dirty="0">
              <a:effectLst/>
              <a:ea typeface="Calibri" panose="020F0502020204030204" pitchFamily="34" charset="0"/>
              <a:cs typeface="Times New Roman" panose="02020603050405020304" pitchFamily="18" charset="0"/>
            </a:endParaRPr>
          </a:p>
          <a:p>
            <a:pPr marL="0" lvl="0" indent="0">
              <a:buNone/>
            </a:pPr>
            <a:endParaRPr lang="pl-PL" sz="2400" dirty="0"/>
          </a:p>
          <a:p>
            <a:pPr marL="0" indent="0">
              <a:buNone/>
            </a:pPr>
            <a:r>
              <a:rPr lang="pl-PL" sz="2400" b="1" dirty="0"/>
              <a:t>Bank in France (with </a:t>
            </a:r>
            <a:r>
              <a:rPr lang="pl-PL" sz="2400" b="1" dirty="0" err="1"/>
              <a:t>global</a:t>
            </a:r>
            <a:r>
              <a:rPr lang="pl-PL" sz="2400" b="1" dirty="0"/>
              <a:t> </a:t>
            </a:r>
            <a:r>
              <a:rPr lang="pl-PL" sz="2400" b="1" dirty="0" err="1"/>
              <a:t>outreach</a:t>
            </a:r>
            <a:r>
              <a:rPr lang="pl-PL" sz="2400" b="1" dirty="0"/>
              <a:t>)</a:t>
            </a:r>
          </a:p>
          <a:p>
            <a:pPr>
              <a:buFontTx/>
              <a:buChar char="-"/>
            </a:pPr>
            <a:r>
              <a:rPr lang="pl-PL" sz="2400" dirty="0"/>
              <a:t>HR </a:t>
            </a:r>
            <a:r>
              <a:rPr lang="pl-PL" sz="2400" dirty="0" err="1"/>
              <a:t>strategies</a:t>
            </a:r>
            <a:r>
              <a:rPr lang="pl-PL" sz="2400" dirty="0"/>
              <a:t>: </a:t>
            </a:r>
            <a:r>
              <a:rPr lang="it-IT" sz="2000" dirty="0">
                <a:effectLst/>
                <a:ea typeface="Calibri" panose="020F0502020204030204" pitchFamily="34" charset="0"/>
                <a:cs typeface="Times New Roman" panose="02020603050405020304" pitchFamily="18" charset="0"/>
              </a:rPr>
              <a:t>Road map “Smart working”, “People Care”, </a:t>
            </a:r>
            <a:r>
              <a:rPr lang="en-GB" sz="2000" dirty="0">
                <a:effectLst/>
                <a:ea typeface="Times New Roman" panose="02020603050405020304" pitchFamily="18" charset="0"/>
              </a:rPr>
              <a:t>80 "digital working" ambassadors</a:t>
            </a:r>
            <a:endParaRPr lang="pl-PL" sz="2000" dirty="0">
              <a:effectLst/>
              <a:ea typeface="Times New Roman" panose="02020603050405020304" pitchFamily="18" charset="0"/>
            </a:endParaRPr>
          </a:p>
          <a:p>
            <a:pPr>
              <a:buFontTx/>
              <a:buChar char="-"/>
            </a:pPr>
            <a:r>
              <a:rPr lang="pl-PL" sz="2000" dirty="0" err="1">
                <a:ea typeface="Times New Roman" panose="02020603050405020304" pitchFamily="18" charset="0"/>
              </a:rPr>
              <a:t>Collective</a:t>
            </a:r>
            <a:r>
              <a:rPr lang="pl-PL" sz="2000" dirty="0">
                <a:ea typeface="Times New Roman" panose="02020603050405020304" pitchFamily="18" charset="0"/>
              </a:rPr>
              <a:t> </a:t>
            </a:r>
            <a:r>
              <a:rPr lang="pl-PL" sz="2000" dirty="0" err="1">
                <a:ea typeface="Times New Roman" panose="02020603050405020304" pitchFamily="18" charset="0"/>
              </a:rPr>
              <a:t>agreement</a:t>
            </a:r>
            <a:r>
              <a:rPr lang="pl-PL" sz="2000" dirty="0">
                <a:ea typeface="Times New Roman" panose="02020603050405020304" pitchFamily="18" charset="0"/>
              </a:rPr>
              <a:t> (with </a:t>
            </a:r>
            <a:r>
              <a:rPr lang="it-IT" sz="2000" dirty="0">
                <a:effectLst/>
                <a:ea typeface="Calibri" panose="020F0502020204030204" pitchFamily="34" charset="0"/>
                <a:cs typeface="Times New Roman" panose="02020603050405020304" pitchFamily="18" charset="0"/>
              </a:rPr>
              <a:t>CFDT, CFE CGC and CFTC</a:t>
            </a:r>
            <a:r>
              <a:rPr lang="pl-PL" sz="2000" dirty="0">
                <a:ea typeface="Calibri" panose="020F0502020204030204" pitchFamily="34" charset="0"/>
                <a:cs typeface="Times New Roman" panose="02020603050405020304" pitchFamily="18" charset="0"/>
              </a:rPr>
              <a:t>)  8 </a:t>
            </a:r>
            <a:r>
              <a:rPr lang="pl-PL" sz="2000" dirty="0" err="1">
                <a:ea typeface="Calibri" panose="020F0502020204030204" pitchFamily="34" charset="0"/>
                <a:cs typeface="Times New Roman" panose="02020603050405020304" pitchFamily="18" charset="0"/>
              </a:rPr>
              <a:t>July</a:t>
            </a:r>
            <a:r>
              <a:rPr lang="pl-PL" sz="2000" dirty="0">
                <a:ea typeface="Calibri" panose="020F0502020204030204" pitchFamily="34" charset="0"/>
                <a:cs typeface="Times New Roman" panose="02020603050405020304" pitchFamily="18" charset="0"/>
              </a:rPr>
              <a:t> 2021, </a:t>
            </a:r>
            <a:r>
              <a:rPr lang="pl-PL" sz="2000" dirty="0" err="1">
                <a:ea typeface="Calibri" panose="020F0502020204030204" pitchFamily="34" charset="0"/>
                <a:cs typeface="Times New Roman" panose="02020603050405020304" pitchFamily="18" charset="0"/>
              </a:rPr>
              <a:t>starting</a:t>
            </a:r>
            <a:r>
              <a:rPr lang="pl-PL" sz="2000" dirty="0">
                <a:ea typeface="Calibri" panose="020F0502020204030204" pitchFamily="34" charset="0"/>
                <a:cs typeface="Times New Roman" panose="02020603050405020304" pitchFamily="18" charset="0"/>
              </a:rPr>
              <a:t> from </a:t>
            </a:r>
            <a:r>
              <a:rPr lang="pl-PL" sz="2000" dirty="0" err="1">
                <a:ea typeface="Calibri" panose="020F0502020204030204" pitchFamily="34" charset="0"/>
                <a:cs typeface="Times New Roman" panose="02020603050405020304" pitchFamily="18" charset="0"/>
              </a:rPr>
              <a:t>February</a:t>
            </a:r>
            <a:r>
              <a:rPr lang="pl-PL" sz="2000" dirty="0">
                <a:ea typeface="Calibri" panose="020F0502020204030204" pitchFamily="34" charset="0"/>
                <a:cs typeface="Times New Roman" panose="02020603050405020304" pitchFamily="18" charset="0"/>
              </a:rPr>
              <a:t> 2022 (</a:t>
            </a:r>
            <a:r>
              <a:rPr lang="pl-PL" sz="2000" dirty="0" err="1">
                <a:ea typeface="Calibri" panose="020F0502020204030204" pitchFamily="34" charset="0"/>
                <a:cs typeface="Times New Roman" panose="02020603050405020304" pitchFamily="18" charset="0"/>
              </a:rPr>
              <a:t>standardisation</a:t>
            </a:r>
            <a:r>
              <a:rPr lang="pl-PL" sz="2000" dirty="0">
                <a:ea typeface="Calibri" panose="020F0502020204030204" pitchFamily="34" charset="0"/>
                <a:cs typeface="Times New Roman" panose="02020603050405020304" pitchFamily="18" charset="0"/>
              </a:rPr>
              <a:t> of </a:t>
            </a:r>
            <a:r>
              <a:rPr lang="pl-PL" sz="2000" dirty="0" err="1">
                <a:ea typeface="Calibri" panose="020F0502020204030204" pitchFamily="34" charset="0"/>
                <a:cs typeface="Times New Roman" panose="02020603050405020304" pitchFamily="18" charset="0"/>
              </a:rPr>
              <a:t>practices</a:t>
            </a:r>
            <a:r>
              <a:rPr lang="pl-PL" sz="2000" dirty="0">
                <a:ea typeface="Calibri" panose="020F0502020204030204" pitchFamily="34" charset="0"/>
                <a:cs typeface="Times New Roman" panose="02020603050405020304" pitchFamily="18" charset="0"/>
              </a:rPr>
              <a:t> in </a:t>
            </a:r>
            <a:r>
              <a:rPr lang="pl-PL" sz="2000" dirty="0" err="1">
                <a:ea typeface="Calibri" panose="020F0502020204030204" pitchFamily="34" charset="0"/>
                <a:cs typeface="Times New Roman" panose="02020603050405020304" pitchFamily="18" charset="0"/>
              </a:rPr>
              <a:t>terms</a:t>
            </a:r>
            <a:r>
              <a:rPr lang="pl-PL" sz="2000" dirty="0">
                <a:ea typeface="Calibri" panose="020F0502020204030204" pitchFamily="34" charset="0"/>
                <a:cs typeface="Times New Roman" panose="02020603050405020304" pitchFamily="18" charset="0"/>
              </a:rPr>
              <a:t> of </a:t>
            </a:r>
            <a:r>
              <a:rPr lang="pl-PL" sz="2000" dirty="0" err="1">
                <a:ea typeface="Calibri" panose="020F0502020204030204" pitchFamily="34" charset="0"/>
                <a:cs typeface="Times New Roman" panose="02020603050405020304" pitchFamily="18" charset="0"/>
              </a:rPr>
              <a:t>telework</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skills</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fostering</a:t>
            </a:r>
            <a:r>
              <a:rPr lang="pl-PL" sz="2000" dirty="0">
                <a:ea typeface="Calibri" panose="020F0502020204030204" pitchFamily="34" charset="0"/>
                <a:cs typeface="Times New Roman" panose="02020603050405020304" pitchFamily="18" charset="0"/>
              </a:rPr>
              <a:t> intra-</a:t>
            </a:r>
            <a:r>
              <a:rPr lang="pl-PL" sz="2000" dirty="0" err="1">
                <a:ea typeface="Calibri" panose="020F0502020204030204" pitchFamily="34" charset="0"/>
                <a:cs typeface="Times New Roman" panose="02020603050405020304" pitchFamily="18" charset="0"/>
              </a:rPr>
              <a:t>group</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professional</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mobility</a:t>
            </a:r>
            <a:r>
              <a:rPr lang="pl-PL" sz="2000" dirty="0">
                <a:ea typeface="Calibri" panose="020F0502020204030204" pitchFamily="34" charset="0"/>
                <a:cs typeface="Times New Roman" panose="02020603050405020304" pitchFamily="18" charset="0"/>
              </a:rPr>
              <a:t>, non-</a:t>
            </a:r>
            <a:r>
              <a:rPr lang="pl-PL" sz="2000" dirty="0" err="1">
                <a:ea typeface="Calibri" panose="020F0502020204030204" pitchFamily="34" charset="0"/>
                <a:cs typeface="Times New Roman" panose="02020603050405020304" pitchFamily="18" charset="0"/>
              </a:rPr>
              <a:t>doscrimination</a:t>
            </a:r>
            <a:r>
              <a:rPr lang="pl-PL" sz="2000" dirty="0">
                <a:ea typeface="Calibri" panose="020F0502020204030204" pitchFamily="34" charset="0"/>
                <a:cs typeface="Times New Roman" panose="02020603050405020304" pitchFamily="18" charset="0"/>
              </a:rPr>
              <a:t> and fair </a:t>
            </a:r>
            <a:r>
              <a:rPr lang="pl-PL" sz="2000" dirty="0" err="1">
                <a:ea typeface="Calibri" panose="020F0502020204030204" pitchFamily="34" charset="0"/>
                <a:cs typeface="Times New Roman" panose="02020603050405020304" pitchFamily="18" charset="0"/>
              </a:rPr>
              <a:t>treatment</a:t>
            </a:r>
            <a:r>
              <a:rPr lang="pl-PL" sz="2000" dirty="0">
                <a:ea typeface="Calibri" panose="020F0502020204030204" pitchFamily="34" charset="0"/>
                <a:cs typeface="Times New Roman" panose="02020603050405020304" pitchFamily="18" charset="0"/>
              </a:rPr>
              <a:t>)</a:t>
            </a:r>
            <a:endParaRPr lang="pl-PL" sz="2000" dirty="0">
              <a:effectLst/>
              <a:ea typeface="Times New Roman" panose="02020603050405020304" pitchFamily="18" charset="0"/>
            </a:endParaRPr>
          </a:p>
          <a:p>
            <a:pPr>
              <a:buFontTx/>
              <a:buChar char="-"/>
            </a:pPr>
            <a:endParaRPr lang="pl-PL" sz="2000" dirty="0">
              <a:solidFill>
                <a:schemeClr val="tx1">
                  <a:lumMod val="75000"/>
                  <a:lumOff val="25000"/>
                </a:schemeClr>
              </a:solidFill>
            </a:endParaRPr>
          </a:p>
          <a:p>
            <a:pPr marL="0" lvl="0" indent="0">
              <a:buNone/>
            </a:pPr>
            <a:endParaRPr lang="pl-PL" sz="2000" dirty="0">
              <a:solidFill>
                <a:schemeClr val="tx1">
                  <a:lumMod val="75000"/>
                  <a:lumOff val="25000"/>
                </a:schemeClr>
              </a:solidFill>
            </a:endParaRPr>
          </a:p>
          <a:p>
            <a:pPr marL="0" lvl="0" indent="0">
              <a:buNone/>
            </a:pPr>
            <a:endParaRPr lang="pl-PL" sz="2000" dirty="0">
              <a:solidFill>
                <a:schemeClr val="tx1">
                  <a:lumMod val="75000"/>
                  <a:lumOff val="25000"/>
                </a:schemeClr>
              </a:solidFill>
            </a:endParaRPr>
          </a:p>
          <a:p>
            <a:pPr marL="0" lvl="0" indent="0">
              <a:buNone/>
            </a:pPr>
            <a:endParaRPr lang="pl-PL" sz="2000" dirty="0">
              <a:solidFill>
                <a:schemeClr val="tx1">
                  <a:lumMod val="75000"/>
                  <a:lumOff val="25000"/>
                </a:schemeClr>
              </a:solidFill>
            </a:endParaRPr>
          </a:p>
        </p:txBody>
      </p:sp>
    </p:spTree>
    <p:extLst>
      <p:ext uri="{BB962C8B-B14F-4D97-AF65-F5344CB8AC3E}">
        <p14:creationId xmlns:p14="http://schemas.microsoft.com/office/powerpoint/2010/main" val="106757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354564"/>
            <a:ext cx="10972800" cy="6503436"/>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social</a:t>
            </a:r>
            <a:r>
              <a:rPr lang="pl-PL" sz="3100" b="1" dirty="0">
                <a:solidFill>
                  <a:schemeClr val="accent6">
                    <a:lumMod val="75000"/>
                  </a:schemeClr>
                </a:solidFill>
              </a:rPr>
              <a:t> </a:t>
            </a:r>
            <a:r>
              <a:rPr lang="pl-PL" sz="3100" b="1" dirty="0" err="1">
                <a:solidFill>
                  <a:schemeClr val="accent6">
                    <a:lumMod val="75000"/>
                  </a:schemeClr>
                </a:solidFill>
              </a:rPr>
              <a:t>dialogue</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pPr marL="0" lvl="0" indent="0">
              <a:buNone/>
            </a:pPr>
            <a:r>
              <a:rPr lang="pl-PL" sz="2400" b="1" dirty="0"/>
              <a:t>School in </a:t>
            </a:r>
            <a:r>
              <a:rPr lang="pl-PL" sz="2400" b="1" dirty="0" err="1"/>
              <a:t>Spain</a:t>
            </a:r>
            <a:endParaRPr lang="pl-PL" sz="2400" b="1" dirty="0"/>
          </a:p>
          <a:p>
            <a:pPr>
              <a:buFontTx/>
              <a:buChar char="-"/>
            </a:pPr>
            <a:r>
              <a:rPr lang="pl-PL" sz="2400" dirty="0" err="1">
                <a:ea typeface="Calibri" panose="020F0502020204030204" pitchFamily="34" charset="0"/>
                <a:cs typeface="Times New Roman" panose="02020603050405020304" pitchFamily="18" charset="0"/>
              </a:rPr>
              <a:t>National</a:t>
            </a:r>
            <a:r>
              <a:rPr lang="pl-PL" sz="2400" dirty="0">
                <a:ea typeface="Calibri" panose="020F0502020204030204" pitchFamily="34" charset="0"/>
                <a:cs typeface="Times New Roman" panose="02020603050405020304" pitchFamily="18" charset="0"/>
              </a:rPr>
              <a:t> </a:t>
            </a:r>
            <a:r>
              <a:rPr lang="pl-PL" sz="2400" dirty="0" err="1">
                <a:ea typeface="Calibri" panose="020F0502020204030204" pitchFamily="34" charset="0"/>
                <a:cs typeface="Times New Roman" panose="02020603050405020304" pitchFamily="18" charset="0"/>
              </a:rPr>
              <a:t>level</a:t>
            </a:r>
            <a:r>
              <a:rPr lang="pl-PL" sz="2400" dirty="0">
                <a:ea typeface="Calibri" panose="020F0502020204030204" pitchFamily="34" charset="0"/>
                <a:cs typeface="Times New Roman" panose="02020603050405020304" pitchFamily="18" charset="0"/>
              </a:rPr>
              <a:t> </a:t>
            </a:r>
            <a:r>
              <a:rPr lang="pl-PL" sz="2400" dirty="0" err="1">
                <a:ea typeface="Calibri" panose="020F0502020204030204" pitchFamily="34" charset="0"/>
                <a:cs typeface="Times New Roman" panose="02020603050405020304" pitchFamily="18" charset="0"/>
              </a:rPr>
              <a:t>regulations</a:t>
            </a:r>
            <a:r>
              <a:rPr lang="pl-PL" sz="2400" dirty="0">
                <a:ea typeface="Calibri" panose="020F0502020204030204" pitchFamily="34" charset="0"/>
                <a:cs typeface="Times New Roman" panose="02020603050405020304" pitchFamily="18" charset="0"/>
              </a:rPr>
              <a:t> (</a:t>
            </a:r>
            <a:r>
              <a:rPr lang="pl-PL" sz="2400" dirty="0" err="1">
                <a:ea typeface="Calibri" panose="020F0502020204030204" pitchFamily="34" charset="0"/>
                <a:cs typeface="Times New Roman" panose="02020603050405020304" pitchFamily="18" charset="0"/>
              </a:rPr>
              <a:t>temporary</a:t>
            </a:r>
            <a:r>
              <a:rPr lang="pl-PL" sz="2400" dirty="0">
                <a:ea typeface="Calibri" panose="020F0502020204030204" pitchFamily="34" charset="0"/>
                <a:cs typeface="Times New Roman" panose="02020603050405020304" pitchFamily="18" charset="0"/>
              </a:rPr>
              <a:t> COVID-19 </a:t>
            </a:r>
            <a:r>
              <a:rPr lang="pl-PL" sz="2400" dirty="0" err="1">
                <a:ea typeface="Calibri" panose="020F0502020204030204" pitchFamily="34" charset="0"/>
                <a:cs typeface="Times New Roman" panose="02020603050405020304" pitchFamily="18" charset="0"/>
              </a:rPr>
              <a:t>related</a:t>
            </a:r>
            <a:r>
              <a:rPr lang="pl-PL" sz="2400" dirty="0">
                <a:ea typeface="Calibri" panose="020F0502020204030204" pitchFamily="34" charset="0"/>
                <a:cs typeface="Times New Roman" panose="02020603050405020304" pitchFamily="18" charset="0"/>
              </a:rPr>
              <a:t> </a:t>
            </a:r>
            <a:r>
              <a:rPr lang="pl-PL" sz="2400" dirty="0" err="1">
                <a:ea typeface="Calibri" panose="020F0502020204030204" pitchFamily="34" charset="0"/>
                <a:cs typeface="Times New Roman" panose="02020603050405020304" pitchFamily="18" charset="0"/>
              </a:rPr>
              <a:t>regulations</a:t>
            </a:r>
            <a:r>
              <a:rPr lang="pl-PL" sz="2400" dirty="0">
                <a:ea typeface="Calibri" panose="020F0502020204030204" pitchFamily="34" charset="0"/>
                <a:cs typeface="Times New Roman" panose="02020603050405020304" pitchFamily="18" charset="0"/>
              </a:rPr>
              <a:t>)</a:t>
            </a:r>
          </a:p>
          <a:p>
            <a:pPr>
              <a:buFontTx/>
              <a:buChar char="-"/>
            </a:pPr>
            <a:r>
              <a:rPr lang="pl-PL" sz="2400" dirty="0">
                <a:ea typeface="Calibri" panose="020F0502020204030204" pitchFamily="34" charset="0"/>
                <a:cs typeface="Times New Roman" panose="02020603050405020304" pitchFamily="18" charset="0"/>
              </a:rPr>
              <a:t>No </a:t>
            </a:r>
            <a:r>
              <a:rPr lang="pl-PL" sz="2400" dirty="0" err="1">
                <a:ea typeface="Calibri" panose="020F0502020204030204" pitchFamily="34" charset="0"/>
                <a:cs typeface="Times New Roman" panose="02020603050405020304" pitchFamily="18" charset="0"/>
              </a:rPr>
              <a:t>collective</a:t>
            </a:r>
            <a:r>
              <a:rPr lang="pl-PL" sz="2400" dirty="0">
                <a:ea typeface="Calibri" panose="020F0502020204030204" pitchFamily="34" charset="0"/>
                <a:cs typeface="Times New Roman" panose="02020603050405020304" pitchFamily="18" charset="0"/>
              </a:rPr>
              <a:t> </a:t>
            </a:r>
            <a:r>
              <a:rPr lang="pl-PL" sz="2400" dirty="0" err="1">
                <a:ea typeface="Calibri" panose="020F0502020204030204" pitchFamily="34" charset="0"/>
                <a:cs typeface="Times New Roman" panose="02020603050405020304" pitchFamily="18" charset="0"/>
              </a:rPr>
              <a:t>agreement</a:t>
            </a:r>
            <a:r>
              <a:rPr lang="pl-PL" sz="2400" dirty="0">
                <a:ea typeface="Calibri" panose="020F0502020204030204" pitchFamily="34" charset="0"/>
                <a:cs typeface="Times New Roman" panose="02020603050405020304" pitchFamily="18" charset="0"/>
              </a:rPr>
              <a:t> </a:t>
            </a:r>
            <a:r>
              <a:rPr lang="pl-PL" sz="2400" dirty="0" err="1">
                <a:ea typeface="Calibri" panose="020F0502020204030204" pitchFamily="34" charset="0"/>
                <a:cs typeface="Times New Roman" panose="02020603050405020304" pitchFamily="18" charset="0"/>
              </a:rPr>
              <a:t>present</a:t>
            </a:r>
            <a:endParaRPr lang="pl-PL" sz="2400" dirty="0">
              <a:ea typeface="Calibri" panose="020F0502020204030204" pitchFamily="34" charset="0"/>
              <a:cs typeface="Times New Roman" panose="02020603050405020304" pitchFamily="18" charset="0"/>
            </a:endParaRPr>
          </a:p>
          <a:p>
            <a:pPr marL="0" lvl="0" indent="0">
              <a:buNone/>
            </a:pPr>
            <a:endParaRPr lang="pl-PL" sz="2400" b="1" dirty="0"/>
          </a:p>
          <a:p>
            <a:pPr marL="0" lvl="0" indent="0">
              <a:buNone/>
            </a:pPr>
            <a:r>
              <a:rPr lang="pl-PL" sz="2400" b="1" dirty="0"/>
              <a:t>Bank in Poland (</a:t>
            </a:r>
            <a:r>
              <a:rPr lang="pl-PL" sz="2400" b="1" dirty="0" err="1"/>
              <a:t>national</a:t>
            </a:r>
            <a:r>
              <a:rPr lang="pl-PL" sz="2400" b="1" dirty="0"/>
              <a:t> </a:t>
            </a:r>
            <a:r>
              <a:rPr lang="pl-PL" sz="2400" b="1" dirty="0" err="1"/>
              <a:t>branch</a:t>
            </a:r>
            <a:r>
              <a:rPr lang="pl-PL" sz="2400" b="1" dirty="0"/>
              <a:t> of a </a:t>
            </a:r>
            <a:r>
              <a:rPr lang="pl-PL" sz="2400" b="1" dirty="0" err="1"/>
              <a:t>global</a:t>
            </a:r>
            <a:r>
              <a:rPr lang="pl-PL" sz="2400" b="1" dirty="0"/>
              <a:t> </a:t>
            </a:r>
            <a:r>
              <a:rPr lang="pl-PL" sz="2400" b="1" dirty="0" err="1"/>
              <a:t>company</a:t>
            </a:r>
            <a:r>
              <a:rPr lang="pl-PL" sz="2400" b="1" dirty="0"/>
              <a:t>) </a:t>
            </a:r>
          </a:p>
          <a:p>
            <a:pPr>
              <a:buFontTx/>
              <a:buChar char="-"/>
            </a:pPr>
            <a:r>
              <a:rPr lang="pl-PL" sz="2000" dirty="0" err="1">
                <a:ea typeface="Calibri" panose="020F0502020204030204" pitchFamily="34" charset="0"/>
                <a:cs typeface="Times New Roman" panose="02020603050405020304" pitchFamily="18" charset="0"/>
              </a:rPr>
              <a:t>Recent</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regulations</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at</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national</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level</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April</a:t>
            </a:r>
            <a:r>
              <a:rPr lang="pl-PL" sz="2000" dirty="0">
                <a:ea typeface="Calibri" panose="020F0502020204030204" pitchFamily="34" charset="0"/>
                <a:cs typeface="Times New Roman" panose="02020603050405020304" pitchFamily="18" charset="0"/>
              </a:rPr>
              <a:t> 2023) </a:t>
            </a:r>
            <a:r>
              <a:rPr lang="pl-PL" sz="2000" dirty="0" err="1">
                <a:ea typeface="Calibri" panose="020F0502020204030204" pitchFamily="34" charset="0"/>
                <a:cs typeface="Times New Roman" panose="02020603050405020304" pitchFamily="18" charset="0"/>
              </a:rPr>
              <a:t>that</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obliged</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employers</a:t>
            </a:r>
            <a:r>
              <a:rPr lang="pl-PL" sz="2000" dirty="0">
                <a:ea typeface="Calibri" panose="020F0502020204030204" pitchFamily="34" charset="0"/>
                <a:cs typeface="Times New Roman" panose="02020603050405020304" pitchFamily="18" charset="0"/>
              </a:rPr>
              <a:t> and </a:t>
            </a:r>
            <a:r>
              <a:rPr lang="pl-PL" sz="2000" dirty="0" err="1">
                <a:ea typeface="Calibri" panose="020F0502020204030204" pitchFamily="34" charset="0"/>
                <a:cs typeface="Times New Roman" panose="02020603050405020304" pitchFamily="18" charset="0"/>
              </a:rPr>
              <a:t>unions</a:t>
            </a:r>
            <a:r>
              <a:rPr lang="pl-PL" sz="2000" dirty="0">
                <a:ea typeface="Calibri" panose="020F0502020204030204" pitchFamily="34" charset="0"/>
                <a:cs typeface="Times New Roman" panose="02020603050405020304" pitchFamily="18" charset="0"/>
              </a:rPr>
              <a:t> to </a:t>
            </a:r>
            <a:r>
              <a:rPr lang="pl-PL" sz="2000" dirty="0" err="1">
                <a:ea typeface="Calibri" panose="020F0502020204030204" pitchFamily="34" charset="0"/>
                <a:cs typeface="Times New Roman" panose="02020603050405020304" pitchFamily="18" charset="0"/>
              </a:rPr>
              <a:t>conclude</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an</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agreement</a:t>
            </a:r>
            <a:r>
              <a:rPr lang="pl-PL" sz="2000" dirty="0">
                <a:ea typeface="Calibri" panose="020F0502020204030204" pitchFamily="34" charset="0"/>
                <a:cs typeface="Times New Roman" panose="02020603050405020304" pitchFamily="18" charset="0"/>
              </a:rPr>
              <a:t> on </a:t>
            </a:r>
            <a:r>
              <a:rPr lang="pl-PL" sz="2000" dirty="0" err="1">
                <a:ea typeface="Calibri" panose="020F0502020204030204" pitchFamily="34" charset="0"/>
                <a:cs typeface="Times New Roman" panose="02020603050405020304" pitchFamily="18" charset="0"/>
              </a:rPr>
              <a:t>remote</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work</a:t>
            </a:r>
            <a:endParaRPr lang="pl-PL" sz="2000" dirty="0">
              <a:ea typeface="Calibri" panose="020F0502020204030204" pitchFamily="34" charset="0"/>
              <a:cs typeface="Times New Roman" panose="02020603050405020304" pitchFamily="18" charset="0"/>
            </a:endParaRPr>
          </a:p>
          <a:p>
            <a:pPr lvl="0">
              <a:buFontTx/>
              <a:buChar char="-"/>
            </a:pPr>
            <a:r>
              <a:rPr lang="pl-PL" sz="2000" dirty="0" err="1">
                <a:ea typeface="Calibri" panose="020F0502020204030204" pitchFamily="34" charset="0"/>
                <a:cs typeface="Times New Roman" panose="02020603050405020304" pitchFamily="18" charset="0"/>
              </a:rPr>
              <a:t>Some</a:t>
            </a:r>
            <a:r>
              <a:rPr lang="pl-PL" sz="2000" dirty="0">
                <a:ea typeface="Calibri" panose="020F0502020204030204" pitchFamily="34" charset="0"/>
                <a:cs typeface="Times New Roman" panose="02020603050405020304" pitchFamily="18" charset="0"/>
              </a:rPr>
              <a:t> top-down </a:t>
            </a:r>
            <a:r>
              <a:rPr lang="pl-PL" sz="2000" dirty="0" err="1">
                <a:ea typeface="Calibri" panose="020F0502020204030204" pitchFamily="34" charset="0"/>
                <a:cs typeface="Times New Roman" panose="02020603050405020304" pitchFamily="18" charset="0"/>
              </a:rPr>
              <a:t>attempts</a:t>
            </a:r>
            <a:r>
              <a:rPr lang="pl-PL" sz="2000" dirty="0">
                <a:ea typeface="Calibri" panose="020F0502020204030204" pitchFamily="34" charset="0"/>
                <a:cs typeface="Times New Roman" panose="02020603050405020304" pitchFamily="18" charset="0"/>
              </a:rPr>
              <a:t> to </a:t>
            </a:r>
            <a:r>
              <a:rPr lang="pl-PL" sz="2000" dirty="0" err="1">
                <a:ea typeface="Calibri" panose="020F0502020204030204" pitchFamily="34" charset="0"/>
                <a:cs typeface="Times New Roman" panose="02020603050405020304" pitchFamily="18" charset="0"/>
              </a:rPr>
              <a:t>implement</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flexiwork</a:t>
            </a:r>
            <a:r>
              <a:rPr lang="pl-PL" sz="2000" dirty="0">
                <a:ea typeface="Calibri" panose="020F0502020204030204" pitchFamily="34" charset="0"/>
                <a:cs typeface="Times New Roman" panose="02020603050405020304" pitchFamily="18" charset="0"/>
              </a:rPr>
              <a:t>” model in the </a:t>
            </a:r>
            <a:r>
              <a:rPr lang="pl-PL" sz="2000" dirty="0" err="1">
                <a:ea typeface="Calibri" panose="020F0502020204030204" pitchFamily="34" charset="0"/>
                <a:cs typeface="Times New Roman" panose="02020603050405020304" pitchFamily="18" charset="0"/>
              </a:rPr>
              <a:t>company</a:t>
            </a:r>
            <a:r>
              <a:rPr lang="pl-PL" sz="2000" dirty="0">
                <a:ea typeface="Calibri" panose="020F0502020204030204" pitchFamily="34" charset="0"/>
                <a:cs typeface="Times New Roman" panose="02020603050405020304" pitchFamily="18" charset="0"/>
              </a:rPr>
              <a:t> as a </a:t>
            </a:r>
            <a:r>
              <a:rPr lang="pl-PL" sz="2000" dirty="0" err="1">
                <a:ea typeface="Calibri" panose="020F0502020204030204" pitchFamily="34" charset="0"/>
                <a:cs typeface="Times New Roman" panose="02020603050405020304" pitchFamily="18" charset="0"/>
              </a:rPr>
              <a:t>result</a:t>
            </a:r>
            <a:r>
              <a:rPr lang="pl-PL" sz="2000" dirty="0">
                <a:ea typeface="Calibri" panose="020F0502020204030204" pitchFamily="34" charset="0"/>
                <a:cs typeface="Times New Roman" panose="02020603050405020304" pitchFamily="18" charset="0"/>
              </a:rPr>
              <a:t> of the COVID-19 </a:t>
            </a:r>
            <a:r>
              <a:rPr lang="pl-PL" sz="2000" dirty="0" err="1">
                <a:ea typeface="Calibri" panose="020F0502020204030204" pitchFamily="34" charset="0"/>
                <a:cs typeface="Times New Roman" panose="02020603050405020304" pitchFamily="18" charset="0"/>
              </a:rPr>
              <a:t>pandemic</a:t>
            </a:r>
            <a:endParaRPr lang="pl-PL" sz="2000" dirty="0">
              <a:ea typeface="Calibri" panose="020F0502020204030204" pitchFamily="34" charset="0"/>
              <a:cs typeface="Times New Roman" panose="02020603050405020304" pitchFamily="18" charset="0"/>
            </a:endParaRPr>
          </a:p>
          <a:p>
            <a:pPr lvl="0">
              <a:buFontTx/>
              <a:buChar char="-"/>
            </a:pPr>
            <a:r>
              <a:rPr lang="pl-PL" sz="2000" dirty="0">
                <a:ea typeface="Calibri" panose="020F0502020204030204" pitchFamily="34" charset="0"/>
                <a:cs typeface="Times New Roman" panose="02020603050405020304" pitchFamily="18" charset="0"/>
              </a:rPr>
              <a:t>No </a:t>
            </a:r>
            <a:r>
              <a:rPr lang="pl-PL" sz="2000" dirty="0" err="1">
                <a:ea typeface="Calibri" panose="020F0502020204030204" pitchFamily="34" charset="0"/>
                <a:cs typeface="Times New Roman" panose="02020603050405020304" pitchFamily="18" charset="0"/>
              </a:rPr>
              <a:t>collective</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agreement</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present</a:t>
            </a:r>
            <a:endParaRPr lang="pl-PL" sz="2000" dirty="0">
              <a:ea typeface="Calibri" panose="020F0502020204030204" pitchFamily="34" charset="0"/>
              <a:cs typeface="Times New Roman" panose="02020603050405020304" pitchFamily="18" charset="0"/>
            </a:endParaRPr>
          </a:p>
          <a:p>
            <a:pPr marL="0" indent="0">
              <a:buNone/>
            </a:pPr>
            <a:endParaRPr lang="pl-PL" sz="2000" b="1" dirty="0">
              <a:solidFill>
                <a:schemeClr val="tx1">
                  <a:lumMod val="75000"/>
                  <a:lumOff val="25000"/>
                </a:schemeClr>
              </a:solidFill>
            </a:endParaRPr>
          </a:p>
          <a:p>
            <a:pPr marL="0" indent="0">
              <a:buNone/>
            </a:pPr>
            <a:endParaRPr lang="pl-PL" sz="2000" dirty="0">
              <a:solidFill>
                <a:schemeClr val="tx1">
                  <a:lumMod val="75000"/>
                  <a:lumOff val="25000"/>
                </a:schemeClr>
              </a:solidFill>
            </a:endParaRPr>
          </a:p>
        </p:txBody>
      </p:sp>
    </p:spTree>
    <p:extLst>
      <p:ext uri="{BB962C8B-B14F-4D97-AF65-F5344CB8AC3E}">
        <p14:creationId xmlns:p14="http://schemas.microsoft.com/office/powerpoint/2010/main" val="107586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572278" y="671804"/>
            <a:ext cx="10972800" cy="5834805"/>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social</a:t>
            </a:r>
            <a:r>
              <a:rPr lang="pl-PL" sz="3100" b="1" dirty="0">
                <a:solidFill>
                  <a:schemeClr val="accent6">
                    <a:lumMod val="75000"/>
                  </a:schemeClr>
                </a:solidFill>
              </a:rPr>
              <a:t> </a:t>
            </a:r>
            <a:r>
              <a:rPr lang="pl-PL" sz="3100" b="1" dirty="0" err="1">
                <a:solidFill>
                  <a:schemeClr val="accent6">
                    <a:lumMod val="75000"/>
                  </a:schemeClr>
                </a:solidFill>
              </a:rPr>
              <a:t>dialogue</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pPr marL="0" indent="0">
              <a:buNone/>
            </a:pPr>
            <a:endParaRPr lang="pl-PL" sz="2000" b="1" dirty="0">
              <a:solidFill>
                <a:schemeClr val="tx1">
                  <a:lumMod val="75000"/>
                  <a:lumOff val="25000"/>
                </a:schemeClr>
              </a:solidFill>
            </a:endParaRPr>
          </a:p>
          <a:p>
            <a:pPr marL="0" indent="0">
              <a:buNone/>
            </a:pPr>
            <a:r>
              <a:rPr lang="pl-PL" sz="2000" b="1" dirty="0"/>
              <a:t>IT </a:t>
            </a:r>
            <a:r>
              <a:rPr lang="pl-PL" sz="2000" b="1" dirty="0" err="1"/>
              <a:t>company</a:t>
            </a:r>
            <a:r>
              <a:rPr lang="pl-PL" sz="2000" b="1" dirty="0"/>
              <a:t> in Romania</a:t>
            </a:r>
          </a:p>
          <a:p>
            <a:pPr>
              <a:lnSpc>
                <a:spcPct val="107000"/>
              </a:lnSpc>
              <a:spcAft>
                <a:spcPts val="800"/>
              </a:spcAft>
            </a:pPr>
            <a:r>
              <a:rPr lang="pl-PL" sz="2000" dirty="0" err="1">
                <a:ea typeface="Calibri" panose="020F0502020204030204" pitchFamily="34" charset="0"/>
                <a:cs typeface="Times New Roman" panose="02020603050405020304" pitchFamily="18" charset="0"/>
              </a:rPr>
              <a:t>National</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level</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regulations</a:t>
            </a:r>
            <a:r>
              <a:rPr lang="pl-PL" sz="2000" dirty="0">
                <a:ea typeface="Calibri" panose="020F0502020204030204" pitchFamily="34" charset="0"/>
                <a:cs typeface="Times New Roman" panose="02020603050405020304" pitchFamily="18" charset="0"/>
              </a:rPr>
              <a:t> (</a:t>
            </a:r>
            <a:r>
              <a:rPr lang="en-GB" sz="1800" dirty="0">
                <a:effectLst/>
                <a:ea typeface="Cambria" panose="02040503050406030204" pitchFamily="18" charset="0"/>
                <a:cs typeface="Cambria" panose="02040503050406030204" pitchFamily="18" charset="0"/>
              </a:rPr>
              <a:t>Labor Code, CHAPTER 9 - Work at home, articles 108 (Legal definition and special characters), 109 (Home work contract) and 110 (Equality of </a:t>
            </a:r>
            <a:r>
              <a:rPr lang="en-GB" sz="2000" dirty="0">
                <a:ea typeface="Calibri" panose="020F0502020204030204" pitchFamily="34" charset="0"/>
                <a:cs typeface="Times New Roman" panose="02020603050405020304" pitchFamily="18" charset="0"/>
              </a:rPr>
              <a:t>treatment)</a:t>
            </a:r>
            <a:r>
              <a:rPr lang="pl-PL" sz="2000" dirty="0">
                <a:ea typeface="Calibri" panose="020F0502020204030204" pitchFamily="34" charset="0"/>
                <a:cs typeface="Times New Roman" panose="02020603050405020304" pitchFamily="18" charset="0"/>
              </a:rPr>
              <a:t>, </a:t>
            </a:r>
            <a:r>
              <a:rPr lang="en-GB" sz="2000" dirty="0">
                <a:ea typeface="Calibri" panose="020F0502020204030204" pitchFamily="34" charset="0"/>
                <a:cs typeface="Times New Roman" panose="02020603050405020304" pitchFamily="18" charset="0"/>
              </a:rPr>
              <a:t>Law no 55/2020</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temporary</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pandemic</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related</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regulation</a:t>
            </a:r>
            <a:r>
              <a:rPr lang="pl-PL" sz="2000" dirty="0">
                <a:ea typeface="Calibri" panose="020F0502020204030204" pitchFamily="34" charset="0"/>
                <a:cs typeface="Times New Roman" panose="02020603050405020304" pitchFamily="18" charset="0"/>
              </a:rPr>
              <a:t>)</a:t>
            </a:r>
          </a:p>
          <a:p>
            <a:pPr>
              <a:buFontTx/>
              <a:buChar char="-"/>
            </a:pPr>
            <a:r>
              <a:rPr lang="pl-PL" sz="2000" dirty="0">
                <a:ea typeface="Calibri" panose="020F0502020204030204" pitchFamily="34" charset="0"/>
                <a:cs typeface="Times New Roman" panose="02020603050405020304" pitchFamily="18" charset="0"/>
              </a:rPr>
              <a:t>No </a:t>
            </a:r>
            <a:r>
              <a:rPr lang="pl-PL" sz="2000" dirty="0" err="1">
                <a:ea typeface="Calibri" panose="020F0502020204030204" pitchFamily="34" charset="0"/>
                <a:cs typeface="Times New Roman" panose="02020603050405020304" pitchFamily="18" charset="0"/>
              </a:rPr>
              <a:t>collective</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agreement</a:t>
            </a:r>
            <a:r>
              <a:rPr lang="pl-PL" sz="2000" dirty="0">
                <a:ea typeface="Calibri" panose="020F0502020204030204" pitchFamily="34" charset="0"/>
                <a:cs typeface="Times New Roman" panose="02020603050405020304" pitchFamily="18" charset="0"/>
              </a:rPr>
              <a:t> </a:t>
            </a:r>
            <a:r>
              <a:rPr lang="pl-PL" sz="2000" dirty="0" err="1">
                <a:ea typeface="Calibri" panose="020F0502020204030204" pitchFamily="34" charset="0"/>
                <a:cs typeface="Times New Roman" panose="02020603050405020304" pitchFamily="18" charset="0"/>
              </a:rPr>
              <a:t>present</a:t>
            </a:r>
            <a:endParaRPr lang="pl-PL" sz="2000" dirty="0">
              <a:ea typeface="Calibri" panose="020F0502020204030204" pitchFamily="34" charset="0"/>
              <a:cs typeface="Times New Roman" panose="02020603050405020304" pitchFamily="18" charset="0"/>
            </a:endParaRPr>
          </a:p>
          <a:p>
            <a:pPr marL="0" indent="0">
              <a:buNone/>
            </a:pPr>
            <a:endParaRPr lang="pl-PL" sz="2000" dirty="0">
              <a:solidFill>
                <a:schemeClr val="tx1">
                  <a:lumMod val="75000"/>
                  <a:lumOff val="25000"/>
                </a:schemeClr>
              </a:solidFill>
            </a:endParaRPr>
          </a:p>
          <a:p>
            <a:pPr marL="0" lvl="0" indent="0">
              <a:buNone/>
            </a:pPr>
            <a:endParaRPr lang="en-GB" sz="1600" dirty="0">
              <a:solidFill>
                <a:schemeClr val="accent6">
                  <a:lumMod val="75000"/>
                </a:schemeClr>
              </a:solidFill>
            </a:endParaRPr>
          </a:p>
        </p:txBody>
      </p:sp>
    </p:spTree>
    <p:extLst>
      <p:ext uri="{BB962C8B-B14F-4D97-AF65-F5344CB8AC3E}">
        <p14:creationId xmlns:p14="http://schemas.microsoft.com/office/powerpoint/2010/main" val="230089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F2E9B084-D386-4153-B67F-22749F3E6DB5}"/>
              </a:ext>
            </a:extLst>
          </p:cNvPr>
          <p:cNvSpPr>
            <a:spLocks noGrp="1"/>
          </p:cNvSpPr>
          <p:nvPr>
            <p:ph idx="1"/>
          </p:nvPr>
        </p:nvSpPr>
        <p:spPr>
          <a:xfrm>
            <a:off x="609600" y="541176"/>
            <a:ext cx="10972800" cy="6316824"/>
          </a:xfrm>
        </p:spPr>
        <p:txBody>
          <a:bodyPr>
            <a:normAutofit/>
          </a:bodyPr>
          <a:lstStyle/>
          <a:p>
            <a:pPr marL="0" indent="0" algn="ctr">
              <a:buNone/>
            </a:pPr>
            <a:r>
              <a:rPr lang="pl-PL" sz="3100" b="1" dirty="0" err="1">
                <a:solidFill>
                  <a:schemeClr val="accent6">
                    <a:lumMod val="75000"/>
                  </a:schemeClr>
                </a:solidFill>
              </a:rPr>
              <a:t>Key</a:t>
            </a:r>
            <a:r>
              <a:rPr lang="pl-PL" sz="3100" b="1" dirty="0">
                <a:solidFill>
                  <a:schemeClr val="accent6">
                    <a:lumMod val="75000"/>
                  </a:schemeClr>
                </a:solidFill>
              </a:rPr>
              <a:t> </a:t>
            </a:r>
            <a:r>
              <a:rPr lang="pl-PL" sz="3100" b="1" dirty="0" err="1">
                <a:solidFill>
                  <a:schemeClr val="accent6">
                    <a:lumMod val="75000"/>
                  </a:schemeClr>
                </a:solidFill>
              </a:rPr>
              <a:t>results</a:t>
            </a:r>
            <a:r>
              <a:rPr lang="pl-PL" sz="3100" b="1" dirty="0">
                <a:solidFill>
                  <a:schemeClr val="accent6">
                    <a:lumMod val="75000"/>
                  </a:schemeClr>
                </a:solidFill>
              </a:rPr>
              <a:t> – </a:t>
            </a:r>
            <a:r>
              <a:rPr lang="pl-PL" sz="3100" b="1" dirty="0" err="1">
                <a:solidFill>
                  <a:schemeClr val="accent6">
                    <a:lumMod val="75000"/>
                  </a:schemeClr>
                </a:solidFill>
              </a:rPr>
              <a:t>social</a:t>
            </a:r>
            <a:r>
              <a:rPr lang="pl-PL" sz="3100" b="1" dirty="0">
                <a:solidFill>
                  <a:schemeClr val="accent6">
                    <a:lumMod val="75000"/>
                  </a:schemeClr>
                </a:solidFill>
              </a:rPr>
              <a:t> </a:t>
            </a:r>
            <a:r>
              <a:rPr lang="pl-PL" sz="3100" b="1" dirty="0" err="1">
                <a:solidFill>
                  <a:schemeClr val="accent6">
                    <a:lumMod val="75000"/>
                  </a:schemeClr>
                </a:solidFill>
              </a:rPr>
              <a:t>dialogue</a:t>
            </a:r>
            <a:endParaRPr lang="pl-PL" sz="3100" b="1" dirty="0">
              <a:solidFill>
                <a:schemeClr val="accent6">
                  <a:lumMod val="75000"/>
                </a:schemeClr>
              </a:solidFill>
            </a:endParaRPr>
          </a:p>
          <a:p>
            <a:pPr marL="0" indent="0" algn="ctr">
              <a:buNone/>
            </a:pPr>
            <a:endParaRPr lang="pl-PL" sz="2400" dirty="0">
              <a:solidFill>
                <a:schemeClr val="tx1">
                  <a:lumMod val="85000"/>
                  <a:lumOff val="15000"/>
                </a:schemeClr>
              </a:solidFill>
            </a:endParaRPr>
          </a:p>
          <a:p>
            <a:pPr marL="0" indent="0">
              <a:buNone/>
            </a:pPr>
            <a:endParaRPr lang="pl-PL" sz="2000" b="1" dirty="0">
              <a:solidFill>
                <a:schemeClr val="tx1">
                  <a:lumMod val="75000"/>
                  <a:lumOff val="25000"/>
                </a:schemeClr>
              </a:solidFill>
            </a:endParaRPr>
          </a:p>
          <a:p>
            <a:pPr marL="0" indent="0">
              <a:buNone/>
            </a:pPr>
            <a:r>
              <a:rPr lang="pl-PL" sz="2400" b="1" dirty="0" err="1"/>
              <a:t>Conclusions</a:t>
            </a:r>
            <a:r>
              <a:rPr lang="pl-PL" sz="2400" b="1" dirty="0"/>
              <a:t>: </a:t>
            </a:r>
          </a:p>
          <a:p>
            <a:pPr lvl="0">
              <a:buFont typeface="Wingdings"/>
              <a:buChar char="à"/>
            </a:pPr>
            <a:r>
              <a:rPr lang="pl-PL" sz="2800" dirty="0" err="1"/>
              <a:t>Social</a:t>
            </a:r>
            <a:r>
              <a:rPr lang="pl-PL" sz="2800" dirty="0"/>
              <a:t> </a:t>
            </a:r>
            <a:r>
              <a:rPr lang="pl-PL" sz="2800" dirty="0" err="1"/>
              <a:t>dialogue</a:t>
            </a:r>
            <a:r>
              <a:rPr lang="pl-PL" sz="2800" dirty="0"/>
              <a:t> </a:t>
            </a:r>
            <a:r>
              <a:rPr lang="pl-PL" sz="2800" dirty="0" err="1"/>
              <a:t>at</a:t>
            </a:r>
            <a:r>
              <a:rPr lang="pl-PL" sz="2800" dirty="0"/>
              <a:t> </a:t>
            </a:r>
            <a:r>
              <a:rPr lang="pl-PL" sz="2800" dirty="0" err="1"/>
              <a:t>company</a:t>
            </a:r>
            <a:r>
              <a:rPr lang="pl-PL" sz="2800" dirty="0"/>
              <a:t> </a:t>
            </a:r>
            <a:r>
              <a:rPr lang="pl-PL" sz="2800" dirty="0" err="1"/>
              <a:t>plays</a:t>
            </a:r>
            <a:r>
              <a:rPr lang="pl-PL" sz="2800" dirty="0"/>
              <a:t> a role, but </a:t>
            </a:r>
            <a:r>
              <a:rPr lang="pl-PL" sz="2800" dirty="0" err="1"/>
              <a:t>its</a:t>
            </a:r>
            <a:r>
              <a:rPr lang="pl-PL" sz="2800" dirty="0"/>
              <a:t> </a:t>
            </a:r>
            <a:r>
              <a:rPr lang="pl-PL" sz="2800" dirty="0" err="1"/>
              <a:t>impact</a:t>
            </a:r>
            <a:r>
              <a:rPr lang="pl-PL" sz="2800" dirty="0"/>
              <a:t> on out-of-</a:t>
            </a:r>
            <a:r>
              <a:rPr lang="pl-PL" sz="2800" dirty="0" err="1"/>
              <a:t>office</a:t>
            </a:r>
            <a:r>
              <a:rPr lang="pl-PL" sz="2800" dirty="0"/>
              <a:t> </a:t>
            </a:r>
            <a:r>
              <a:rPr lang="pl-PL" sz="2800" dirty="0" err="1"/>
              <a:t>work</a:t>
            </a:r>
            <a:r>
              <a:rPr lang="pl-PL" sz="2800" dirty="0"/>
              <a:t> </a:t>
            </a:r>
            <a:r>
              <a:rPr lang="pl-PL" sz="2800" dirty="0" err="1"/>
              <a:t>vary</a:t>
            </a:r>
            <a:r>
              <a:rPr lang="pl-PL" sz="2800" dirty="0"/>
              <a:t> </a:t>
            </a:r>
            <a:r>
              <a:rPr lang="pl-PL" sz="2800" dirty="0" err="1"/>
              <a:t>across</a:t>
            </a:r>
            <a:r>
              <a:rPr lang="pl-PL" sz="2800" dirty="0"/>
              <a:t> </a:t>
            </a:r>
            <a:r>
              <a:rPr lang="pl-PL" sz="2800" dirty="0" err="1"/>
              <a:t>cases</a:t>
            </a:r>
            <a:r>
              <a:rPr lang="pl-PL" sz="2800" dirty="0"/>
              <a:t> and </a:t>
            </a:r>
            <a:r>
              <a:rPr lang="pl-PL" sz="2800" dirty="0" err="1"/>
              <a:t>countries</a:t>
            </a:r>
            <a:endParaRPr lang="pl-PL" sz="2800" dirty="0"/>
          </a:p>
          <a:p>
            <a:pPr>
              <a:buFont typeface="Wingdings"/>
              <a:buChar char="à"/>
            </a:pPr>
            <a:r>
              <a:rPr lang="pl-PL" sz="2400" dirty="0"/>
              <a:t>The </a:t>
            </a:r>
            <a:r>
              <a:rPr lang="pl-PL" sz="2400" dirty="0" err="1"/>
              <a:t>patterns</a:t>
            </a:r>
            <a:r>
              <a:rPr lang="pl-PL" sz="2400" dirty="0"/>
              <a:t> </a:t>
            </a:r>
            <a:r>
              <a:rPr lang="pl-PL" sz="2400" dirty="0" err="1"/>
              <a:t>reflect</a:t>
            </a:r>
            <a:r>
              <a:rPr lang="pl-PL" sz="2400" dirty="0"/>
              <a:t> </a:t>
            </a:r>
            <a:r>
              <a:rPr lang="pl-PL" sz="2400" dirty="0" err="1"/>
              <a:t>structure</a:t>
            </a:r>
            <a:r>
              <a:rPr lang="pl-PL" sz="2400" dirty="0"/>
              <a:t> of </a:t>
            </a:r>
            <a:r>
              <a:rPr lang="pl-PL" sz="2400" dirty="0" err="1"/>
              <a:t>Industrial</a:t>
            </a:r>
            <a:r>
              <a:rPr lang="pl-PL" sz="2400" dirty="0"/>
              <a:t> relations system in Europe</a:t>
            </a:r>
          </a:p>
          <a:p>
            <a:pPr>
              <a:buFont typeface="Wingdings"/>
              <a:buChar char="à"/>
            </a:pPr>
            <a:r>
              <a:rPr lang="en-GB" sz="2400" dirty="0"/>
              <a:t>Social dialogue and social partners are more likely to play a greater role in Western European countries than in Central and Eastern Europe </a:t>
            </a:r>
            <a:endParaRPr lang="pl-PL" sz="2400" dirty="0"/>
          </a:p>
          <a:p>
            <a:pPr>
              <a:buFont typeface="Wingdings"/>
              <a:buChar char="à"/>
            </a:pPr>
            <a:r>
              <a:rPr lang="en-GB" sz="2400" dirty="0"/>
              <a:t>and in larger private and public sector organisations than in small and medium-sized organisations.</a:t>
            </a:r>
          </a:p>
          <a:p>
            <a:pPr lvl="0">
              <a:buFont typeface="Wingdings"/>
              <a:buChar char="à"/>
            </a:pPr>
            <a:endParaRPr lang="en-GB" sz="1600" dirty="0">
              <a:solidFill>
                <a:schemeClr val="accent6">
                  <a:lumMod val="75000"/>
                </a:schemeClr>
              </a:solidFill>
            </a:endParaRPr>
          </a:p>
        </p:txBody>
      </p:sp>
    </p:spTree>
    <p:extLst>
      <p:ext uri="{BB962C8B-B14F-4D97-AF65-F5344CB8AC3E}">
        <p14:creationId xmlns:p14="http://schemas.microsoft.com/office/powerpoint/2010/main" val="331320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68A9-3C98-1B34-AFD5-42298916B79F}"/>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553744A3-32FC-B440-A943-22C34507CDC2}"/>
              </a:ext>
            </a:extLst>
          </p:cNvPr>
          <p:cNvSpPr>
            <a:spLocks noGrp="1"/>
          </p:cNvSpPr>
          <p:nvPr>
            <p:ph type="title"/>
          </p:nvPr>
        </p:nvSpPr>
        <p:spPr>
          <a:xfrm rot="10800000" flipH="1" flipV="1">
            <a:off x="236621" y="384781"/>
            <a:ext cx="11718758" cy="2053619"/>
          </a:xfrm>
        </p:spPr>
        <p:txBody>
          <a:bodyPr/>
          <a:lstStyle/>
          <a:p>
            <a:r>
              <a:rPr lang="pl-PL" sz="4000" cap="none" dirty="0">
                <a:effectLst/>
                <a:latin typeface="Calibri" panose="020F0502020204030204" pitchFamily="34" charset="0"/>
                <a:ea typeface="Calibri" panose="020F0502020204030204" pitchFamily="34" charset="0"/>
                <a:cs typeface="Times New Roman" panose="02020603050405020304" pitchFamily="18" charset="0"/>
              </a:rPr>
              <a:t>Action plan and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priorities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for the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next</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months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TUDOs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work</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a:t>
            </a: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Manual for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TUDOs</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err="1">
                <a:latin typeface="Calibri" panose="020F0502020204030204" pitchFamily="34" charset="0"/>
                <a:ea typeface="Calibri" panose="020F0502020204030204" pitchFamily="34" charset="0"/>
                <a:cs typeface="Times New Roman" panose="02020603050405020304" pitchFamily="18" charset="0"/>
              </a:rPr>
              <a:t>Trainings</a:t>
            </a:r>
            <a:r>
              <a:rPr lang="pl-PL" sz="4000" b="0" cap="none" dirty="0">
                <a:latin typeface="Calibri" panose="020F0502020204030204" pitchFamily="34" charset="0"/>
                <a:ea typeface="Calibri" panose="020F0502020204030204" pitchFamily="34" charset="0"/>
                <a:cs typeface="Times New Roman" panose="02020603050405020304" pitchFamily="18" charset="0"/>
              </a:rPr>
              <a:t>:</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	1st online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training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session</a:t>
            </a:r>
            <a:r>
              <a:rPr lang="pl-PL" sz="4000" b="0" cap="none" dirty="0">
                <a:latin typeface="Calibri" panose="020F0502020204030204" pitchFamily="34" charset="0"/>
                <a:ea typeface="Calibri" panose="020F0502020204030204" pitchFamily="34" charset="0"/>
                <a:cs typeface="Times New Roman" panose="02020603050405020304" pitchFamily="18" charset="0"/>
              </a:rPr>
              <a:t>: 21.02.2024</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	2nd online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training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session</a:t>
            </a:r>
            <a:r>
              <a:rPr lang="pl-PL" sz="4000" b="0" cap="none" dirty="0">
                <a:latin typeface="Calibri" panose="020F0502020204030204" pitchFamily="34" charset="0"/>
                <a:ea typeface="Calibri" panose="020F0502020204030204" pitchFamily="34" charset="0"/>
                <a:cs typeface="Times New Roman" panose="02020603050405020304" pitchFamily="18" charset="0"/>
              </a:rPr>
              <a:t>: 27.02.2024</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	Training in Malaga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Spain</a:t>
            </a:r>
            <a:r>
              <a:rPr lang="pl-PL" sz="4000" b="0" cap="none" dirty="0">
                <a:latin typeface="Calibri" panose="020F0502020204030204" pitchFamily="34" charset="0"/>
                <a:ea typeface="Calibri" panose="020F0502020204030204" pitchFamily="34" charset="0"/>
                <a:cs typeface="Times New Roman" panose="02020603050405020304" pitchFamily="18" charset="0"/>
              </a:rPr>
              <a:t>): 6-7.03.2024</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3 online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networking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meeting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of TUDO network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2835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95DB-6FA9-4B6E-61EC-14CBE8E7591E}"/>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566685BD-8F8E-200B-AE24-52A309B9E925}"/>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DD6A1BE-B138-E9A8-AA72-B837E13F90E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6BC006C-8318-4958-0E6E-C4CB0FA5921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B728B30B-24EB-2244-59A0-09B347FBBB8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9A9D4B5-D49C-49F1-23C8-44525338629A}"/>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AF34A2A-11A1-1CE9-DF64-8156F7AA50E3}"/>
              </a:ext>
            </a:extLst>
          </p:cNvPr>
          <p:cNvSpPr txBox="1"/>
          <p:nvPr/>
        </p:nvSpPr>
        <p:spPr>
          <a:xfrm>
            <a:off x="318366" y="1766008"/>
            <a:ext cx="11873633" cy="3546292"/>
          </a:xfrm>
          <a:prstGeom prst="rect">
            <a:avLst/>
          </a:prstGeom>
          <a:noFill/>
        </p:spPr>
        <p:txBody>
          <a:bodyPr wrap="square">
            <a:spAutoFit/>
          </a:bodyPr>
          <a:lstStyle/>
          <a:p>
            <a:pPr marL="742950" lvl="1" indent="-285750" algn="just">
              <a:lnSpc>
                <a:spcPct val="115000"/>
              </a:lnSpc>
              <a:spcBef>
                <a:spcPts val="1200"/>
              </a:spcBef>
              <a:buClr>
                <a:srgbClr val="000000"/>
              </a:buClr>
              <a:buFont typeface="Cambria" panose="02040503050406030204" pitchFamily="18" charset="0"/>
              <a:buChar char="-"/>
            </a:pPr>
            <a:r>
              <a:rPr lang="pl-PL" b="1" dirty="0">
                <a:solidFill>
                  <a:srgbClr val="202C8F"/>
                </a:solidFill>
                <a:ea typeface="Calibri" panose="020F0502020204030204" pitchFamily="34" charset="0"/>
                <a:cs typeface="Times New Roman" panose="02020603050405020304" pitchFamily="18" charset="0"/>
              </a:rPr>
              <a:t>Country </a:t>
            </a:r>
            <a:r>
              <a:rPr lang="pl-PL" b="1" dirty="0" err="1">
                <a:solidFill>
                  <a:srgbClr val="202C8F"/>
                </a:solidFill>
                <a:ea typeface="Calibri" panose="020F0502020204030204" pitchFamily="34" charset="0"/>
                <a:cs typeface="Times New Roman" panose="02020603050405020304" pitchFamily="18" charset="0"/>
              </a:rPr>
              <a:t>specific</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regulations</a:t>
            </a:r>
            <a:endParaRPr lang="pl-PL" b="1" dirty="0">
              <a:solidFill>
                <a:srgbClr val="202C8F"/>
              </a:solidFill>
              <a:ea typeface="Calibri" panose="020F0502020204030204" pitchFamily="34" charset="0"/>
              <a:cs typeface="Times New Roman" panose="02020603050405020304" pitchFamily="18" charset="0"/>
            </a:endParaRPr>
          </a:p>
          <a:p>
            <a:pPr marL="742950" lvl="1" indent="-285750" algn="just">
              <a:lnSpc>
                <a:spcPct val="115000"/>
              </a:lnSpc>
              <a:spcBef>
                <a:spcPts val="1200"/>
              </a:spcBef>
              <a:buClr>
                <a:srgbClr val="000000"/>
              </a:buClr>
              <a:buFont typeface="Cambria" panose="02040503050406030204" pitchFamily="18" charset="0"/>
              <a:buChar char="-"/>
            </a:pPr>
            <a:r>
              <a:rPr lang="pl-PL" b="1" dirty="0">
                <a:solidFill>
                  <a:srgbClr val="202C8F"/>
                </a:solidFill>
                <a:ea typeface="Calibri" panose="020F0502020204030204" pitchFamily="34" charset="0"/>
                <a:cs typeface="Times New Roman" panose="02020603050405020304" pitchFamily="18" charset="0"/>
              </a:rPr>
              <a:t>Information, </a:t>
            </a:r>
            <a:r>
              <a:rPr lang="pl-PL" b="1" dirty="0" err="1">
                <a:solidFill>
                  <a:srgbClr val="202C8F"/>
                </a:solidFill>
                <a:ea typeface="Calibri" panose="020F0502020204030204" pitchFamily="34" charset="0"/>
                <a:cs typeface="Times New Roman" panose="02020603050405020304" pitchFamily="18" charset="0"/>
              </a:rPr>
              <a:t>consultation</a:t>
            </a:r>
            <a:r>
              <a:rPr lang="pl-PL" b="1" dirty="0">
                <a:solidFill>
                  <a:srgbClr val="202C8F"/>
                </a:solidFill>
                <a:ea typeface="Calibri" panose="020F0502020204030204" pitchFamily="34" charset="0"/>
                <a:cs typeface="Times New Roman" panose="02020603050405020304" pitchFamily="18" charset="0"/>
              </a:rPr>
              <a:t> and </a:t>
            </a:r>
            <a:r>
              <a:rPr lang="pl-PL" b="1" dirty="0" err="1">
                <a:solidFill>
                  <a:srgbClr val="202C8F"/>
                </a:solidFill>
                <a:ea typeface="Calibri" panose="020F0502020204030204" pitchFamily="34" charset="0"/>
                <a:cs typeface="Times New Roman" panose="02020603050405020304" pitchFamily="18" charset="0"/>
              </a:rPr>
              <a:t>participation</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rights</a:t>
            </a:r>
            <a:r>
              <a:rPr lang="pl-PL" b="1" dirty="0">
                <a:solidFill>
                  <a:srgbClr val="202C8F"/>
                </a:solidFill>
                <a:ea typeface="Calibri" panose="020F0502020204030204" pitchFamily="34" charset="0"/>
                <a:cs typeface="Times New Roman" panose="02020603050405020304" pitchFamily="18" charset="0"/>
              </a:rPr>
              <a:t>:</a:t>
            </a:r>
          </a:p>
          <a:p>
            <a:pPr lvl="2" indent="-285750" algn="just">
              <a:lnSpc>
                <a:spcPct val="115000"/>
              </a:lnSpc>
              <a:spcBef>
                <a:spcPts val="1200"/>
              </a:spcBef>
              <a:buClr>
                <a:srgbClr val="000000"/>
              </a:buClr>
              <a:buFont typeface="Cambria" panose="02040503050406030204" pitchFamily="18" charset="0"/>
              <a:buChar char="-"/>
            </a:pPr>
            <a:r>
              <a:rPr lang="pl-PL" dirty="0">
                <a:solidFill>
                  <a:srgbClr val="202C8F"/>
                </a:solidFill>
                <a:ea typeface="Calibri" panose="020F0502020204030204" pitchFamily="34" charset="0"/>
                <a:cs typeface="Times New Roman" panose="02020603050405020304" pitchFamily="18" charset="0"/>
              </a:rPr>
              <a:t>Works </a:t>
            </a:r>
            <a:r>
              <a:rPr lang="pl-PL" dirty="0" err="1">
                <a:solidFill>
                  <a:srgbClr val="202C8F"/>
                </a:solidFill>
                <a:ea typeface="Calibri" panose="020F0502020204030204" pitchFamily="34" charset="0"/>
                <a:cs typeface="Times New Roman" panose="02020603050405020304" pitchFamily="18" charset="0"/>
              </a:rPr>
              <a:t>councils</a:t>
            </a:r>
            <a:r>
              <a:rPr lang="pl-PL" dirty="0">
                <a:solidFill>
                  <a:srgbClr val="202C8F"/>
                </a:solidFill>
                <a:ea typeface="Calibri" panose="020F0502020204030204" pitchFamily="34" charset="0"/>
                <a:cs typeface="Times New Roman" panose="02020603050405020304" pitchFamily="18" charset="0"/>
              </a:rPr>
              <a:t> Directive </a:t>
            </a:r>
            <a:r>
              <a:rPr lang="en-GB" dirty="0">
                <a:solidFill>
                  <a:srgbClr val="202C8F"/>
                </a:solidFill>
                <a:ea typeface="Calibri" panose="020F0502020204030204" pitchFamily="34" charset="0"/>
                <a:cs typeface="Times New Roman" panose="02020603050405020304" pitchFamily="18" charset="0"/>
              </a:rPr>
              <a:t>2002/14/WE</a:t>
            </a:r>
            <a:endParaRPr lang="pl-PL" dirty="0">
              <a:solidFill>
                <a:srgbClr val="202C8F"/>
              </a:solidFill>
              <a:ea typeface="Calibri" panose="020F0502020204030204" pitchFamily="34" charset="0"/>
              <a:cs typeface="Times New Roman" panose="02020603050405020304" pitchFamily="18" charset="0"/>
            </a:endParaRPr>
          </a:p>
          <a:p>
            <a:pPr lvl="2" indent="-285750" algn="just">
              <a:lnSpc>
                <a:spcPct val="115000"/>
              </a:lnSpc>
              <a:spcBef>
                <a:spcPts val="1200"/>
              </a:spcBef>
              <a:buClr>
                <a:srgbClr val="000000"/>
              </a:buClr>
              <a:buFont typeface="Cambria" panose="02040503050406030204" pitchFamily="18" charset="0"/>
              <a:buChar char="-"/>
            </a:pPr>
            <a:r>
              <a:rPr lang="en-GB" dirty="0">
                <a:solidFill>
                  <a:srgbClr val="202C8F"/>
                </a:solidFill>
                <a:ea typeface="Calibri" panose="020F0502020204030204" pitchFamily="34" charset="0"/>
                <a:cs typeface="Times New Roman" panose="02020603050405020304" pitchFamily="18" charset="0"/>
              </a:rPr>
              <a:t>Directive 94/45/EC </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Directive 2009/38/EC </a:t>
            </a:r>
            <a:r>
              <a:rPr lang="pl-PL" dirty="0">
                <a:solidFill>
                  <a:srgbClr val="202C8F"/>
                </a:solidFill>
                <a:ea typeface="Calibri" panose="020F0502020204030204" pitchFamily="34" charset="0"/>
                <a:cs typeface="Times New Roman" panose="02020603050405020304" pitchFamily="18" charset="0"/>
              </a:rPr>
              <a:t>  </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 </a:t>
            </a:r>
            <a:r>
              <a:rPr lang="pl-PL" dirty="0" err="1">
                <a:solidFill>
                  <a:srgbClr val="202C8F"/>
                </a:solidFill>
                <a:ea typeface="Calibri" panose="020F0502020204030204" pitchFamily="34" charset="0"/>
                <a:cs typeface="Times New Roman" panose="02020603050405020304" pitchFamily="18" charset="0"/>
                <a:sym typeface="Wingdings" panose="05000000000000000000" pitchFamily="2" charset="2"/>
              </a:rPr>
              <a:t>recast</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 </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European</a:t>
            </a:r>
            <a:r>
              <a:rPr lang="pl-PL" dirty="0">
                <a:solidFill>
                  <a:srgbClr val="202C8F"/>
                </a:solidFill>
                <a:ea typeface="Calibri" panose="020F0502020204030204" pitchFamily="34" charset="0"/>
                <a:cs typeface="Times New Roman" panose="02020603050405020304" pitchFamily="18" charset="0"/>
              </a:rPr>
              <a:t> Works’ </a:t>
            </a:r>
            <a:r>
              <a:rPr lang="pl-PL" dirty="0" err="1">
                <a:solidFill>
                  <a:srgbClr val="202C8F"/>
                </a:solidFill>
                <a:ea typeface="Calibri" panose="020F0502020204030204" pitchFamily="34" charset="0"/>
                <a:cs typeface="Times New Roman" panose="02020603050405020304" pitchFamily="18" charset="0"/>
              </a:rPr>
              <a:t>Council</a:t>
            </a:r>
            <a:endParaRPr lang="pl-PL" dirty="0">
              <a:solidFill>
                <a:srgbClr val="202C8F"/>
              </a:solidFill>
              <a:ea typeface="Calibri" panose="020F0502020204030204" pitchFamily="34" charset="0"/>
              <a:cs typeface="Times New Roman" panose="02020603050405020304" pitchFamily="18" charset="0"/>
            </a:endParaRPr>
          </a:p>
          <a:p>
            <a:pPr lvl="2" indent="-285750" algn="just">
              <a:lnSpc>
                <a:spcPct val="115000"/>
              </a:lnSpc>
              <a:spcBef>
                <a:spcPts val="1200"/>
              </a:spcBef>
              <a:buClr>
                <a:srgbClr val="000000"/>
              </a:buClr>
              <a:buFont typeface="Cambria" panose="02040503050406030204" pitchFamily="18" charset="0"/>
              <a:buChar char="-"/>
            </a:pPr>
            <a:r>
              <a:rPr lang="pl-PL" dirty="0">
                <a:solidFill>
                  <a:srgbClr val="202C8F"/>
                </a:solidFill>
                <a:ea typeface="Calibri" panose="020F0502020204030204" pitchFamily="34" charset="0"/>
                <a:cs typeface="Times New Roman" panose="02020603050405020304" pitchFamily="18" charset="0"/>
              </a:rPr>
              <a:t>Board-</a:t>
            </a:r>
            <a:r>
              <a:rPr lang="pl-PL" dirty="0" err="1">
                <a:solidFill>
                  <a:srgbClr val="202C8F"/>
                </a:solidFill>
                <a:ea typeface="Calibri" panose="020F0502020204030204" pitchFamily="34" charset="0"/>
                <a:cs typeface="Times New Roman" panose="02020603050405020304" pitchFamily="18" charset="0"/>
              </a:rPr>
              <a:t>level</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employee</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representation</a:t>
            </a:r>
            <a:r>
              <a:rPr lang="pl-PL" dirty="0">
                <a:solidFill>
                  <a:srgbClr val="202C8F"/>
                </a:solidFill>
                <a:ea typeface="Calibri" panose="020F0502020204030204" pitchFamily="34" charset="0"/>
                <a:cs typeface="Times New Roman" panose="02020603050405020304" pitchFamily="18" charset="0"/>
              </a:rPr>
              <a:t> (country </a:t>
            </a:r>
            <a:r>
              <a:rPr lang="pl-PL" dirty="0" err="1">
                <a:solidFill>
                  <a:srgbClr val="202C8F"/>
                </a:solidFill>
                <a:ea typeface="Calibri" panose="020F0502020204030204" pitchFamily="34" charset="0"/>
                <a:cs typeface="Times New Roman" panose="02020603050405020304" pitchFamily="18" charset="0"/>
              </a:rPr>
              <a:t>specific</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regulations</a:t>
            </a:r>
            <a:r>
              <a:rPr lang="pl-PL" dirty="0">
                <a:solidFill>
                  <a:srgbClr val="202C8F"/>
                </a:solidFill>
                <a:ea typeface="Calibri" panose="020F0502020204030204" pitchFamily="34" charset="0"/>
                <a:cs typeface="Times New Roman" panose="02020603050405020304" pitchFamily="18" charset="0"/>
              </a:rPr>
              <a:t>)</a:t>
            </a:r>
          </a:p>
          <a:p>
            <a:pPr lvl="2" indent="-285750" algn="just">
              <a:lnSpc>
                <a:spcPct val="115000"/>
              </a:lnSpc>
              <a:spcBef>
                <a:spcPts val="1200"/>
              </a:spcBef>
              <a:buClr>
                <a:srgbClr val="000000"/>
              </a:buClr>
              <a:buFont typeface="Cambria" panose="02040503050406030204" pitchFamily="18" charset="0"/>
              <a:buChar char="-"/>
            </a:pPr>
            <a:r>
              <a:rPr lang="en-GB" dirty="0">
                <a:solidFill>
                  <a:srgbClr val="202C8F"/>
                </a:solidFill>
                <a:ea typeface="Calibri" panose="020F0502020204030204" pitchFamily="34" charset="0"/>
                <a:cs typeface="Times New Roman" panose="02020603050405020304" pitchFamily="18" charset="0"/>
              </a:rPr>
              <a:t>Cross-Border Mergers Directive 2005/56/EC </a:t>
            </a:r>
            <a:r>
              <a:rPr lang="pl-PL" dirty="0">
                <a:solidFill>
                  <a:srgbClr val="202C8F"/>
                </a:solidFill>
                <a:ea typeface="Calibri" panose="020F0502020204030204" pitchFamily="34" charset="0"/>
                <a:cs typeface="Times New Roman" panose="02020603050405020304" pitchFamily="18" charset="0"/>
              </a:rPr>
              <a:t>and </a:t>
            </a:r>
            <a:r>
              <a:rPr lang="en-GB" dirty="0">
                <a:solidFill>
                  <a:srgbClr val="202C8F"/>
                </a:solidFill>
                <a:ea typeface="Calibri" panose="020F0502020204030204" pitchFamily="34" charset="0"/>
                <a:cs typeface="Times New Roman" panose="02020603050405020304" pitchFamily="18" charset="0"/>
              </a:rPr>
              <a:t>Directive 2019/2121 amending Directive (EU) 2017/1132 as regards cross-border conversions, mergers and divisions</a:t>
            </a:r>
            <a:endParaRPr lang="pl-PL"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06B68C2D-EC52-5B21-A0FC-2970F71F53C8}"/>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Information,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participation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rights</a:t>
            </a:r>
            <a:endParaRPr lang="it-IT" sz="1800" cap="none" dirty="0">
              <a:latin typeface="+mn-lt"/>
            </a:endParaRPr>
          </a:p>
        </p:txBody>
      </p:sp>
    </p:spTree>
    <p:extLst>
      <p:ext uri="{BB962C8B-B14F-4D97-AF65-F5344CB8AC3E}">
        <p14:creationId xmlns:p14="http://schemas.microsoft.com/office/powerpoint/2010/main" val="13165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CB47-285A-986D-A6AE-6A78377E1A4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01D4FA4B-1F88-58BE-784F-AC4D357057F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EA885059-CA4B-AE8A-C410-0B6DDAFD9B6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10EDC3C-4123-A00C-8CF3-29DF4BF9F639}"/>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7D60416B-CBCF-CAA2-B7C9-28C88ECED16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EC73B4FF-DC0E-ABB9-5E24-79D184A99E9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8B7F5FC-659E-883F-EBCC-F56AB24F0420}"/>
              </a:ext>
            </a:extLst>
          </p:cNvPr>
          <p:cNvSpPr txBox="1"/>
          <p:nvPr/>
        </p:nvSpPr>
        <p:spPr>
          <a:xfrm>
            <a:off x="318366" y="1766008"/>
            <a:ext cx="11873633" cy="4346383"/>
          </a:xfrm>
          <a:prstGeom prst="rect">
            <a:avLst/>
          </a:prstGeom>
          <a:noFill/>
        </p:spPr>
        <p:txBody>
          <a:bodyPr wrap="square">
            <a:spAutoFit/>
          </a:bodyPr>
          <a:lstStyle/>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Council Directive 94/45/EC of 22 September 1994 on the establishment of a European Works Council or a procedure in Community-scale undertakings and Community-scale groups of undertakings for the purposes of informing and consulting employees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https://eur-lex.europa.eu/eli/dir/1994/45/oj</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Council Directive 2001/86/EC of 8 October 2001 supplementing the Statute for a European company with regard to the involvement of employees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https://eur-lex.europa.eu/legal-content/EN/TXT/?uri=celex%3A32001L0086</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2002/14/EC of the European Parliament and of the Council of 11 March 2002 establishing a general framework for informing and consulting employees in the European Community - Joint declaration of the European Parliament, the Council and the Commission on employee representation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https://eur-lex.europa.eu/legal-content/EN/ALL/?uri=celex%3A32002L0014</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2005/56/EC of the European Parliament and of the Council of 26 October 2005 on cross-border mergers of limited liability companies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https://eur-lex.europa.eu/legal-content/EN/TXT/?uri=celex:32005L0056</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A1B72CE-7508-2A50-B3F9-A07A09C580B2}"/>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EU </a:t>
            </a:r>
            <a:r>
              <a:rPr lang="pl-PL" sz="3200" cap="none" dirty="0" err="1">
                <a:latin typeface="Calibri" panose="020F0502020204030204" pitchFamily="34" charset="0"/>
                <a:ea typeface="Calibri" panose="020F0502020204030204" pitchFamily="34" charset="0"/>
                <a:cs typeface="Times New Roman" panose="02020603050405020304" pitchFamily="18" charset="0"/>
              </a:rPr>
              <a:t>legal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acts</a:t>
            </a:r>
            <a:r>
              <a:rPr lang="pl-PL" sz="3200" cap="none" dirty="0">
                <a:latin typeface="Calibri" panose="020F0502020204030204" pitchFamily="34" charset="0"/>
                <a:ea typeface="Calibri" panose="020F0502020204030204" pitchFamily="34" charset="0"/>
                <a:cs typeface="Times New Roman" panose="02020603050405020304" pitchFamily="18" charset="0"/>
              </a:rPr>
              <a: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information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related</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issues</a:t>
            </a:r>
            <a:r>
              <a:rPr lang="pl-PL" sz="3200" cap="none" dirty="0">
                <a:latin typeface="Calibri" panose="020F0502020204030204" pitchFamily="34" charset="0"/>
                <a:ea typeface="Calibri" panose="020F0502020204030204" pitchFamily="34" charset="0"/>
                <a:cs typeface="Times New Roman" panose="02020603050405020304" pitchFamily="18" charset="0"/>
              </a:rPr>
              <a:t>)</a:t>
            </a:r>
            <a:endParaRPr lang="it-IT" sz="1800" cap="none" dirty="0">
              <a:latin typeface="+mn-lt"/>
            </a:endParaRPr>
          </a:p>
        </p:txBody>
      </p:sp>
    </p:spTree>
    <p:extLst>
      <p:ext uri="{BB962C8B-B14F-4D97-AF65-F5344CB8AC3E}">
        <p14:creationId xmlns:p14="http://schemas.microsoft.com/office/powerpoint/2010/main" val="36809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7BB1-0E6E-F4A0-0FBB-952A115E0DB3}"/>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C8F9E964-F392-2411-A7FE-5E7910C679B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0C70C554-718D-DE15-3BDC-9C507730203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92F9ED1-7B4A-E569-1296-ED60171B52D3}"/>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E7B3F2C-A964-27A9-8428-13A02732DCB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7142C30-1F06-B567-2E7E-0BB40788D149}"/>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64841C1A-CF0C-AC9C-D32C-94CC6C7C8A6C}"/>
              </a:ext>
            </a:extLst>
          </p:cNvPr>
          <p:cNvSpPr txBox="1"/>
          <p:nvPr/>
        </p:nvSpPr>
        <p:spPr>
          <a:xfrm>
            <a:off x="318366" y="1766008"/>
            <a:ext cx="11873633" cy="3710952"/>
          </a:xfrm>
          <a:prstGeom prst="rect">
            <a:avLst/>
          </a:prstGeom>
          <a:noFill/>
        </p:spPr>
        <p:txBody>
          <a:bodyPr wrap="square">
            <a:spAutoFit/>
          </a:bodyPr>
          <a:lstStyle/>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2009/38/EC of the European Parliament and of the Council of 6 May 2009 on the establishment of a European Works Council or a procedure in Community-scale undertakings and Community-scale groups of undertakings for the purposes of informing and consulting employees (Recast)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https://eur-lex.europa.eu/eli/dir/2009/38/oj</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(EU) 2017/1132 of the European Parliament and of the Council of 14 June 2017 relating to certain aspects of company law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https://eur-lex.europa.eu/legal-content/EN/ALL/?uri=celex%3A32017L1132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(EU) 2019/2121 of the European Parliament and of the Council of 27 November 2019 amending Directive (EU) 2017/1132 as regards cross-border conversions, mergers and divisions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https://eur-lex.europa.eu/legal-content/EN/TXT/?uri=CELEX%3A32019L2121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89C03F81-9FBA-95CC-C46B-34632808816D}"/>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EU </a:t>
            </a:r>
            <a:r>
              <a:rPr lang="pl-PL" sz="3200" cap="none" dirty="0" err="1">
                <a:latin typeface="Calibri" panose="020F0502020204030204" pitchFamily="34" charset="0"/>
                <a:ea typeface="Calibri" panose="020F0502020204030204" pitchFamily="34" charset="0"/>
                <a:cs typeface="Times New Roman" panose="02020603050405020304" pitchFamily="18" charset="0"/>
              </a:rPr>
              <a:t>legal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acts</a:t>
            </a:r>
            <a:r>
              <a:rPr lang="pl-PL" sz="3200" cap="none" dirty="0">
                <a:latin typeface="Calibri" panose="020F0502020204030204" pitchFamily="34" charset="0"/>
                <a:ea typeface="Calibri" panose="020F0502020204030204" pitchFamily="34" charset="0"/>
                <a:cs typeface="Times New Roman" panose="02020603050405020304" pitchFamily="18" charset="0"/>
              </a:rPr>
              <a: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information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related</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issues</a:t>
            </a:r>
            <a:r>
              <a:rPr lang="pl-PL" sz="3200" cap="none" dirty="0">
                <a:latin typeface="Calibri" panose="020F0502020204030204" pitchFamily="34" charset="0"/>
                <a:ea typeface="Calibri" panose="020F0502020204030204" pitchFamily="34" charset="0"/>
                <a:cs typeface="Times New Roman" panose="02020603050405020304" pitchFamily="18" charset="0"/>
              </a:rPr>
              <a:t>)</a:t>
            </a:r>
            <a:endParaRPr lang="it-IT" sz="1800" cap="none" dirty="0">
              <a:latin typeface="+mn-lt"/>
            </a:endParaRPr>
          </a:p>
        </p:txBody>
      </p:sp>
    </p:spTree>
    <p:extLst>
      <p:ext uri="{BB962C8B-B14F-4D97-AF65-F5344CB8AC3E}">
        <p14:creationId xmlns:p14="http://schemas.microsoft.com/office/powerpoint/2010/main" val="26903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E5FB9-D12D-CB30-AAD2-5248CA790A5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8A3CBDF-FE1F-A058-0CAF-3CD966CB5FE5}"/>
              </a:ext>
            </a:extLst>
          </p:cNvPr>
          <p:cNvSpPr>
            <a:spLocks noGrp="1"/>
          </p:cNvSpPr>
          <p:nvPr>
            <p:ph type="title"/>
          </p:nvPr>
        </p:nvSpPr>
        <p:spPr>
          <a:xfrm rot="10800000" flipH="1" flipV="1">
            <a:off x="236621" y="384781"/>
            <a:ext cx="11718758" cy="2053619"/>
          </a:xfrm>
        </p:spPr>
        <p:txBody>
          <a:bodyPr/>
          <a:lstStyle/>
          <a:p>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a:latin typeface="Calibri" panose="020F0502020204030204" pitchFamily="34" charset="0"/>
                <a:ea typeface="Calibri" panose="020F0502020204030204" pitchFamily="34" charset="0"/>
                <a:cs typeface="Times New Roman" panose="02020603050405020304" pitchFamily="18" charset="0"/>
              </a:rPr>
              <a:t> 2nd online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training</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a:latin typeface="Calibri" panose="020F0502020204030204" pitchFamily="34" charset="0"/>
                <a:ea typeface="Calibri" panose="020F0502020204030204" pitchFamily="34" charset="0"/>
                <a:cs typeface="Times New Roman" panose="02020603050405020304" pitchFamily="18" charset="0"/>
              </a:rPr>
              <a:t>EU-</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3200" b="0" cap="none" dirty="0">
                <a:latin typeface="Calibri" panose="020F0502020204030204" pitchFamily="34" charset="0"/>
                <a:ea typeface="Calibri" panose="020F0502020204030204" pitchFamily="34" charset="0"/>
                <a:cs typeface="Times New Roman" panose="02020603050405020304" pitchFamily="18" charset="0"/>
              </a:rPr>
              <a:t> on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b="0" cap="none" dirty="0">
                <a:latin typeface="Calibri" panose="020F0502020204030204" pitchFamily="34" charset="0"/>
                <a:ea typeface="Calibri" panose="020F0502020204030204" pitchFamily="34" charset="0"/>
                <a:cs typeface="Times New Roman" panose="02020603050405020304" pitchFamily="18" charset="0"/>
              </a:rPr>
              <a:t> and the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right</a:t>
            </a:r>
            <a:r>
              <a:rPr lang="pl-PL" sz="3200" b="0" cap="none" dirty="0">
                <a:latin typeface="Calibri" panose="020F0502020204030204" pitchFamily="34" charset="0"/>
                <a:ea typeface="Calibri" panose="020F0502020204030204" pitchFamily="34" charset="0"/>
                <a:cs typeface="Times New Roman" panose="02020603050405020304" pitchFamily="18" charset="0"/>
              </a:rPr>
              <a:t> to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disconnect</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b="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3200" b="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a:latin typeface="Calibri" panose="020F0502020204030204" pitchFamily="34" charset="0"/>
                <a:ea typeface="Calibri" panose="020F0502020204030204" pitchFamily="34" charset="0"/>
                <a:cs typeface="Times New Roman" panose="02020603050405020304" pitchFamily="18" charset="0"/>
              </a:rPr>
              <a:t>Case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studies</a:t>
            </a:r>
            <a:r>
              <a:rPr lang="pl-PL" sz="3200" b="0" cap="none" dirty="0">
                <a:latin typeface="Calibri" panose="020F0502020204030204" pitchFamily="34" charset="0"/>
                <a:ea typeface="Calibri" panose="020F0502020204030204" pitchFamily="34" charset="0"/>
                <a:cs typeface="Times New Roman" panose="02020603050405020304" pitchFamily="18" charset="0"/>
              </a:rPr>
              <a:t>  -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benefits</a:t>
            </a:r>
            <a:r>
              <a:rPr lang="pl-PL" sz="3200" b="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challanges</a:t>
            </a:r>
            <a:r>
              <a:rPr lang="pl-PL" sz="3200" b="0" cap="none" dirty="0">
                <a:latin typeface="Calibri" panose="020F0502020204030204" pitchFamily="34" charset="0"/>
                <a:ea typeface="Calibri" panose="020F0502020204030204" pitchFamily="34" charset="0"/>
                <a:cs typeface="Times New Roman" panose="02020603050405020304" pitchFamily="18" charset="0"/>
              </a:rPr>
              <a:t> of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telework</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41801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AB426-5B7C-607E-D413-5D2C9495CC0A}"/>
              </a:ext>
            </a:extLst>
          </p:cNvPr>
          <p:cNvSpPr>
            <a:spLocks noGrp="1"/>
          </p:cNvSpPr>
          <p:nvPr>
            <p:ph type="ctrTitle"/>
          </p:nvPr>
        </p:nvSpPr>
        <p:spPr>
          <a:xfrm>
            <a:off x="8109338" y="3429000"/>
            <a:ext cx="4169664" cy="667512"/>
          </a:xfrm>
        </p:spPr>
        <p:txBody>
          <a:bodyPr rtlCol="0"/>
          <a:lstStyle>
            <a:defPPr>
              <a:defRPr lang="it-IT"/>
            </a:defPPr>
          </a:lstStyle>
          <a:p>
            <a:pPr rtl="0"/>
            <a:r>
              <a:rPr lang="it-IT" sz="4000" dirty="0"/>
              <a:t>THANK YOU</a:t>
            </a:r>
          </a:p>
        </p:txBody>
      </p:sp>
      <p:sp>
        <p:nvSpPr>
          <p:cNvPr id="3" name="Sottotitolo 2">
            <a:extLst>
              <a:ext uri="{FF2B5EF4-FFF2-40B4-BE49-F238E27FC236}">
                <a16:creationId xmlns:a16="http://schemas.microsoft.com/office/drawing/2014/main" id="{B787DFD8-D262-D485-B1F2-817C5A0928C5}"/>
              </a:ext>
            </a:extLst>
          </p:cNvPr>
          <p:cNvSpPr>
            <a:spLocks noGrp="1"/>
          </p:cNvSpPr>
          <p:nvPr>
            <p:ph type="subTitle" idx="1"/>
          </p:nvPr>
        </p:nvSpPr>
        <p:spPr>
          <a:xfrm>
            <a:off x="171450" y="1056132"/>
            <a:ext cx="8372475" cy="2176272"/>
          </a:xfrm>
        </p:spPr>
        <p:txBody>
          <a:bodyPr rtlCol="0"/>
          <a:lstStyle>
            <a:defPPr>
              <a:defRPr lang="it-IT"/>
            </a:defPPr>
          </a:lstStyle>
          <a:p>
            <a:pPr rtl="0"/>
            <a:r>
              <a:rPr lang="it-IT" sz="2500" dirty="0"/>
              <a:t>For </a:t>
            </a:r>
            <a:r>
              <a:rPr lang="it-IT" sz="2500" dirty="0" err="1"/>
              <a:t>further</a:t>
            </a:r>
            <a:r>
              <a:rPr lang="it-IT" sz="2500" dirty="0"/>
              <a:t> information:</a:t>
            </a:r>
          </a:p>
          <a:p>
            <a:pPr rtl="0"/>
            <a:endParaRPr lang="it-IT" sz="2500" dirty="0"/>
          </a:p>
          <a:p>
            <a:pPr>
              <a:lnSpc>
                <a:spcPct val="115000"/>
              </a:lnSpc>
              <a:spcAft>
                <a:spcPts val="1000"/>
              </a:spcAft>
            </a:pPr>
            <a:r>
              <a:rPr lang="it-IT" sz="2500" dirty="0">
                <a:effectLst/>
                <a:ea typeface="Calibri" panose="020F0502020204030204" pitchFamily="34" charset="0"/>
                <a:cs typeface="Times New Roman" panose="02020603050405020304" pitchFamily="18" charset="0"/>
              </a:rPr>
              <a:t> </a:t>
            </a:r>
            <a:r>
              <a:rPr lang="pl-PL" sz="2500" dirty="0">
                <a:effectLst/>
                <a:ea typeface="Calibri" panose="020F0502020204030204" pitchFamily="34" charset="0"/>
                <a:cs typeface="Times New Roman" panose="02020603050405020304" pitchFamily="18" charset="0"/>
              </a:rPr>
              <a:t>Dominik Owczarek </a:t>
            </a:r>
          </a:p>
          <a:p>
            <a:pPr>
              <a:lnSpc>
                <a:spcPct val="115000"/>
              </a:lnSpc>
              <a:spcAft>
                <a:spcPts val="1000"/>
              </a:spcAft>
            </a:pPr>
            <a:r>
              <a:rPr lang="pl-PL" sz="2500" dirty="0">
                <a:ea typeface="Calibri" panose="020F0502020204030204" pitchFamily="34" charset="0"/>
                <a:cs typeface="Times New Roman" panose="02020603050405020304" pitchFamily="18" charset="0"/>
              </a:rPr>
              <a:t>d</a:t>
            </a:r>
            <a:r>
              <a:rPr lang="pl-PL" sz="2500" dirty="0">
                <a:effectLst/>
                <a:ea typeface="Calibri" panose="020F0502020204030204" pitchFamily="34" charset="0"/>
                <a:cs typeface="Times New Roman" panose="02020603050405020304" pitchFamily="18" charset="0"/>
              </a:rPr>
              <a:t>omink.owczarek@gmail.com</a:t>
            </a:r>
            <a:endParaRPr lang="it-IT" sz="2500" dirty="0"/>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B5A-F2CA-C245-6B76-01A725E31FF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86CDFC5-2C7A-0541-58D6-20D4B953495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A3FF9E7-32BD-1FFE-B657-6D1B377A505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6C58F3C-0586-A20C-9B17-2172C260C21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0B7F40D-A34B-F85F-F03B-0F964590464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A318E12-AD7A-54D7-E544-31F0AD3E8F0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E13227AB-8723-9011-A546-84B9224DDAE1}"/>
              </a:ext>
            </a:extLst>
          </p:cNvPr>
          <p:cNvSpPr txBox="1"/>
          <p:nvPr/>
        </p:nvSpPr>
        <p:spPr>
          <a:xfrm>
            <a:off x="318366" y="1766008"/>
            <a:ext cx="11873633" cy="4339650"/>
          </a:xfrm>
          <a:prstGeom prst="rect">
            <a:avLst/>
          </a:prstGeom>
          <a:noFill/>
        </p:spPr>
        <p:txBody>
          <a:bodyPr wrap="square">
            <a:spAutoFit/>
          </a:bodyPr>
          <a:lstStyle/>
          <a:p>
            <a:pPr lvl="0">
              <a:lnSpc>
                <a:spcPct val="115000"/>
              </a:lnSpc>
            </a:pPr>
            <a:r>
              <a:rPr lang="pl-PL" sz="2400" dirty="0">
                <a:solidFill>
                  <a:srgbClr val="202C8F"/>
                </a:solidFill>
                <a:ea typeface="Calibri" panose="020F0502020204030204" pitchFamily="34" charset="0"/>
                <a:cs typeface="Times New Roman" panose="02020603050405020304" pitchFamily="18" charset="0"/>
                <a:hlinkClick r:id="rId3"/>
              </a:rPr>
              <a:t>E</a:t>
            </a:r>
            <a:r>
              <a:rPr lang="en-US" sz="2400" dirty="0">
                <a:solidFill>
                  <a:srgbClr val="202C8F"/>
                </a:solidFill>
                <a:ea typeface="Calibri" panose="020F0502020204030204" pitchFamily="34" charset="0"/>
                <a:cs typeface="Times New Roman" panose="02020603050405020304" pitchFamily="18" charset="0"/>
                <a:hlinkClick r:id="rId3"/>
              </a:rPr>
              <a:t>U-level social partners Framework Agreement on Telework </a:t>
            </a:r>
            <a:r>
              <a:rPr lang="en-US" sz="2400" dirty="0">
                <a:solidFill>
                  <a:srgbClr val="202C8F"/>
                </a:solidFill>
                <a:ea typeface="Calibri" panose="020F0502020204030204" pitchFamily="34" charset="0"/>
                <a:cs typeface="Times New Roman" panose="02020603050405020304" pitchFamily="18" charset="0"/>
              </a:rPr>
              <a:t>(2002)</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a:solidFill>
                  <a:srgbClr val="202C8F"/>
                </a:solidFill>
                <a:ea typeface="Calibri" panose="020F0502020204030204" pitchFamily="34" charset="0"/>
                <a:cs typeface="Times New Roman" panose="02020603050405020304" pitchFamily="18" charset="0"/>
              </a:rPr>
              <a:t> - </a:t>
            </a:r>
            <a:r>
              <a:rPr lang="pl-PL" sz="2400" dirty="0" err="1">
                <a:solidFill>
                  <a:srgbClr val="202C8F"/>
                </a:solidFill>
                <a:ea typeface="Calibri" panose="020F0502020204030204" pitchFamily="34" charset="0"/>
                <a:cs typeface="Times New Roman" panose="02020603050405020304" pitchFamily="18" charset="0"/>
              </a:rPr>
              <a:t>national-level</a:t>
            </a:r>
            <a:r>
              <a:rPr lang="pl-PL" sz="2400" dirty="0">
                <a:solidFill>
                  <a:srgbClr val="202C8F"/>
                </a:solidFill>
                <a:ea typeface="Calibri" panose="020F0502020204030204" pitchFamily="34" charset="0"/>
                <a:cs typeface="Times New Roman" panose="02020603050405020304" pitchFamily="18" charset="0"/>
              </a:rPr>
              <a:t> </a:t>
            </a:r>
            <a:r>
              <a:rPr lang="pl-PL" sz="2400" dirty="0" err="1">
                <a:solidFill>
                  <a:srgbClr val="202C8F"/>
                </a:solidFill>
                <a:ea typeface="Calibri" panose="020F0502020204030204" pitchFamily="34" charset="0"/>
                <a:cs typeface="Times New Roman" panose="02020603050405020304" pitchFamily="18" charset="0"/>
              </a:rPr>
              <a:t>regulations</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err="1">
                <a:solidFill>
                  <a:srgbClr val="202C8F"/>
                </a:solidFill>
                <a:ea typeface="Calibri" panose="020F0502020204030204" pitchFamily="34" charset="0"/>
                <a:cs typeface="Times New Roman" panose="02020603050405020304" pitchFamily="18" charset="0"/>
                <a:hlinkClick r:id="rId4"/>
              </a:rPr>
              <a:t>European</a:t>
            </a:r>
            <a:r>
              <a:rPr lang="pl-PL" sz="2400" dirty="0">
                <a:solidFill>
                  <a:srgbClr val="202C8F"/>
                </a:solidFill>
                <a:ea typeface="Calibri" panose="020F0502020204030204" pitchFamily="34" charset="0"/>
                <a:cs typeface="Times New Roman" panose="02020603050405020304" pitchFamily="18" charset="0"/>
                <a:hlinkClick r:id="rId4"/>
              </a:rPr>
              <a:t> </a:t>
            </a:r>
            <a:r>
              <a:rPr lang="pl-PL" sz="2400" dirty="0" err="1">
                <a:solidFill>
                  <a:srgbClr val="202C8F"/>
                </a:solidFill>
                <a:ea typeface="Calibri" panose="020F0502020204030204" pitchFamily="34" charset="0"/>
                <a:cs typeface="Times New Roman" panose="02020603050405020304" pitchFamily="18" charset="0"/>
                <a:hlinkClick r:id="rId4"/>
              </a:rPr>
              <a:t>Social</a:t>
            </a:r>
            <a:r>
              <a:rPr lang="pl-PL" sz="2400" dirty="0">
                <a:solidFill>
                  <a:srgbClr val="202C8F"/>
                </a:solidFill>
                <a:ea typeface="Calibri" panose="020F0502020204030204" pitchFamily="34" charset="0"/>
                <a:cs typeface="Times New Roman" panose="02020603050405020304" pitchFamily="18" charset="0"/>
                <a:hlinkClick r:id="rId4"/>
              </a:rPr>
              <a:t> Partners Framework Agreement on </a:t>
            </a:r>
            <a:r>
              <a:rPr lang="pl-PL" sz="2400" dirty="0" err="1">
                <a:solidFill>
                  <a:srgbClr val="202C8F"/>
                </a:solidFill>
                <a:ea typeface="Calibri" panose="020F0502020204030204" pitchFamily="34" charset="0"/>
                <a:cs typeface="Times New Roman" panose="02020603050405020304" pitchFamily="18" charset="0"/>
                <a:hlinkClick r:id="rId4"/>
              </a:rPr>
              <a:t>Digitalisation</a:t>
            </a:r>
            <a:r>
              <a:rPr lang="pl-PL" sz="2400" dirty="0">
                <a:solidFill>
                  <a:srgbClr val="202C8F"/>
                </a:solidFill>
                <a:ea typeface="Calibri" panose="020F0502020204030204" pitchFamily="34" charset="0"/>
                <a:cs typeface="Times New Roman" panose="02020603050405020304" pitchFamily="18" charset="0"/>
                <a:hlinkClick r:id="rId4"/>
              </a:rPr>
              <a:t> </a:t>
            </a:r>
            <a:r>
              <a:rPr lang="pl-PL" sz="2400" dirty="0">
                <a:solidFill>
                  <a:srgbClr val="202C8F"/>
                </a:solidFill>
                <a:ea typeface="Calibri" panose="020F0502020204030204" pitchFamily="34" charset="0"/>
                <a:cs typeface="Times New Roman" panose="02020603050405020304" pitchFamily="18" charset="0"/>
              </a:rPr>
              <a:t>(</a:t>
            </a:r>
            <a:r>
              <a:rPr lang="pl-PL" sz="2400" dirty="0" err="1">
                <a:solidFill>
                  <a:srgbClr val="202C8F"/>
                </a:solidFill>
                <a:ea typeface="Calibri" panose="020F0502020204030204" pitchFamily="34" charset="0"/>
                <a:cs typeface="Times New Roman" panose="02020603050405020304" pitchFamily="18" charset="0"/>
              </a:rPr>
              <a:t>June</a:t>
            </a:r>
            <a:r>
              <a:rPr lang="pl-PL" sz="2400" dirty="0">
                <a:solidFill>
                  <a:srgbClr val="202C8F"/>
                </a:solidFill>
                <a:ea typeface="Calibri" panose="020F0502020204030204" pitchFamily="34" charset="0"/>
                <a:cs typeface="Times New Roman" panose="02020603050405020304" pitchFamily="18" charset="0"/>
              </a:rPr>
              <a:t> 2020) </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hlinkClick r:id="rId5"/>
              </a:rPr>
              <a:t>European Parliament resolution</a:t>
            </a:r>
            <a:r>
              <a:rPr lang="pl-PL" sz="2400" dirty="0">
                <a:solidFill>
                  <a:srgbClr val="202C8F"/>
                </a:solidFill>
                <a:ea typeface="Calibri" panose="020F0502020204030204" pitchFamily="34" charset="0"/>
                <a:cs typeface="Times New Roman" panose="02020603050405020304" pitchFamily="18" charset="0"/>
                <a:hlinkClick r:id="rId5"/>
              </a:rPr>
              <a:t> </a:t>
            </a:r>
            <a:r>
              <a:rPr lang="en-GB" sz="2400" dirty="0">
                <a:solidFill>
                  <a:srgbClr val="202C8F"/>
                </a:solidFill>
                <a:ea typeface="Calibri" panose="020F0502020204030204" pitchFamily="34" charset="0"/>
                <a:cs typeface="Times New Roman" panose="02020603050405020304" pitchFamily="18" charset="0"/>
                <a:hlinkClick r:id="rId5"/>
              </a:rPr>
              <a:t>with recommendations to the Commission on the right to disconnect</a:t>
            </a:r>
            <a:r>
              <a:rPr lang="pl-PL" sz="2400" dirty="0">
                <a:solidFill>
                  <a:srgbClr val="202C8F"/>
                </a:solidFill>
                <a:ea typeface="Calibri" panose="020F0502020204030204" pitchFamily="34" charset="0"/>
                <a:cs typeface="Times New Roman" panose="02020603050405020304" pitchFamily="18" charset="0"/>
                <a:hlinkClick r:id="rId5"/>
              </a:rPr>
              <a:t> </a:t>
            </a:r>
            <a:r>
              <a:rPr lang="pl-PL" sz="2400" dirty="0">
                <a:solidFill>
                  <a:srgbClr val="202C8F"/>
                </a:solidFill>
                <a:ea typeface="Calibri" panose="020F0502020204030204" pitchFamily="34" charset="0"/>
                <a:cs typeface="Times New Roman" panose="02020603050405020304" pitchFamily="18" charset="0"/>
              </a:rPr>
              <a:t>(Jan 2021)</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a:solidFill>
                  <a:srgbClr val="202C8F"/>
                </a:solidFill>
                <a:ea typeface="Calibri" panose="020F0502020204030204" pitchFamily="34" charset="0"/>
                <a:cs typeface="Times New Roman" panose="02020603050405020304" pitchFamily="18" charset="0"/>
              </a:rPr>
              <a:t>Draft bill for the </a:t>
            </a:r>
            <a:r>
              <a:rPr lang="en-US" sz="2400" dirty="0">
                <a:solidFill>
                  <a:srgbClr val="202C8F"/>
                </a:solidFill>
                <a:ea typeface="Calibri" panose="020F0502020204030204" pitchFamily="34" charset="0"/>
                <a:cs typeface="Times New Roman" panose="02020603050405020304" pitchFamily="18" charset="0"/>
              </a:rPr>
              <a:t>Directive on telework and the right to disconnect failed in </a:t>
            </a:r>
            <a:r>
              <a:rPr lang="pl-PL" sz="2400" dirty="0">
                <a:solidFill>
                  <a:srgbClr val="202C8F"/>
                </a:solidFill>
                <a:ea typeface="Calibri" panose="020F0502020204030204" pitchFamily="34" charset="0"/>
                <a:cs typeface="Times New Roman" panose="02020603050405020304" pitchFamily="18" charset="0"/>
              </a:rPr>
              <a:t>Dec </a:t>
            </a:r>
            <a:r>
              <a:rPr lang="en-US" sz="2400" dirty="0">
                <a:solidFill>
                  <a:srgbClr val="202C8F"/>
                </a:solidFill>
                <a:ea typeface="Calibri" panose="020F0502020204030204" pitchFamily="34" charset="0"/>
                <a:cs typeface="Times New Roman" panose="02020603050405020304" pitchFamily="18" charset="0"/>
              </a:rPr>
              <a:t>2023</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D3B36C7-5315-4D3C-A729-4B5BC92D1EA7}"/>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4000" cap="none" dirty="0">
                <a:latin typeface="Calibri" panose="020F0502020204030204" pitchFamily="34" charset="0"/>
                <a:ea typeface="Calibri" panose="020F0502020204030204" pitchFamily="34" charset="0"/>
                <a:cs typeface="Times New Roman" panose="02020603050405020304" pitchFamily="18" charset="0"/>
              </a:rPr>
              <a:t> and the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right</a:t>
            </a:r>
            <a:r>
              <a:rPr lang="pl-PL" sz="4000" cap="none" dirty="0">
                <a:latin typeface="Calibri" panose="020F0502020204030204" pitchFamily="34" charset="0"/>
                <a:ea typeface="Calibri" panose="020F0502020204030204" pitchFamily="34" charset="0"/>
                <a:cs typeface="Times New Roman" panose="02020603050405020304" pitchFamily="18" charset="0"/>
              </a:rPr>
              <a:t> to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disconnect</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5399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B5A-F2CA-C245-6B76-01A725E31FF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86CDFC5-2C7A-0541-58D6-20D4B953495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A3FF9E7-32BD-1FFE-B657-6D1B377A505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6C58F3C-0586-A20C-9B17-2172C260C21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0B7F40D-A34B-F85F-F03B-0F964590464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A318E12-AD7A-54D7-E544-31F0AD3E8F0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E13227AB-8723-9011-A546-84B9224DDAE1}"/>
              </a:ext>
            </a:extLst>
          </p:cNvPr>
          <p:cNvSpPr txBox="1"/>
          <p:nvPr/>
        </p:nvSpPr>
        <p:spPr>
          <a:xfrm>
            <a:off x="318366" y="1766008"/>
            <a:ext cx="11873633" cy="4093428"/>
          </a:xfrm>
          <a:prstGeom prst="rect">
            <a:avLst/>
          </a:prstGeom>
          <a:noFill/>
        </p:spPr>
        <p:txBody>
          <a:bodyPr wrap="square">
            <a:spAutoFit/>
          </a:bodyPr>
          <a:lstStyle/>
          <a:p>
            <a:pPr lvl="0"/>
            <a:r>
              <a:rPr lang="en-GB" sz="2000" u="sng" dirty="0">
                <a:hlinkClick r:id="rId3"/>
              </a:rPr>
              <a:t>EU Working Time Directive (Directive 2003/88)</a:t>
            </a:r>
            <a:r>
              <a:rPr lang="en-GB" sz="2000" dirty="0"/>
              <a:t> </a:t>
            </a:r>
            <a:r>
              <a:rPr lang="en-GB" sz="2000" dirty="0">
                <a:solidFill>
                  <a:schemeClr val="accent6"/>
                </a:solidFill>
              </a:rPr>
              <a:t>includes provisions aimed at protecting the safety and health of workers (maximum of 48 working hours per week, etc.), including those performing telework;</a:t>
            </a:r>
            <a:endParaRPr lang="pl-PL" sz="2000" dirty="0">
              <a:solidFill>
                <a:schemeClr val="accent6"/>
              </a:solidFill>
            </a:endParaRPr>
          </a:p>
          <a:p>
            <a:pPr lvl="0"/>
            <a:endParaRPr lang="en-GB" sz="2000" dirty="0">
              <a:solidFill>
                <a:schemeClr val="accent6"/>
              </a:solidFill>
            </a:endParaRPr>
          </a:p>
          <a:p>
            <a:pPr lvl="0"/>
            <a:r>
              <a:rPr lang="en-GB" sz="2000" u="sng" dirty="0">
                <a:hlinkClick r:id="rId4"/>
              </a:rPr>
              <a:t>Framework Directive on Safety and Health at Work (Council Directive 89/391/EEC)</a:t>
            </a:r>
            <a:r>
              <a:rPr lang="en-GB" sz="2000" dirty="0"/>
              <a:t> </a:t>
            </a:r>
            <a:r>
              <a:rPr lang="en-GB" sz="2000" dirty="0">
                <a:solidFill>
                  <a:schemeClr val="accent6"/>
                </a:solidFill>
              </a:rPr>
              <a:t>when dealing with the health and safety of workers in the workplace, does not specify the work location and, accordingly, also applies to remote workers;</a:t>
            </a:r>
            <a:endParaRPr lang="pl-PL" sz="2000" dirty="0">
              <a:solidFill>
                <a:schemeClr val="accent6"/>
              </a:solidFill>
            </a:endParaRPr>
          </a:p>
          <a:p>
            <a:pPr lvl="0"/>
            <a:endParaRPr lang="en-GB" sz="2000" dirty="0">
              <a:solidFill>
                <a:schemeClr val="accent6"/>
              </a:solidFill>
            </a:endParaRPr>
          </a:p>
          <a:p>
            <a:pPr lvl="0"/>
            <a:r>
              <a:rPr lang="en-GB" sz="2000" u="sng" dirty="0">
                <a:hlinkClick r:id="rId5"/>
              </a:rPr>
              <a:t>Transparent and Predictable Working Conditions Directive (Directive (EU) 2019/1152)</a:t>
            </a:r>
            <a:r>
              <a:rPr lang="en-GB" sz="2000" dirty="0"/>
              <a:t> </a:t>
            </a:r>
            <a:r>
              <a:rPr lang="en-GB" sz="2000" dirty="0">
                <a:solidFill>
                  <a:schemeClr val="accent6"/>
                </a:solidFill>
              </a:rPr>
              <a:t>indirectly affects remote workers as it requires that provisions be made in relation to the place of work and that work patterns be clarified in the employment contract. Moreover, the directive seeks to protect workers from on-demand requests and this could help to reduce the unpredictability of irregular working time patterns and have a positive impact on the work–life balance of workers; although it does not deal with the potentially negative impact of telework, </a:t>
            </a:r>
            <a:endParaRPr lang="pl-PL" sz="2000" dirty="0">
              <a:solidFill>
                <a:schemeClr val="accent6"/>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D3B36C7-5315-4D3C-A729-4B5BC92D1EA7}"/>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4000" cap="none" dirty="0">
                <a:latin typeface="Calibri" panose="020F0502020204030204" pitchFamily="34" charset="0"/>
                <a:ea typeface="Calibri" panose="020F0502020204030204" pitchFamily="34" charset="0"/>
                <a:cs typeface="Times New Roman" panose="02020603050405020304" pitchFamily="18" charset="0"/>
              </a:rPr>
              <a:t> and the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right</a:t>
            </a:r>
            <a:r>
              <a:rPr lang="pl-PL" sz="4000" cap="none" dirty="0">
                <a:latin typeface="Calibri" panose="020F0502020204030204" pitchFamily="34" charset="0"/>
                <a:ea typeface="Calibri" panose="020F0502020204030204" pitchFamily="34" charset="0"/>
                <a:cs typeface="Times New Roman" panose="02020603050405020304" pitchFamily="18" charset="0"/>
              </a:rPr>
              <a:t> to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disconnect</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9970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B5A-F2CA-C245-6B76-01A725E31FF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86CDFC5-2C7A-0541-58D6-20D4B953495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A3FF9E7-32BD-1FFE-B657-6D1B377A505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6C58F3C-0586-A20C-9B17-2172C260C21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0B7F40D-A34B-F85F-F03B-0F964590464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A318E12-AD7A-54D7-E544-31F0AD3E8F0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E13227AB-8723-9011-A546-84B9224DDAE1}"/>
              </a:ext>
            </a:extLst>
          </p:cNvPr>
          <p:cNvSpPr txBox="1"/>
          <p:nvPr/>
        </p:nvSpPr>
        <p:spPr>
          <a:xfrm>
            <a:off x="318366" y="1766008"/>
            <a:ext cx="11873633" cy="4210383"/>
          </a:xfrm>
          <a:prstGeom prst="rect">
            <a:avLst/>
          </a:prstGeom>
          <a:noFill/>
        </p:spPr>
        <p:txBody>
          <a:bodyPr wrap="square">
            <a:spAutoFit/>
          </a:bodyPr>
          <a:lstStyle/>
          <a:p>
            <a:pPr lvl="0"/>
            <a:r>
              <a:rPr lang="en-GB" sz="2400" u="sng" dirty="0">
                <a:hlinkClick r:id="rId3"/>
              </a:rPr>
              <a:t>the Work-Life Balance Directive (Directive (EU) 2019/1158)</a:t>
            </a:r>
            <a:r>
              <a:rPr lang="en-GB" sz="2400" dirty="0"/>
              <a:t>, </a:t>
            </a:r>
            <a:r>
              <a:rPr lang="en-GB" sz="2400" dirty="0">
                <a:solidFill>
                  <a:schemeClr val="accent6"/>
                </a:solidFill>
              </a:rPr>
              <a:t>includes telework as one of the flexible working arrangements to which working parents and carers are entitled. Remote workers who exercise this right are protected against discrimination or any unfavourable treatment resulting from the request;</a:t>
            </a:r>
            <a:endParaRPr lang="pl-PL" sz="2400" dirty="0">
              <a:solidFill>
                <a:schemeClr val="accent6"/>
              </a:solidFill>
            </a:endParaRPr>
          </a:p>
          <a:p>
            <a:pPr lvl="0"/>
            <a:endParaRPr lang="en-GB" sz="2400" dirty="0">
              <a:solidFill>
                <a:schemeClr val="accent6"/>
              </a:solidFill>
            </a:endParaRPr>
          </a:p>
          <a:p>
            <a:pPr lvl="0"/>
            <a:r>
              <a:rPr lang="en-GB" sz="2400" u="sng" dirty="0">
                <a:hlinkClick r:id="rId4"/>
              </a:rPr>
              <a:t>General Data Protection Regulation (Regulation (EU) 2016/679)</a:t>
            </a:r>
            <a:r>
              <a:rPr lang="en-GB" sz="2400" dirty="0"/>
              <a:t>,</a:t>
            </a:r>
            <a:r>
              <a:rPr lang="en-GB" sz="2400" dirty="0">
                <a:solidFill>
                  <a:schemeClr val="accent6"/>
                </a:solidFill>
              </a:rPr>
              <a:t> replacing Directive 95/46/EC, regulates the collection, use and transfer of personal data, and establishes provisions related to data-processing operations, including employee monitoring. In this view, this regulation requires that employees’ consent be given prior to the introduction of any employee monitoring system. </a:t>
            </a:r>
            <a:endParaRPr lang="pl-PL" sz="2400" b="1" dirty="0">
              <a:solidFill>
                <a:schemeClr val="accent6"/>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D3B36C7-5315-4D3C-A729-4B5BC92D1EA7}"/>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4000" cap="none" dirty="0">
                <a:latin typeface="Calibri" panose="020F0502020204030204" pitchFamily="34" charset="0"/>
                <a:ea typeface="Calibri" panose="020F0502020204030204" pitchFamily="34" charset="0"/>
                <a:cs typeface="Times New Roman" panose="02020603050405020304" pitchFamily="18" charset="0"/>
              </a:rPr>
              <a:t> and the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right</a:t>
            </a:r>
            <a:r>
              <a:rPr lang="pl-PL" sz="4000" cap="none" dirty="0">
                <a:latin typeface="Calibri" panose="020F0502020204030204" pitchFamily="34" charset="0"/>
                <a:ea typeface="Calibri" panose="020F0502020204030204" pitchFamily="34" charset="0"/>
                <a:cs typeface="Times New Roman" panose="02020603050405020304" pitchFamily="18" charset="0"/>
              </a:rPr>
              <a:t> to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disconnect</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634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B5A-F2CA-C245-6B76-01A725E31FF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86CDFC5-2C7A-0541-58D6-20D4B953495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A3FF9E7-32BD-1FFE-B657-6D1B377A505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6C58F3C-0586-A20C-9B17-2172C260C21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0B7F40D-A34B-F85F-F03B-0F964590464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A318E12-AD7A-54D7-E544-31F0AD3E8F0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ED3B36C7-5315-4D3C-A729-4B5BC92D1EA7}"/>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400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endParaRPr lang="it-IT" sz="2100" cap="none" dirty="0">
              <a:latin typeface="+mn-lt"/>
            </a:endParaRPr>
          </a:p>
        </p:txBody>
      </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261" y="1036572"/>
            <a:ext cx="3967065" cy="54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28" y="1036571"/>
            <a:ext cx="3975467" cy="54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0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320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320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findings</a:t>
            </a:r>
            <a:endParaRPr lang="it-IT" sz="1800" cap="none"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4" y="1162964"/>
            <a:ext cx="9599884" cy="507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0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teleworkability</a:t>
            </a:r>
            <a:r>
              <a:rPr lang="pl-PL" sz="3200" cap="none" dirty="0">
                <a:latin typeface="Calibri" panose="020F0502020204030204" pitchFamily="34" charset="0"/>
                <a:ea typeface="Calibri" panose="020F0502020204030204" pitchFamily="34" charset="0"/>
                <a:cs typeface="Times New Roman" panose="02020603050405020304" pitchFamily="18" charset="0"/>
              </a:rPr>
              <a:t> in the EU – </a:t>
            </a:r>
            <a:r>
              <a:rPr lang="pl-PL" sz="3200" cap="none" dirty="0" err="1">
                <a:latin typeface="Calibri" panose="020F0502020204030204" pitchFamily="34" charset="0"/>
                <a:ea typeface="Calibri" panose="020F0502020204030204" pitchFamily="34" charset="0"/>
                <a:cs typeface="Times New Roman" panose="02020603050405020304" pitchFamily="18" charset="0"/>
              </a:rPr>
              <a:t>empirical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findings</a:t>
            </a:r>
            <a:endParaRPr lang="it-IT" sz="1800" cap="none"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891" y="1105072"/>
            <a:ext cx="7296852" cy="542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1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65_TF78438558_Win32" id="{2FF293E6-F903-4A44-B7DE-D79C907B4FD3}" vid="{644B2A06-8A3A-4367-858F-BF7CA4791EA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9996</TotalTime>
  <Words>2413</Words>
  <Application>Microsoft Office PowerPoint</Application>
  <PresentationFormat>Panoramiczny</PresentationFormat>
  <Paragraphs>296</Paragraphs>
  <Slides>30</Slides>
  <Notes>22</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30</vt:i4>
      </vt:variant>
    </vt:vector>
  </HeadingPairs>
  <TitlesOfParts>
    <vt:vector size="39" baseType="lpstr">
      <vt:lpstr>Aptos</vt:lpstr>
      <vt:lpstr>Arial</vt:lpstr>
      <vt:lpstr>Arial Black</vt:lpstr>
      <vt:lpstr>Calibri</vt:lpstr>
      <vt:lpstr>Cambria</vt:lpstr>
      <vt:lpstr>Sabon Next LT</vt:lpstr>
      <vt:lpstr>Times New Roman</vt:lpstr>
      <vt:lpstr>Wingdings</vt:lpstr>
      <vt:lpstr>Tema di Office</vt:lpstr>
      <vt:lpstr>     TRADE UNION diGITALIZATION OFFICERS FOR EFFECTIVE TRADE UNIONS IN THE NEW DIGITAL WORLD OF WORK</vt:lpstr>
      <vt:lpstr>2nd online training     Telework – key challanges for workers ?  </vt:lpstr>
      <vt:lpstr>      2nd online training  EU-level policies on telework and the right to disconnect  Telework and teleworkability in the EU – empirical findings  Case studies  - benefits and challanges of telework    </vt:lpstr>
      <vt:lpstr>EU-level policies on telework and the right to disconnect  </vt:lpstr>
      <vt:lpstr>EU-level policies on telework and the right to disconnect  </vt:lpstr>
      <vt:lpstr>EU-level policies on telework and the right to disconnect  </vt:lpstr>
      <vt:lpstr>Telework and teleworkability in the EU – empirical findings</vt:lpstr>
      <vt:lpstr>Telework and teleworkability in the EU – empirical findings</vt:lpstr>
      <vt:lpstr>Telework and teleworkability in the EU – empirical findings</vt:lpstr>
      <vt:lpstr>Telework and teleworkability in the EU – empirical findings</vt:lpstr>
      <vt:lpstr>Prezentacja programu PowerPoint</vt:lpstr>
      <vt:lpstr>Prezentacja programu PowerPoint</vt:lpstr>
      <vt:lpstr>Telework and teleworkability in the EU – empirical findings</vt:lpstr>
      <vt:lpstr>Telework and teleworkability in the EU – empirical findings</vt:lpstr>
      <vt:lpstr>      Case studies   - benefits and challanges of telework        </vt:lpstr>
      <vt:lpstr>      Case studies   - benefits and challanges of telework        </vt:lpstr>
      <vt:lpstr>Key results – motivation for telework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Action plan and priorities for the next months of TUDOs work (national and international activities)  Manual for TUDOs Trainings:  1st online training session: 21.02.2024  2nd online training session: 27.02.2024  Training in Malaga (Spain): 6-7.03.2024 3 online networking meeting of TUDO network       </vt:lpstr>
      <vt:lpstr>Information, consultation and participation rights</vt:lpstr>
      <vt:lpstr>EU legal acts on information and consultation (and related issues)</vt:lpstr>
      <vt:lpstr>EU legal acts on information and consultation (and related issues)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REVISIONE DEL PROGETTO ANTENOR</dc:title>
  <dc:creator>Stefania Radici</dc:creator>
  <cp:lastModifiedBy>opzz7</cp:lastModifiedBy>
  <cp:revision>105</cp:revision>
  <cp:lastPrinted>2023-10-16T14:44:25Z</cp:lastPrinted>
  <dcterms:created xsi:type="dcterms:W3CDTF">2023-09-07T14:12:43Z</dcterms:created>
  <dcterms:modified xsi:type="dcterms:W3CDTF">2024-03-12T11:05:56Z</dcterms:modified>
</cp:coreProperties>
</file>