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4"/>
  </p:notesMasterIdLst>
  <p:handoutMasterIdLst>
    <p:handoutMasterId r:id="rId35"/>
  </p:handoutMasterIdLst>
  <p:sldIdLst>
    <p:sldId id="278" r:id="rId2"/>
    <p:sldId id="280" r:id="rId3"/>
    <p:sldId id="296" r:id="rId4"/>
    <p:sldId id="317" r:id="rId5"/>
    <p:sldId id="306" r:id="rId6"/>
    <p:sldId id="307" r:id="rId7"/>
    <p:sldId id="308" r:id="rId8"/>
    <p:sldId id="310" r:id="rId9"/>
    <p:sldId id="309" r:id="rId10"/>
    <p:sldId id="316" r:id="rId11"/>
    <p:sldId id="318" r:id="rId12"/>
    <p:sldId id="313" r:id="rId13"/>
    <p:sldId id="320" r:id="rId14"/>
    <p:sldId id="315" r:id="rId15"/>
    <p:sldId id="319" r:id="rId16"/>
    <p:sldId id="324" r:id="rId17"/>
    <p:sldId id="325" r:id="rId18"/>
    <p:sldId id="326" r:id="rId19"/>
    <p:sldId id="321" r:id="rId20"/>
    <p:sldId id="328" r:id="rId21"/>
    <p:sldId id="327" r:id="rId22"/>
    <p:sldId id="322" r:id="rId23"/>
    <p:sldId id="329" r:id="rId24"/>
    <p:sldId id="323" r:id="rId25"/>
    <p:sldId id="330" r:id="rId26"/>
    <p:sldId id="331" r:id="rId27"/>
    <p:sldId id="332" r:id="rId28"/>
    <p:sldId id="333" r:id="rId29"/>
    <p:sldId id="314" r:id="rId30"/>
    <p:sldId id="311" r:id="rId31"/>
    <p:sldId id="312" r:id="rId32"/>
    <p:sldId id="293" r:id="rId33"/>
  </p:sldIdLst>
  <p:sldSz cx="12192000" cy="6858000"/>
  <p:notesSz cx="10234613" cy="7104063"/>
  <p:defaultTextStyle>
    <a:defPPr rtl="0">
      <a:defRPr lang="it-IT"/>
    </a:defPPr>
    <a:lvl1pPr marL="0" algn="l" defTabSz="457200" rtl="0" eaLnBrk="1" latinLnBrk="0" hangingPunct="1">
      <a:defRPr lang="it-IT" sz="1800" kern="1200">
        <a:solidFill>
          <a:schemeClr val="tx1"/>
        </a:solidFill>
        <a:latin typeface="+mn-lt"/>
        <a:ea typeface="+mn-ea"/>
        <a:cs typeface="+mn-cs"/>
      </a:defRPr>
    </a:lvl1pPr>
    <a:lvl2pPr marL="457200" algn="l" defTabSz="457200" rtl="0" eaLnBrk="1" latinLnBrk="0" hangingPunct="1">
      <a:defRPr lang="it-IT" sz="1800" kern="1200">
        <a:solidFill>
          <a:schemeClr val="tx1"/>
        </a:solidFill>
        <a:latin typeface="+mn-lt"/>
        <a:ea typeface="+mn-ea"/>
        <a:cs typeface="+mn-cs"/>
      </a:defRPr>
    </a:lvl2pPr>
    <a:lvl3pPr marL="914400" algn="l" defTabSz="457200" rtl="0" eaLnBrk="1" latinLnBrk="0" hangingPunct="1">
      <a:defRPr lang="it-IT" sz="1800" kern="1200">
        <a:solidFill>
          <a:schemeClr val="tx1"/>
        </a:solidFill>
        <a:latin typeface="+mn-lt"/>
        <a:ea typeface="+mn-ea"/>
        <a:cs typeface="+mn-cs"/>
      </a:defRPr>
    </a:lvl3pPr>
    <a:lvl4pPr marL="1371600" algn="l" defTabSz="457200" rtl="0" eaLnBrk="1" latinLnBrk="0" hangingPunct="1">
      <a:defRPr lang="it-IT" sz="1800" kern="1200">
        <a:solidFill>
          <a:schemeClr val="tx1"/>
        </a:solidFill>
        <a:latin typeface="+mn-lt"/>
        <a:ea typeface="+mn-ea"/>
        <a:cs typeface="+mn-cs"/>
      </a:defRPr>
    </a:lvl4pPr>
    <a:lvl5pPr marL="1828800" algn="l" defTabSz="457200" rtl="0" eaLnBrk="1" latinLnBrk="0" hangingPunct="1">
      <a:defRPr lang="it-IT" sz="1800" kern="1200">
        <a:solidFill>
          <a:schemeClr val="tx1"/>
        </a:solidFill>
        <a:latin typeface="+mn-lt"/>
        <a:ea typeface="+mn-ea"/>
        <a:cs typeface="+mn-cs"/>
      </a:defRPr>
    </a:lvl5pPr>
    <a:lvl6pPr marL="2286000" algn="l" defTabSz="457200" rtl="0" eaLnBrk="1" latinLnBrk="0" hangingPunct="1">
      <a:defRPr lang="it-IT" sz="1800" kern="1200">
        <a:solidFill>
          <a:schemeClr val="tx1"/>
        </a:solidFill>
        <a:latin typeface="+mn-lt"/>
        <a:ea typeface="+mn-ea"/>
        <a:cs typeface="+mn-cs"/>
      </a:defRPr>
    </a:lvl6pPr>
    <a:lvl7pPr marL="2743200" algn="l" defTabSz="457200" rtl="0" eaLnBrk="1" latinLnBrk="0" hangingPunct="1">
      <a:defRPr lang="it-IT" sz="1800" kern="1200">
        <a:solidFill>
          <a:schemeClr val="tx1"/>
        </a:solidFill>
        <a:latin typeface="+mn-lt"/>
        <a:ea typeface="+mn-ea"/>
        <a:cs typeface="+mn-cs"/>
      </a:defRPr>
    </a:lvl7pPr>
    <a:lvl8pPr marL="3200400" algn="l" defTabSz="457200" rtl="0" eaLnBrk="1" latinLnBrk="0" hangingPunct="1">
      <a:defRPr lang="it-IT" sz="1800" kern="1200">
        <a:solidFill>
          <a:schemeClr val="tx1"/>
        </a:solidFill>
        <a:latin typeface="+mn-lt"/>
        <a:ea typeface="+mn-ea"/>
        <a:cs typeface="+mn-cs"/>
      </a:defRPr>
    </a:lvl8pPr>
    <a:lvl9pPr marL="3657600" algn="l" defTabSz="4572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9" autoAdjust="0"/>
  </p:normalViewPr>
  <p:slideViewPr>
    <p:cSldViewPr snapToGrid="0" snapToObjects="1">
      <p:cViewPr varScale="1">
        <p:scale>
          <a:sx n="69" d="100"/>
          <a:sy n="69" d="100"/>
        </p:scale>
        <p:origin x="738" y="6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notesViewPr>
    <p:cSldViewPr snapToGrid="0" snapToObjects="1">
      <p:cViewPr varScale="1">
        <p:scale>
          <a:sx n="37" d="100"/>
          <a:sy n="37" d="100"/>
        </p:scale>
        <p:origin x="413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247819D-F1CB-53B6-B1A3-051EEF8AE17F}"/>
              </a:ext>
            </a:extLst>
          </p:cNvPr>
          <p:cNvSpPr>
            <a:spLocks noGrp="1"/>
          </p:cNvSpPr>
          <p:nvPr>
            <p:ph type="hdr" sz="quarter"/>
          </p:nvPr>
        </p:nvSpPr>
        <p:spPr>
          <a:xfrm>
            <a:off x="0" y="0"/>
            <a:ext cx="4434999" cy="356128"/>
          </a:xfrm>
          <a:prstGeom prst="rect">
            <a:avLst/>
          </a:prstGeom>
        </p:spPr>
        <p:txBody>
          <a:bodyPr vert="horz" lIns="41605" tIns="20803" rIns="41605" bIns="20803" rtlCol="0"/>
          <a:lstStyle>
            <a:lvl1pPr algn="l">
              <a:defRPr sz="500"/>
            </a:lvl1pPr>
          </a:lstStyle>
          <a:p>
            <a:endParaRPr lang="it-IT"/>
          </a:p>
        </p:txBody>
      </p:sp>
      <p:sp>
        <p:nvSpPr>
          <p:cNvPr id="3" name="Segnaposto data 2">
            <a:extLst>
              <a:ext uri="{FF2B5EF4-FFF2-40B4-BE49-F238E27FC236}">
                <a16:creationId xmlns:a16="http://schemas.microsoft.com/office/drawing/2014/main" id="{2A0DDE6F-9299-B8DF-CCB3-2CA9E78A55E8}"/>
              </a:ext>
            </a:extLst>
          </p:cNvPr>
          <p:cNvSpPr>
            <a:spLocks noGrp="1"/>
          </p:cNvSpPr>
          <p:nvPr>
            <p:ph type="dt" sz="quarter" idx="1"/>
          </p:nvPr>
        </p:nvSpPr>
        <p:spPr>
          <a:xfrm>
            <a:off x="5797245" y="0"/>
            <a:ext cx="4434999" cy="356128"/>
          </a:xfrm>
          <a:prstGeom prst="rect">
            <a:avLst/>
          </a:prstGeom>
        </p:spPr>
        <p:txBody>
          <a:bodyPr vert="horz" lIns="41605" tIns="20803" rIns="41605" bIns="20803" rtlCol="0"/>
          <a:lstStyle>
            <a:lvl1pPr algn="r">
              <a:defRPr sz="500"/>
            </a:lvl1pPr>
          </a:lstStyle>
          <a:p>
            <a:fld id="{211A2221-340C-4102-8331-69C7DD466B9E}" type="datetime1">
              <a:rPr lang="it-IT" smtClean="0"/>
              <a:t>12/03/2024</a:t>
            </a:fld>
            <a:endParaRPr lang="it-IT"/>
          </a:p>
        </p:txBody>
      </p:sp>
      <p:sp>
        <p:nvSpPr>
          <p:cNvPr id="4" name="Segnaposto piè di pagina 3">
            <a:extLst>
              <a:ext uri="{FF2B5EF4-FFF2-40B4-BE49-F238E27FC236}">
                <a16:creationId xmlns:a16="http://schemas.microsoft.com/office/drawing/2014/main" id="{CB3DF9A0-78B3-B87B-E72F-87B083E9DC81}"/>
              </a:ext>
            </a:extLst>
          </p:cNvPr>
          <p:cNvSpPr>
            <a:spLocks noGrp="1"/>
          </p:cNvSpPr>
          <p:nvPr>
            <p:ph type="ftr" sz="quarter" idx="2"/>
          </p:nvPr>
        </p:nvSpPr>
        <p:spPr>
          <a:xfrm>
            <a:off x="0" y="6747935"/>
            <a:ext cx="4434999" cy="356128"/>
          </a:xfrm>
          <a:prstGeom prst="rect">
            <a:avLst/>
          </a:prstGeom>
        </p:spPr>
        <p:txBody>
          <a:bodyPr vert="horz" lIns="41605" tIns="20803" rIns="41605" bIns="20803" rtlCol="0" anchor="b"/>
          <a:lstStyle>
            <a:lvl1pPr algn="l">
              <a:defRPr sz="500"/>
            </a:lvl1pPr>
          </a:lstStyle>
          <a:p>
            <a:endParaRPr lang="it-IT"/>
          </a:p>
        </p:txBody>
      </p:sp>
      <p:sp>
        <p:nvSpPr>
          <p:cNvPr id="5" name="Segnaposto numero diapositiva 4">
            <a:extLst>
              <a:ext uri="{FF2B5EF4-FFF2-40B4-BE49-F238E27FC236}">
                <a16:creationId xmlns:a16="http://schemas.microsoft.com/office/drawing/2014/main" id="{C3423EA6-72C0-6381-6233-C9F564383D29}"/>
              </a:ext>
            </a:extLst>
          </p:cNvPr>
          <p:cNvSpPr>
            <a:spLocks noGrp="1"/>
          </p:cNvSpPr>
          <p:nvPr>
            <p:ph type="sldNum" sz="quarter" idx="3"/>
          </p:nvPr>
        </p:nvSpPr>
        <p:spPr>
          <a:xfrm>
            <a:off x="5797245" y="6747935"/>
            <a:ext cx="4434999" cy="356128"/>
          </a:xfrm>
          <a:prstGeom prst="rect">
            <a:avLst/>
          </a:prstGeom>
        </p:spPr>
        <p:txBody>
          <a:bodyPr vert="horz" lIns="41605" tIns="20803" rIns="41605" bIns="20803" rtlCol="0" anchor="b"/>
          <a:lstStyle>
            <a:lvl1pPr algn="r">
              <a:defRPr sz="500"/>
            </a:lvl1pPr>
          </a:lstStyle>
          <a:p>
            <a:fld id="{838C2FFB-0891-454A-BBF6-17FC30BA47A1}" type="slidenum">
              <a:rPr lang="it-IT" smtClean="0"/>
              <a:t>‹#›</a:t>
            </a:fld>
            <a:endParaRPr lang="it-IT"/>
          </a:p>
        </p:txBody>
      </p:sp>
    </p:spTree>
    <p:extLst>
      <p:ext uri="{BB962C8B-B14F-4D97-AF65-F5344CB8AC3E}">
        <p14:creationId xmlns:p14="http://schemas.microsoft.com/office/powerpoint/2010/main" val="1203110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lang="it-IT" sz="600" kern="1200">
        <a:solidFill>
          <a:schemeClr val="tx1"/>
        </a:solidFill>
        <a:latin typeface="+mn-lt"/>
        <a:ea typeface="+mn-ea"/>
        <a:cs typeface="+mn-cs"/>
      </a:defRPr>
    </a:lvl1pPr>
    <a:lvl2pPr marL="228600" algn="l" defTabSz="457200" rtl="0" eaLnBrk="1" latinLnBrk="0" hangingPunct="1">
      <a:defRPr lang="it-IT" sz="600" kern="1200">
        <a:solidFill>
          <a:schemeClr val="tx1"/>
        </a:solidFill>
        <a:latin typeface="+mn-lt"/>
        <a:ea typeface="+mn-ea"/>
        <a:cs typeface="+mn-cs"/>
      </a:defRPr>
    </a:lvl2pPr>
    <a:lvl3pPr marL="457200" algn="l" defTabSz="457200" rtl="0" eaLnBrk="1" latinLnBrk="0" hangingPunct="1">
      <a:defRPr lang="it-IT" sz="600" kern="1200">
        <a:solidFill>
          <a:schemeClr val="tx1"/>
        </a:solidFill>
        <a:latin typeface="+mn-lt"/>
        <a:ea typeface="+mn-ea"/>
        <a:cs typeface="+mn-cs"/>
      </a:defRPr>
    </a:lvl3pPr>
    <a:lvl4pPr marL="685800" algn="l" defTabSz="457200" rtl="0" eaLnBrk="1" latinLnBrk="0" hangingPunct="1">
      <a:defRPr lang="it-IT" sz="600" kern="1200">
        <a:solidFill>
          <a:schemeClr val="tx1"/>
        </a:solidFill>
        <a:latin typeface="+mn-lt"/>
        <a:ea typeface="+mn-ea"/>
        <a:cs typeface="+mn-cs"/>
      </a:defRPr>
    </a:lvl4pPr>
    <a:lvl5pPr marL="914400" algn="l" defTabSz="457200" rtl="0" eaLnBrk="1" latinLnBrk="0" hangingPunct="1">
      <a:defRPr lang="it-IT" sz="600" kern="1200">
        <a:solidFill>
          <a:schemeClr val="tx1"/>
        </a:solidFill>
        <a:latin typeface="+mn-lt"/>
        <a:ea typeface="+mn-ea"/>
        <a:cs typeface="+mn-cs"/>
      </a:defRPr>
    </a:lvl5pPr>
    <a:lvl6pPr marL="1143000" algn="l" defTabSz="457200" rtl="0" eaLnBrk="1" latinLnBrk="0" hangingPunct="1">
      <a:defRPr lang="it-IT" sz="600" kern="1200">
        <a:solidFill>
          <a:schemeClr val="tx1"/>
        </a:solidFill>
        <a:latin typeface="+mn-lt"/>
        <a:ea typeface="+mn-ea"/>
        <a:cs typeface="+mn-cs"/>
      </a:defRPr>
    </a:lvl6pPr>
    <a:lvl7pPr marL="1371600" algn="l" defTabSz="457200" rtl="0" eaLnBrk="1" latinLnBrk="0" hangingPunct="1">
      <a:defRPr lang="it-IT" sz="600" kern="1200">
        <a:solidFill>
          <a:schemeClr val="tx1"/>
        </a:solidFill>
        <a:latin typeface="+mn-lt"/>
        <a:ea typeface="+mn-ea"/>
        <a:cs typeface="+mn-cs"/>
      </a:defRPr>
    </a:lvl7pPr>
    <a:lvl8pPr marL="1600200" algn="l" defTabSz="457200" rtl="0" eaLnBrk="1" latinLnBrk="0" hangingPunct="1">
      <a:defRPr lang="it-IT" sz="600" kern="1200">
        <a:solidFill>
          <a:schemeClr val="tx1"/>
        </a:solidFill>
        <a:latin typeface="+mn-lt"/>
        <a:ea typeface="+mn-ea"/>
        <a:cs typeface="+mn-cs"/>
      </a:defRPr>
    </a:lvl8pPr>
    <a:lvl9pPr marL="1828800" algn="l" defTabSz="457200" rtl="0" eaLnBrk="1" latinLnBrk="0" hangingPunct="1">
      <a:defRPr lang="it-IT"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5784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D75E9-1357-590F-C9AF-BD4E304B40B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2E3ADCD-8039-7EE6-335D-F937353C60A1}"/>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159AB778-07D8-DF15-D9A7-1D102E0FC720}"/>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20107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1CEA1-86B6-0DFA-0316-F59791E1DFC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51076C3-999A-7F2A-1AB2-41B78C0C99AF}"/>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B761993A-6280-CF52-903B-98337605F7EA}"/>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16833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787C-4B9F-EDC8-476C-5235090AD61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40517C9-2583-5E75-DFC0-58ED1609AC39}"/>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F24CD39B-1196-BEA0-F31D-D5FB1308992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41370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B3A6F-5F8D-EC45-7B92-150B86D9050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0978594-9A7E-73CC-AB8C-5B184E9CE7A9}"/>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4D71A18F-9BF3-066F-AA1D-F29C9B18A3C6}"/>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036598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D24CF-0B59-9CC3-0B53-4671594405A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0BD7E61-3CA3-93BD-C303-33E2C80F6D7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FE07B4AA-89EF-93A2-7B5E-D7C912BB040E}"/>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214335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FFFCA-FA30-E261-13FD-7D9ED786B56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8910879-6004-0149-FCB5-67E93B1F01DB}"/>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FDD21247-5399-18B6-7B93-74EE0F5653D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74451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BFEAE-7923-9E6B-7C29-124D30ADAD9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ABDA9AC-F9FA-4638-1804-9636D7F4DD78}"/>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60F3ABF1-27A1-C92B-83AF-3FF3D6053CC5}"/>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950561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5575E-082C-1580-2B49-E2365351AD2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DA90D54-33DE-EE56-F18C-AD3ACA2E27D2}"/>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19ED8DEE-58B0-FFE2-B4DD-8D96E881C789}"/>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115453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E6452-9C3C-4DC1-0490-E94F27DDCB3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CAA152A-092D-7D13-DD3A-DF5A99DE119F}"/>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BE6C8CED-403E-7D3A-2FF6-CEDE114772C1}"/>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905025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D27F1-F2EA-80C3-756A-ED6AE54A638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F7C7DA8-0B34-1082-195C-F730D22DC878}"/>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8732470D-D761-0E59-6A36-8CCF507F1E4E}"/>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79813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08549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251C5-D808-ED38-7373-7F6151B73DC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0BEB362-F620-A7A9-A78E-C60AFF446761}"/>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6247F9E5-E7F5-27EA-BFC1-4A5655AD71FF}"/>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262001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43F1D-6CF3-1CE9-A3FD-29E08A57DB3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FC85F04-1BB3-D7F5-092F-3E243BF232D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BD6EB3D5-769D-1A64-1DA9-D8CFDBEEA9CB}"/>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260005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8E585-4746-00A4-2DCF-EEE4B06D387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E665E37-8AF3-B2BD-5B92-4A8F6AEBDDE2}"/>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12F0545A-A2B2-C57D-78F1-37B5900C0E8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024724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6BCEF-3444-910C-5486-A087448393B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49CCD9F-879C-07CC-FBA3-E27A5E751747}"/>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46F827F9-5265-3011-FC79-EC045A4A588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9700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6DB9B-6DF7-A3F4-FD2F-D0D04F0AF68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3851A9D-D4C2-E259-3F57-FF560F11980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F4164B27-F614-B9BC-34B8-0372B254440C}"/>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935285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A7CE0-EB2A-7DFE-FC07-6D13AD54948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6999AEF-B8ED-94A6-78AB-95D016FECAA4}"/>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B4420228-7C7E-48FD-FA6B-617CBA87E633}"/>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12448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2A058-4DBD-4538-27DB-7DFB128DE17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C327F73-38AD-13F9-A97C-B8A6853A5C96}"/>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7C735F22-93C1-C3F4-60A3-AFE4D652577E}"/>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909159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7E65C-5F4F-5B99-A9C1-811AB7B3C64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01CBBE6-62C7-71FE-B719-01367E8C1930}"/>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05F405AF-B3DF-27E8-0CC6-E2EB4601E99E}"/>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509843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EB4F1-B01A-F2DC-E4F0-9EA25CB919B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FD48FC9-2FE2-59F5-41B9-1189973C198B}"/>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6E8D9AD5-A113-27C3-2686-4C50A0D5F3B4}"/>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76294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C2C8D-A1C7-77E8-9419-3F97E61D4DD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375B531-79F2-7774-A0B4-174CBF8F4F1C}"/>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BBFFF519-67BD-7586-EDA6-283FE4CA8EE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443344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593372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8E19-1328-385C-673F-67BFB79B238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369BD65-5979-12C0-5D66-721583C61DE8}"/>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8FE1F18A-8A16-3F31-7D18-BDD0F03B6AB1}"/>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055532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75DD9-1807-C476-1007-10EA44878D3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C437F5F-C44F-3D37-29D0-EF55DDDA7408}"/>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C164CD21-2E89-A482-BD78-2D9821099ABA}"/>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236099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12308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BE363-2165-2C5F-D483-AD956D39371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16042E8-40CC-EF15-FAD1-35EF957FBA02}"/>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767AC2E6-E2AD-7F46-C712-E7039686C1C5}"/>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94316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18329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058444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AE762-C1E5-0FE8-F2D6-07B1AD477D9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3448846-857C-B143-F494-F1D8F82095B8}"/>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BFB108CD-E668-2ACB-5512-57E3697236B6}"/>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8139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2391F-7A22-F2F9-57BA-C90DA963BA8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89A8D54-9B33-8957-E40C-917924292CE4}"/>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71C0CF09-AB29-205E-DF59-E2C2CF21FAE9}"/>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66394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3A429-EB14-EAB4-1EE2-2950E3E11EF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4DBA5D-6D57-BCAC-8BFD-4B424357D822}"/>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C1D90C44-CDBF-91A2-3A83-0AAB3D0EE87C}"/>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0835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5" name="Immagin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it-IT"/>
            </a:defPPr>
          </a:lstStyle>
          <a:p>
            <a:pPr rtl="0"/>
            <a:endParaRPr lang="it-IT" dirty="0"/>
          </a:p>
        </p:txBody>
      </p:sp>
      <p:sp>
        <p:nvSpPr>
          <p:cNvPr id="20" name="Figura a mano libera: Forma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18" name="Figura a mano libera: Forma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ctrTitle"/>
          </p:nvPr>
        </p:nvSpPr>
        <p:spPr>
          <a:xfrm>
            <a:off x="3403092" y="1984248"/>
            <a:ext cx="5385816" cy="1225296"/>
          </a:xfrm>
        </p:spPr>
        <p:txBody>
          <a:bodyPr tIns="0" rtlCol="0" anchor="t">
            <a:noAutofit/>
          </a:bodyPr>
          <a:lstStyle>
            <a:lvl1pPr algn="ctr">
              <a:defRPr lang="it-IT" sz="4400"/>
            </a:lvl1pPr>
          </a:lstStyle>
          <a:p>
            <a:pPr rtl="0"/>
            <a:r>
              <a:rPr lang="it-IT"/>
              <a:t>Fare clic per modificare lo stile del titolo dello schema</a:t>
            </a:r>
          </a:p>
        </p:txBody>
      </p:sp>
      <p:sp>
        <p:nvSpPr>
          <p:cNvPr id="3" name="Sottotitolo 2"/>
          <p:cNvSpPr>
            <a:spLocks noGrp="1"/>
          </p:cNvSpPr>
          <p:nvPr>
            <p:ph type="subTitle" idx="1"/>
          </p:nvPr>
        </p:nvSpPr>
        <p:spPr>
          <a:xfrm>
            <a:off x="4349496" y="3483864"/>
            <a:ext cx="3493008" cy="878908"/>
          </a:xfrm>
        </p:spPr>
        <p:txBody>
          <a:bodyPr lIns="0" tIns="0" rIns="0" bIns="0" rtlCol="0">
            <a:noAutofit/>
          </a:bodyPr>
          <a:lstStyle>
            <a:lvl1pPr marL="0" indent="0" algn="ctr">
              <a:buNone/>
              <a:defRPr lang="it-IT" sz="24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a:t>Fare clic per modificare lo stile del sottotitolo dello schema</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onne">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8" name="Rettangolo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0" name="Rettangolo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2" name="Rettangolo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4" name="Rettangolo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 name="Titolo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46" name="Segnaposto testo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4" name="Segnaposto immagine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2" name="Segnaposto testo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7" name="Segnaposto testo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8" name="Segnaposto immagine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8" name="Segnaposto testo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8" name="Segnaposto testo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7" name="Segnaposto immagine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9" name="Segnaposto testo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9" name="Segnaposto testo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6" name="Segnaposto immagine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0" name="Segnaposto testo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50" name="Segnaposto testo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5" name="Segnaposto immagine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1" name="Segnaposto testo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sp>
        <p:nvSpPr>
          <p:cNvPr id="29" name="Figura a mano libera: Forma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p>
        </p:txBody>
      </p:sp>
      <p:sp>
        <p:nvSpPr>
          <p:cNvPr id="26" name="Figura a mano libera: Forma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6" name="Figura a mano libera: Forma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a:extLst>
              <a:ext uri="{FF2B5EF4-FFF2-40B4-BE49-F238E27FC236}">
                <a16:creationId xmlns:a16="http://schemas.microsoft.com/office/drawing/2014/main" id="{A65C6DDD-D2BB-0153-0F53-9F7C17BDFD2B}"/>
              </a:ext>
            </a:extLst>
          </p:cNvPr>
          <p:cNvSpPr>
            <a:spLocks noGrp="1"/>
          </p:cNvSpPr>
          <p:nvPr>
            <p:ph type="title"/>
          </p:nvPr>
        </p:nvSpPr>
        <p:spPr/>
        <p:txBody>
          <a:bodyPr rtlCol="0"/>
          <a:lstStyle>
            <a:lvl1pPr>
              <a:lnSpc>
                <a:spcPct val="100000"/>
              </a:lnSpc>
              <a:defRPr lang="it-IT">
                <a:solidFill>
                  <a:schemeClr val="accent6"/>
                </a:solidFill>
              </a:defRPr>
            </a:lvl1pPr>
          </a:lstStyle>
          <a:p>
            <a:pPr rtl="0"/>
            <a:r>
              <a:rPr lang="it-IT"/>
              <a:t>Fare clic per modificare lo stile del titolo dello schema</a:t>
            </a:r>
          </a:p>
        </p:txBody>
      </p:sp>
      <p:sp>
        <p:nvSpPr>
          <p:cNvPr id="5" name="Segnaposto numero diapositiva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rtlCol="0"/>
          <a:lstStyle>
            <a:defPPr>
              <a:defRPr lang="it-IT"/>
            </a:defPPr>
          </a:lstStyle>
          <a:p>
            <a:pPr rtl="0"/>
            <a:fld id="{48F63A3B-78C7-47BE-AE5E-E10140E04643}" type="slidenum">
              <a:rPr lang="it-IT" smtClean="0"/>
              <a:pPr rtl="0"/>
              <a:t>‹#›</a:t>
            </a:fld>
            <a:endParaRPr lang="it-IT" dirty="0"/>
          </a:p>
        </p:txBody>
      </p:sp>
      <p:sp>
        <p:nvSpPr>
          <p:cNvPr id="30" name="Immagin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sp>
        <p:nvSpPr>
          <p:cNvPr id="31" name="Segnaposto testo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2" name="Segnaposto testo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3" name="Segnaposto testo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4" name="Segnaposto testo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5" name="Segnaposto testo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6" name="Segnaposto testo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7" name="Segnaposto testo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8" name="Segnaposto testo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9" name="Segnaposto testo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40" name="Segnaposto testo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cxnSp>
        <p:nvCxnSpPr>
          <p:cNvPr id="42" name="Connettore diritto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0" name="Titolo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1" name="Immagin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it-IT"/>
            </a:defPPr>
          </a:lstStyle>
          <a:p>
            <a:pPr rtl="0"/>
            <a:endParaRPr lang="it-IT" dirty="0"/>
          </a:p>
        </p:txBody>
      </p:sp>
      <p:pic>
        <p:nvPicPr>
          <p:cNvPr id="13" name="Immagin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igura a mano libera: Forma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it-IT"/>
            </a:defPPr>
          </a:lstStyle>
          <a:p>
            <a:pPr rtl="0"/>
            <a:endParaRPr lang="it-IT" dirty="0"/>
          </a:p>
        </p:txBody>
      </p:sp>
      <p:sp>
        <p:nvSpPr>
          <p:cNvPr id="17" name="Immagin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it-IT"/>
            </a:defPPr>
          </a:lstStyle>
          <a:p>
            <a:pPr rtl="0"/>
            <a:endParaRPr lang="it-IT" dirty="0"/>
          </a:p>
        </p:txBody>
      </p:sp>
      <p:pic>
        <p:nvPicPr>
          <p:cNvPr id="19" name="Immagin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Segnaposto testo 2"/>
          <p:cNvSpPr>
            <a:spLocks noGrp="1"/>
          </p:cNvSpPr>
          <p:nvPr>
            <p:ph type="body" idx="1"/>
          </p:nvPr>
        </p:nvSpPr>
        <p:spPr>
          <a:xfrm>
            <a:off x="3977640" y="2330704"/>
            <a:ext cx="3822192" cy="411480"/>
          </a:xfrm>
        </p:spPr>
        <p:txBody>
          <a:bodyPr rtlCol="0" anchor="t">
            <a:noAutofit/>
          </a:bodyPr>
          <a:lstStyle>
            <a:lvl1pPr marL="0" indent="0">
              <a:spcBef>
                <a:spcPts val="0"/>
              </a:spcBef>
              <a:buNone/>
              <a:defRPr lang="it-IT" sz="1800" b="1" cap="all" baseline="0">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3685032" y="2877312"/>
            <a:ext cx="3741928" cy="3684588"/>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p:cNvSpPr>
            <a:spLocks noGrp="1"/>
          </p:cNvSpPr>
          <p:nvPr>
            <p:ph type="body" sz="quarter" idx="3"/>
          </p:nvPr>
        </p:nvSpPr>
        <p:spPr>
          <a:xfrm>
            <a:off x="8046720" y="2330704"/>
            <a:ext cx="3822192" cy="411480"/>
          </a:xfrm>
        </p:spPr>
        <p:txBody>
          <a:bodyPr rtlCol="0" anchor="t">
            <a:noAutofit/>
          </a:bodyPr>
          <a:lstStyle>
            <a:lvl1pPr marL="0" indent="0">
              <a:spcBef>
                <a:spcPts val="0"/>
              </a:spcBef>
              <a:buNone/>
              <a:defRPr lang="it-IT" sz="1800" b="1" cap="all" baseline="0">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7754112" y="2877312"/>
            <a:ext cx="3741928" cy="3684588"/>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9" name="Segnaposto numero diapositiva 8"/>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 3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46" name="Segnaposto testo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4" name="Segnaposto immagine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2" name="Segnaposto testo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
        <p:nvSpPr>
          <p:cNvPr id="49" name="Segnaposto testo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6" name="Segnaposto immagine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0" name="Segnaposto testo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
        <p:nvSpPr>
          <p:cNvPr id="50" name="Segnaposto testo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5" name="Segnaposto immagine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1" name="Segnaposto testo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iepilogo">
    <p:spTree>
      <p:nvGrpSpPr>
        <p:cNvPr id="1" name=""/>
        <p:cNvGrpSpPr/>
        <p:nvPr/>
      </p:nvGrpSpPr>
      <p:grpSpPr>
        <a:xfrm>
          <a:off x="0" y="0"/>
          <a:ext cx="0" cy="0"/>
          <a:chOff x="0" y="0"/>
          <a:chExt cx="0" cy="0"/>
        </a:xfrm>
      </p:grpSpPr>
      <p:sp>
        <p:nvSpPr>
          <p:cNvPr id="24" name="Immagin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defPPr>
              <a:defRPr lang="it-IT"/>
            </a:defPPr>
          </a:lstStyle>
          <a:p>
            <a:pPr rtl="0"/>
            <a:endParaRPr lang="it-IT" dirty="0"/>
          </a:p>
        </p:txBody>
      </p:sp>
      <p:sp>
        <p:nvSpPr>
          <p:cNvPr id="25" name="Immagin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defPPr>
              <a:defRPr lang="it-IT"/>
            </a:defPPr>
          </a:lstStyle>
          <a:p>
            <a:pPr rtl="0"/>
            <a:endParaRPr lang="it-IT" dirty="0"/>
          </a:p>
        </p:txBody>
      </p:sp>
      <p:sp>
        <p:nvSpPr>
          <p:cNvPr id="26" name="Immagin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it-IT"/>
            </a:defPPr>
          </a:lstStyle>
          <a:p>
            <a:pPr rtl="0"/>
            <a:endParaRPr lang="it-IT" dirty="0"/>
          </a:p>
        </p:txBody>
      </p:sp>
      <p:sp>
        <p:nvSpPr>
          <p:cNvPr id="53" name="Immagin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defPPr>
              <a:defRPr lang="it-IT"/>
            </a:defPPr>
          </a:lstStyle>
          <a:p>
            <a:pPr rtl="0"/>
            <a:endParaRPr lang="it-IT" dirty="0"/>
          </a:p>
        </p:txBody>
      </p:sp>
      <p:pic>
        <p:nvPicPr>
          <p:cNvPr id="21" name="Immagin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magin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sp>
        <p:nvSpPr>
          <p:cNvPr id="2" name="Titolo 1"/>
          <p:cNvSpPr>
            <a:spLocks noGrp="1"/>
          </p:cNvSpPr>
          <p:nvPr>
            <p:ph type="title"/>
          </p:nvPr>
        </p:nvSpPr>
        <p:spPr>
          <a:xfrm>
            <a:off x="1508760" y="1883664"/>
            <a:ext cx="6766560" cy="768096"/>
          </a:xfrm>
        </p:spPr>
        <p:txBody>
          <a:bodyPr rtlCol="0">
            <a:noAutofit/>
          </a:bodyPr>
          <a:lstStyle>
            <a:lvl1pPr algn="l">
              <a:lnSpc>
                <a:spcPct val="100000"/>
              </a:lnSpc>
              <a:defRPr lang="it-IT" b="1"/>
            </a:lvl1pPr>
          </a:lstStyle>
          <a:p>
            <a:pPr rtl="0"/>
            <a:r>
              <a:rPr lang="it-IT"/>
              <a:t>Fare clic per modificare lo stile del titolo dello schema</a:t>
            </a:r>
          </a:p>
        </p:txBody>
      </p:sp>
      <p:sp>
        <p:nvSpPr>
          <p:cNvPr id="3" name="Segnaposto contenuto 2"/>
          <p:cNvSpPr>
            <a:spLocks noGrp="1"/>
          </p:cNvSpPr>
          <p:nvPr>
            <p:ph idx="1"/>
          </p:nvPr>
        </p:nvSpPr>
        <p:spPr>
          <a:xfrm>
            <a:off x="1508760" y="2837688"/>
            <a:ext cx="5879592" cy="2700528"/>
          </a:xfrm>
        </p:spPr>
        <p:txBody>
          <a:bodyPr rtlCol="0">
            <a:noAutofit/>
          </a:bodyPr>
          <a:lstStyle>
            <a:lvl1pPr marL="0" indent="0">
              <a:buNone/>
              <a:defRPr lang="it-IT" sz="1500"/>
            </a:lvl1pPr>
            <a:lvl2pPr>
              <a:defRPr lang="it-IT" sz="1500"/>
            </a:lvl2pPr>
            <a:lvl3pPr>
              <a:defRPr lang="it-IT" sz="1500"/>
            </a:lvl3pPr>
            <a:lvl4pPr>
              <a:defRPr lang="it-IT" sz="1500"/>
            </a:lvl4pPr>
            <a:lvl5pPr>
              <a:defRPr lang="it-IT" sz="15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numero diapositiva 5"/>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
        <p:nvSpPr>
          <p:cNvPr id="4" name="Segnaposto piè di pagina 3">
            <a:extLst>
              <a:ext uri="{FF2B5EF4-FFF2-40B4-BE49-F238E27FC236}">
                <a16:creationId xmlns:a16="http://schemas.microsoft.com/office/drawing/2014/main" id="{E1F9FD95-086F-282B-820C-8CDAD4A6EEB6}"/>
              </a:ext>
            </a:extLst>
          </p:cNvPr>
          <p:cNvSpPr>
            <a:spLocks noGrp="1"/>
          </p:cNvSpPr>
          <p:nvPr>
            <p:ph type="ftr" sz="quarter" idx="13"/>
          </p:nvPr>
        </p:nvSpPr>
        <p:spPr/>
        <p:txBody>
          <a:bodyPr rtlCol="0"/>
          <a:lstStyle>
            <a:defPPr>
              <a:defRPr lang="it-IT"/>
            </a:defPPr>
          </a:lstStyle>
          <a:p>
            <a:pPr rtl="0"/>
            <a:r>
              <a:rPr lang="it-IT"/>
              <a:t>Titolo presentazione</a:t>
            </a:r>
            <a:endParaRPr lang="it-IT"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iusura">
    <p:bg>
      <p:bgPr>
        <a:solidFill>
          <a:schemeClr val="accent6"/>
        </a:solidFill>
        <a:effectLst/>
      </p:bgPr>
    </p:bg>
    <p:spTree>
      <p:nvGrpSpPr>
        <p:cNvPr id="1" name=""/>
        <p:cNvGrpSpPr/>
        <p:nvPr/>
      </p:nvGrpSpPr>
      <p:grpSpPr>
        <a:xfrm>
          <a:off x="0" y="0"/>
          <a:ext cx="0" cy="0"/>
          <a:chOff x="0" y="0"/>
          <a:chExt cx="0" cy="0"/>
        </a:xfrm>
      </p:grpSpPr>
      <p:sp>
        <p:nvSpPr>
          <p:cNvPr id="13" name="Figura a mano libera: Forma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19" name="Figura a mano libera: Forma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it-IT"/>
            </a:defPPr>
          </a:lstStyle>
          <a:p>
            <a:pPr rtl="0"/>
            <a:endParaRPr lang="it-IT" dirty="0"/>
          </a:p>
        </p:txBody>
      </p:sp>
      <p:pic>
        <p:nvPicPr>
          <p:cNvPr id="9" name="Immagin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olo 1"/>
          <p:cNvSpPr>
            <a:spLocks noGrp="1"/>
          </p:cNvSpPr>
          <p:nvPr>
            <p:ph type="ctrTitle"/>
          </p:nvPr>
        </p:nvSpPr>
        <p:spPr>
          <a:xfrm>
            <a:off x="1527048" y="1975104"/>
            <a:ext cx="4169664" cy="667512"/>
          </a:xfrm>
        </p:spPr>
        <p:txBody>
          <a:bodyPr tIns="0" rtlCol="0" anchor="ctr">
            <a:noAutofit/>
          </a:bodyPr>
          <a:lstStyle>
            <a:lvl1pPr algn="l">
              <a:defRPr lang="it-IT" sz="4400"/>
            </a:lvl1pPr>
          </a:lstStyle>
          <a:p>
            <a:pPr rtl="0"/>
            <a:r>
              <a:rPr lang="it-IT"/>
              <a:t>Fare clic per modificare lo stile del titolo dello schema</a:t>
            </a:r>
          </a:p>
        </p:txBody>
      </p:sp>
      <p:sp>
        <p:nvSpPr>
          <p:cNvPr id="3" name="Sottotitolo 2"/>
          <p:cNvSpPr>
            <a:spLocks noGrp="1"/>
          </p:cNvSpPr>
          <p:nvPr>
            <p:ph type="subTitle" idx="1"/>
          </p:nvPr>
        </p:nvSpPr>
        <p:spPr>
          <a:xfrm>
            <a:off x="1545336" y="2846832"/>
            <a:ext cx="4169664" cy="2176272"/>
          </a:xfrm>
        </p:spPr>
        <p:txBody>
          <a:bodyPr lIns="91440" tIns="0" rIns="91440" bIns="0" rtlCol="0">
            <a:noAutofit/>
          </a:bodyPr>
          <a:lstStyle>
            <a:lvl1pPr marL="0" indent="0" algn="l">
              <a:spcBef>
                <a:spcPts val="576"/>
              </a:spcBef>
              <a:buNone/>
              <a:defRPr lang="it-IT" sz="24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a:t>Fare clic per modificare lo stile del sottotitolo dello schema</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9" name="Immagin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it-IT"/>
            </a:defPPr>
          </a:lstStyle>
          <a:p>
            <a:pPr rtl="0"/>
            <a:endParaRPr lang="it-IT" dirty="0"/>
          </a:p>
        </p:txBody>
      </p:sp>
      <p:pic>
        <p:nvPicPr>
          <p:cNvPr id="11" name="Immagin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igura a mano libera: Forma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it-IT"/>
            </a:defPPr>
          </a:lstStyle>
          <a:p>
            <a:pPr rtl="0"/>
            <a:endParaRPr lang="it-IT" dirty="0"/>
          </a:p>
        </p:txBody>
      </p:sp>
      <p:sp>
        <p:nvSpPr>
          <p:cNvPr id="15" name="Immagin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it-IT"/>
            </a:defPPr>
          </a:lstStyle>
          <a:p>
            <a:pPr rtl="0"/>
            <a:endParaRPr lang="it-IT" dirty="0"/>
          </a:p>
        </p:txBody>
      </p:sp>
      <p:pic>
        <p:nvPicPr>
          <p:cNvPr id="17" name="Immagin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
        <p:nvSpPr>
          <p:cNvPr id="18" name="Titolo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9" name="Segnaposto contenuto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20" name="Segnaposto contenuto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Figura a mano libera: Forma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9" name="Figura a mano libera: Forma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lstStyle>
            <a:defPPr>
              <a:defRPr lang="it-IT"/>
            </a:defPPr>
          </a:lstStyle>
          <a:p>
            <a:pPr rtl="0"/>
            <a:r>
              <a:rPr lang="it-IT"/>
              <a:t>Fare clic per modificare lo stile del titolo dello schema</a:t>
            </a:r>
            <a:endParaRPr lang="it-IT" dirty="0"/>
          </a:p>
        </p:txBody>
      </p:sp>
      <p:sp>
        <p:nvSpPr>
          <p:cNvPr id="4" name="Segnaposto piè di pagina 3"/>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5" name="Segnaposto numero diapositiva 4"/>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6" name="Figura a mano libera: Forma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8" name="Figura a mano libera: Forma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3" name="Segnaposto piè di pagina 2"/>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4" name="Segnaposto numero diapositiva 3"/>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a:xfrm>
            <a:off x="839788" y="457200"/>
            <a:ext cx="3932237" cy="1600200"/>
          </a:xfrm>
        </p:spPr>
        <p:txBody>
          <a:bodyPr rtlCol="0" anchor="b"/>
          <a:lstStyle>
            <a:lvl1pPr>
              <a:defRPr lang="it-IT" sz="3200"/>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5183188" y="987425"/>
            <a:ext cx="6172200" cy="4873625"/>
          </a:xfrm>
        </p:spPr>
        <p:txBody>
          <a:bodyPr rtlCol="0"/>
          <a:lstStyle>
            <a:lvl1pPr>
              <a:defRPr lang="it-IT" sz="3200"/>
            </a:lvl1pPr>
            <a:lvl2pPr>
              <a:defRPr lang="it-IT" sz="2800"/>
            </a:lvl2pPr>
            <a:lvl3pPr>
              <a:defRPr lang="it-IT" sz="2400"/>
            </a:lvl3pPr>
            <a:lvl4pPr>
              <a:defRPr lang="it-IT" sz="2000"/>
            </a:lvl4pPr>
            <a:lvl5pPr>
              <a:defRPr lang="it-IT" sz="2000"/>
            </a:lvl5pPr>
            <a:lvl6pPr>
              <a:defRPr lang="it-IT" sz="2000"/>
            </a:lvl6pPr>
            <a:lvl7pPr>
              <a:defRPr lang="it-IT" sz="2000"/>
            </a:lvl7pPr>
            <a:lvl8pPr>
              <a:defRPr lang="it-IT" sz="2000"/>
            </a:lvl8pPr>
            <a:lvl9pPr>
              <a:defRPr lang="it-IT" sz="20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modificare gli stili del testo dello schema</a:t>
            </a:r>
          </a:p>
        </p:txBody>
      </p:sp>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igura a mano libera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8" name="Figura a mano libera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grpSp>
      <p:grpSp>
        <p:nvGrpSpPr>
          <p:cNvPr id="9" name="Gruppo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igura a mano libera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11" name="Figura a mano libera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grpSp>
      <p:sp>
        <p:nvSpPr>
          <p:cNvPr id="14" name="Immagin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it-IT"/>
            </a:defPPr>
          </a:lstStyle>
          <a:p>
            <a:pPr rtl="0"/>
            <a:endParaRPr lang="it-IT" dirty="0"/>
          </a:p>
        </p:txBody>
      </p:sp>
      <p:sp>
        <p:nvSpPr>
          <p:cNvPr id="2" name="Titolo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3" name="Segnaposto contenuto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rtlCol="0">
            <a:noAutofit/>
          </a:bodyPr>
          <a:lstStyle>
            <a:lvl1pPr marL="0" indent="0">
              <a:lnSpc>
                <a:spcPct val="150000"/>
              </a:lnSpc>
              <a:spcBef>
                <a:spcPts val="0"/>
              </a:spcBef>
              <a:buNone/>
              <a:defRPr lang="it-IT" sz="2400"/>
            </a:lvl1pPr>
            <a:lvl2pPr marL="347472">
              <a:lnSpc>
                <a:spcPct val="150000"/>
              </a:lnSpc>
              <a:spcBef>
                <a:spcPts val="0"/>
              </a:spcBef>
              <a:defRPr lang="it-IT" sz="2000"/>
            </a:lvl2pPr>
            <a:lvl3pPr marL="685800">
              <a:lnSpc>
                <a:spcPct val="150000"/>
              </a:lnSpc>
              <a:spcBef>
                <a:spcPts val="0"/>
              </a:spcBef>
              <a:defRPr lang="it-IT" sz="1800"/>
            </a:lvl3pPr>
          </a:lstStyle>
          <a:p>
            <a:pPr lvl="0" rtl="0"/>
            <a:r>
              <a:rPr lang="it-IT"/>
              <a:t>Fare clic per modificare gli stili del testo dello schema</a:t>
            </a:r>
          </a:p>
          <a:p>
            <a:pPr lvl="1" rtl="0"/>
            <a:r>
              <a:rPr lang="it-IT"/>
              <a:t>Secondo livello</a:t>
            </a:r>
          </a:p>
          <a:p>
            <a:pPr lvl="2" rtl="0"/>
            <a:r>
              <a:rPr lang="it-IT"/>
              <a:t>Terzo livello</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a:xfrm>
            <a:off x="839788" y="457200"/>
            <a:ext cx="3932237" cy="1600200"/>
          </a:xfrm>
        </p:spPr>
        <p:txBody>
          <a:bodyPr rtlCol="0" anchor="b"/>
          <a:lstStyle>
            <a:lvl1pPr>
              <a:defRPr lang="it-IT" sz="3200"/>
            </a:lvl1pPr>
          </a:lstStyle>
          <a:p>
            <a:pPr rtl="0"/>
            <a:r>
              <a:rPr lang="it-IT"/>
              <a:t>Fare clic per modificare lo stile del titolo dello schema</a:t>
            </a:r>
            <a:endParaRPr lang="it-IT" dirty="0"/>
          </a:p>
        </p:txBody>
      </p:sp>
      <p:sp>
        <p:nvSpPr>
          <p:cNvPr id="3" name="Segnaposto immagine 2"/>
          <p:cNvSpPr>
            <a:spLocks noGrp="1" noChangeAspect="1"/>
          </p:cNvSpPr>
          <p:nvPr>
            <p:ph type="pic" idx="1"/>
          </p:nvPr>
        </p:nvSpPr>
        <p:spPr>
          <a:xfrm>
            <a:off x="5183188" y="987425"/>
            <a:ext cx="6172200" cy="4873625"/>
          </a:xfrm>
        </p:spPr>
        <p:txBody>
          <a:bodyPr rtlCol="0" anchor="t"/>
          <a:lstStyle>
            <a:lvl1pPr marL="0" indent="0">
              <a:buNone/>
              <a:defRPr lang="it-IT" sz="3200"/>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rtl="0"/>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modificare gli stili del testo dello schema</a:t>
            </a:r>
          </a:p>
        </p:txBody>
      </p:sp>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zione">
    <p:spTree>
      <p:nvGrpSpPr>
        <p:cNvPr id="1" name=""/>
        <p:cNvGrpSpPr/>
        <p:nvPr/>
      </p:nvGrpSpPr>
      <p:grpSpPr>
        <a:xfrm>
          <a:off x="0" y="0"/>
          <a:ext cx="0" cy="0"/>
          <a:chOff x="0" y="0"/>
          <a:chExt cx="0" cy="0"/>
        </a:xfrm>
      </p:grpSpPr>
      <p:sp>
        <p:nvSpPr>
          <p:cNvPr id="23" name="Figura a mano libera: Forma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0" name="Figura a mano libera: Forma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4" name="Figura a mano libera: Forma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userDrawn="1">
            <p:ph type="title"/>
          </p:nvPr>
        </p:nvSpPr>
        <p:spPr>
          <a:xfrm>
            <a:off x="4224528" y="2276856"/>
            <a:ext cx="6766560" cy="768096"/>
          </a:xfrm>
        </p:spPr>
        <p:txBody>
          <a:bodyPr rtlCol="0">
            <a:noAutofit/>
          </a:bodyPr>
          <a:lstStyle>
            <a:lvl1pPr algn="l">
              <a:lnSpc>
                <a:spcPct val="100000"/>
              </a:lnSpc>
              <a:defRPr lang="it-IT" b="1"/>
            </a:lvl1pPr>
          </a:lstStyle>
          <a:p>
            <a:pPr rtl="0"/>
            <a:r>
              <a:rPr lang="it-IT"/>
              <a:t>Fare clic per modificare lo stile del titolo dello schema</a:t>
            </a:r>
          </a:p>
        </p:txBody>
      </p:sp>
      <p:sp>
        <p:nvSpPr>
          <p:cNvPr id="3" name="Segnaposto contenuto 2"/>
          <p:cNvSpPr>
            <a:spLocks noGrp="1"/>
          </p:cNvSpPr>
          <p:nvPr userDrawn="1">
            <p:ph idx="1"/>
          </p:nvPr>
        </p:nvSpPr>
        <p:spPr>
          <a:xfrm>
            <a:off x="4224528" y="3222752"/>
            <a:ext cx="6766560" cy="2700528"/>
          </a:xfrm>
        </p:spPr>
        <p:txBody>
          <a:bodyPr rtlCol="0">
            <a:noAutofit/>
          </a:bodyPr>
          <a:lstStyle>
            <a:lvl1pPr marL="0" indent="0">
              <a:buNone/>
              <a:defRPr lang="it-IT" sz="1500"/>
            </a:lvl1pPr>
            <a:lvl2pPr>
              <a:defRPr lang="it-IT" sz="1500"/>
            </a:lvl2pPr>
            <a:lvl3pPr>
              <a:defRPr lang="it-IT" sz="1500"/>
            </a:lvl3pPr>
            <a:lvl4pPr>
              <a:defRPr lang="it-IT" sz="1500"/>
            </a:lvl4pPr>
            <a:lvl5pPr>
              <a:defRPr lang="it-IT" sz="15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piè di pagina 4"/>
          <p:cNvSpPr>
            <a:spLocks noGrp="1"/>
          </p:cNvSpPr>
          <p:nvPr userDrawn="1">
            <p:ph type="ftr" sz="quarter" idx="11"/>
          </p:nvPr>
        </p:nvSpPr>
        <p:spPr>
          <a:xfrm>
            <a:off x="4224528" y="457200"/>
            <a:ext cx="3200400" cy="274320"/>
          </a:xfrm>
        </p:spPr>
        <p:txBody>
          <a:bodyPr rtlCol="0">
            <a:noAutofit/>
          </a:bodyPr>
          <a:lstStyle>
            <a:defPPr>
              <a:defRPr lang="it-IT"/>
            </a:defPPr>
          </a:lstStyle>
          <a:p>
            <a:pPr rtl="0"/>
            <a:r>
              <a:rPr lang="it-IT"/>
              <a:t>Titolo presentazione</a:t>
            </a:r>
            <a:endParaRPr lang="it-IT" dirty="0"/>
          </a:p>
        </p:txBody>
      </p:sp>
      <p:sp>
        <p:nvSpPr>
          <p:cNvPr id="6" name="Segnaposto numero diapositiva 5"/>
          <p:cNvSpPr>
            <a:spLocks noGrp="1"/>
          </p:cNvSpPr>
          <p:nvPr userDrawn="1">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
        <p:nvSpPr>
          <p:cNvPr id="17" name="Figura a mano libera: Forma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34" name="Figura a mano libera: Forma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46" name="Figura a mano libera: Forma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3" name="Figura a mano libera: Forma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9" name="Figura a mano libera: Forma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0" name="Figura a mano libera: Forma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37" name="Figura a mano libera: Forma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it-IT"/>
            </a:defPPr>
          </a:lstStyle>
          <a:p>
            <a:pPr lvl="0" algn="ctr" rtl="0"/>
            <a:endParaRPr lang="it-IT" dirty="0"/>
          </a:p>
        </p:txBody>
      </p:sp>
      <p:sp>
        <p:nvSpPr>
          <p:cNvPr id="2" name="Titolo 1"/>
          <p:cNvSpPr>
            <a:spLocks noGrp="1"/>
          </p:cNvSpPr>
          <p:nvPr>
            <p:ph type="title"/>
          </p:nvPr>
        </p:nvSpPr>
        <p:spPr>
          <a:xfrm>
            <a:off x="2895600" y="3776472"/>
            <a:ext cx="6400800" cy="768096"/>
          </a:xfrm>
        </p:spPr>
        <p:txBody>
          <a:bodyPr rtlCol="0" anchor="t">
            <a:noAutofit/>
          </a:bodyPr>
          <a:lstStyle>
            <a:lvl1pPr>
              <a:lnSpc>
                <a:spcPct val="100000"/>
              </a:lnSpc>
              <a:defRPr lang="it-IT" sz="4400"/>
            </a:lvl1pPr>
          </a:lstStyle>
          <a:p>
            <a:pPr rtl="0"/>
            <a:r>
              <a:rPr lang="it-IT"/>
              <a:t>Fare clic per modificare lo stile del titolo dello schema</a:t>
            </a:r>
          </a:p>
        </p:txBody>
      </p:sp>
      <p:sp>
        <p:nvSpPr>
          <p:cNvPr id="3" name="Segnaposto testo 2"/>
          <p:cNvSpPr>
            <a:spLocks noGrp="1"/>
          </p:cNvSpPr>
          <p:nvPr>
            <p:ph type="body" idx="1"/>
          </p:nvPr>
        </p:nvSpPr>
        <p:spPr>
          <a:xfrm>
            <a:off x="2895600" y="4718304"/>
            <a:ext cx="6400800" cy="512064"/>
          </a:xfrm>
        </p:spPr>
        <p:txBody>
          <a:bodyPr lIns="0" tIns="0" rIns="0" bIns="0" rtlCol="0">
            <a:noAutofit/>
          </a:bodyPr>
          <a:lstStyle>
            <a:lvl1pPr marL="0" indent="0" algn="ctr">
              <a:spcBef>
                <a:spcPts val="0"/>
              </a:spcBef>
              <a:buNone/>
              <a:defRPr lang="it-IT" sz="2400">
                <a:solidFill>
                  <a:schemeClr val="accent6"/>
                </a:solidFill>
              </a:defRPr>
            </a:lvl1pPr>
            <a:lvl2pPr marL="457200" indent="0">
              <a:buNone/>
              <a:defRPr lang="it-IT" sz="2000">
                <a:solidFill>
                  <a:schemeClr val="tx1">
                    <a:tint val="75000"/>
                  </a:schemeClr>
                </a:solidFill>
              </a:defRPr>
            </a:lvl2pPr>
            <a:lvl3pPr marL="914400" indent="0">
              <a:buNone/>
              <a:defRPr lang="it-IT" sz="1800">
                <a:solidFill>
                  <a:schemeClr val="tx1">
                    <a:tint val="75000"/>
                  </a:schemeClr>
                </a:solidFill>
              </a:defRPr>
            </a:lvl3pPr>
            <a:lvl4pPr marL="1371600" indent="0">
              <a:buNone/>
              <a:defRPr lang="it-IT" sz="1600">
                <a:solidFill>
                  <a:schemeClr val="tx1">
                    <a:tint val="75000"/>
                  </a:schemeClr>
                </a:solidFill>
              </a:defRPr>
            </a:lvl4pPr>
            <a:lvl5pPr marL="1828800" indent="0">
              <a:buNone/>
              <a:defRPr lang="it-IT" sz="1600">
                <a:solidFill>
                  <a:schemeClr val="tx1">
                    <a:tint val="75000"/>
                  </a:schemeClr>
                </a:solidFill>
              </a:defRPr>
            </a:lvl5pPr>
            <a:lvl6pPr marL="2286000" indent="0">
              <a:buNone/>
              <a:defRPr lang="it-IT" sz="1600">
                <a:solidFill>
                  <a:schemeClr val="tx1">
                    <a:tint val="75000"/>
                  </a:schemeClr>
                </a:solidFill>
              </a:defRPr>
            </a:lvl6pPr>
            <a:lvl7pPr marL="2743200" indent="0">
              <a:buNone/>
              <a:defRPr lang="it-IT" sz="1600">
                <a:solidFill>
                  <a:schemeClr val="tx1">
                    <a:tint val="75000"/>
                  </a:schemeClr>
                </a:solidFill>
              </a:defRPr>
            </a:lvl7pPr>
            <a:lvl8pPr marL="3200400" indent="0">
              <a:buNone/>
              <a:defRPr lang="it-IT" sz="1600">
                <a:solidFill>
                  <a:schemeClr val="tx1">
                    <a:tint val="75000"/>
                  </a:schemeClr>
                </a:solidFill>
              </a:defRPr>
            </a:lvl8pPr>
            <a:lvl9pPr marL="3657600" indent="0">
              <a:buNone/>
              <a:defRPr lang="it-IT" sz="1600">
                <a:solidFill>
                  <a:schemeClr val="tx1">
                    <a:tint val="75000"/>
                  </a:schemeClr>
                </a:solidFill>
              </a:defRPr>
            </a:lvl9pPr>
          </a:lstStyle>
          <a:p>
            <a:pPr lvl="0" rtl="0"/>
            <a:r>
              <a:rPr lang="it-IT"/>
              <a:t>Fare clic per modificare gli stili del testo dello schema</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grafico">
    <p:spTree>
      <p:nvGrpSpPr>
        <p:cNvPr id="1" name=""/>
        <p:cNvGrpSpPr/>
        <p:nvPr/>
      </p:nvGrpSpPr>
      <p:grpSpPr>
        <a:xfrm>
          <a:off x="0" y="0"/>
          <a:ext cx="0" cy="0"/>
          <a:chOff x="0" y="0"/>
          <a:chExt cx="0" cy="0"/>
        </a:xfrm>
      </p:grpSpPr>
      <p:sp>
        <p:nvSpPr>
          <p:cNvPr id="30" name="Figura a mano libera: Forma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p>
        </p:txBody>
      </p:sp>
      <p:sp>
        <p:nvSpPr>
          <p:cNvPr id="3" name="Segnaposto contenuto 2"/>
          <p:cNvSpPr>
            <a:spLocks noGrp="1"/>
          </p:cNvSpPr>
          <p:nvPr>
            <p:ph sz="half" idx="1"/>
          </p:nvPr>
        </p:nvSpPr>
        <p:spPr>
          <a:xfrm>
            <a:off x="539496" y="2103120"/>
            <a:ext cx="11119104" cy="4434840"/>
          </a:xfrm>
        </p:spPr>
        <p:txBody>
          <a:bodyPr rtlCol="0">
            <a:noAutofit/>
          </a:bodyPr>
          <a:lstStyle>
            <a:lvl1pPr>
              <a:defRPr lang="it-IT" sz="1800"/>
            </a:lvl1pPr>
            <a:lvl2pPr>
              <a:defRPr lang="it-IT" sz="1600"/>
            </a:lvl2pPr>
            <a:lvl3pPr>
              <a:defRPr lang="it-IT" sz="14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tabella">
    <p:spTree>
      <p:nvGrpSpPr>
        <p:cNvPr id="1" name=""/>
        <p:cNvGrpSpPr/>
        <p:nvPr/>
      </p:nvGrpSpPr>
      <p:grpSpPr>
        <a:xfrm>
          <a:off x="0" y="0"/>
          <a:ext cx="0" cy="0"/>
          <a:chOff x="0" y="0"/>
          <a:chExt cx="0" cy="0"/>
        </a:xfrm>
      </p:grpSpPr>
      <p:sp>
        <p:nvSpPr>
          <p:cNvPr id="28" name="Figura a mano libera: Forma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755904" y="2825496"/>
            <a:ext cx="10680192" cy="2834640"/>
          </a:xfrm>
        </p:spPr>
        <p:txBody>
          <a:bodyPr rtlCol="0">
            <a:noAutofit/>
          </a:bodyPr>
          <a:lstStyle>
            <a:lvl1pPr>
              <a:defRPr lang="it-IT" sz="1800"/>
            </a:lvl1pPr>
            <a:lvl2pPr>
              <a:defRPr lang="it-IT" sz="1600"/>
            </a:lvl2pPr>
            <a:lvl3pPr>
              <a:defRPr lang="it-IT" sz="14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sp>
        <p:nvSpPr>
          <p:cNvPr id="2" name="Titolo 1"/>
          <p:cNvSpPr>
            <a:spLocks noGrp="1"/>
          </p:cNvSpPr>
          <p:nvPr>
            <p:ph type="title"/>
          </p:nvPr>
        </p:nvSpPr>
        <p:spPr>
          <a:xfrm>
            <a:off x="4389120" y="2395728"/>
            <a:ext cx="7013448" cy="1627632"/>
          </a:xfrm>
        </p:spPr>
        <p:txBody>
          <a:bodyPr lIns="0" tIns="0" rIns="0" bIns="0" rtlCol="0">
            <a:noAutofit/>
          </a:bodyPr>
          <a:lstStyle>
            <a:lvl1pPr algn="l">
              <a:lnSpc>
                <a:spcPct val="100000"/>
              </a:lnSpc>
              <a:defRPr lang="it-IT" sz="3300" b="1">
                <a:latin typeface="Arial" panose="020B0604020202020204" pitchFamily="34" charset="0"/>
                <a:cs typeface="Arial" panose="020B0604020202020204" pitchFamily="34" charset="0"/>
              </a:defRPr>
            </a:lvl1pPr>
          </a:lstStyle>
          <a:p>
            <a:pPr rtl="0"/>
            <a:r>
              <a:rPr lang="it-IT"/>
              <a:t>Fare clic per modificare lo stile del titolo dello schema</a:t>
            </a:r>
          </a:p>
        </p:txBody>
      </p:sp>
      <p:sp>
        <p:nvSpPr>
          <p:cNvPr id="57" name="Segnaposto testo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rtlCol="0">
            <a:noAutofit/>
          </a:bodyPr>
          <a:lstStyle>
            <a:lvl1pPr marL="0" indent="0">
              <a:buNone/>
              <a:defRPr lang="it-IT" sz="10000" b="1"/>
            </a:lvl1pPr>
          </a:lstStyle>
          <a:p>
            <a:pPr lvl="0" rtl="0"/>
            <a:r>
              <a:rPr lang="it-IT"/>
              <a:t>"</a:t>
            </a:r>
          </a:p>
        </p:txBody>
      </p:sp>
      <p:sp>
        <p:nvSpPr>
          <p:cNvPr id="55" name="Segnaposto testo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rtlCol="0">
            <a:noAutofit/>
          </a:bodyPr>
          <a:lstStyle>
            <a:lvl1pPr marL="0" indent="0">
              <a:buNone/>
              <a:defRPr lang="it-IT" sz="2400"/>
            </a:lvl1pPr>
          </a:lstStyle>
          <a:p>
            <a:pPr lvl="0" rtl="0"/>
            <a:r>
              <a:rPr lang="it-IT"/>
              <a:t>Fare clic per modificare gli stili del testo dello schema</a:t>
            </a:r>
          </a:p>
        </p:txBody>
      </p:sp>
      <p:sp>
        <p:nvSpPr>
          <p:cNvPr id="56" name="Segnaposto testo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rtlCol="0">
            <a:noAutofit/>
          </a:bodyPr>
          <a:lstStyle>
            <a:lvl1pPr marL="0" indent="0">
              <a:buNone/>
              <a:defRPr lang="it-IT" sz="10000" b="1"/>
            </a:lvl1pPr>
          </a:lstStyle>
          <a:p>
            <a:pPr lvl="0" rtl="0"/>
            <a:r>
              <a:rPr lang="it-IT"/>
              <a:t>"</a:t>
            </a:r>
          </a:p>
        </p:txBody>
      </p:sp>
      <p:sp>
        <p:nvSpPr>
          <p:cNvPr id="32" name="Immagin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it-IT"/>
            </a:defPPr>
          </a:lstStyle>
          <a:p>
            <a:pPr rtl="0"/>
            <a:endParaRPr lang="it-IT" dirty="0"/>
          </a:p>
        </p:txBody>
      </p:sp>
      <p:sp>
        <p:nvSpPr>
          <p:cNvPr id="53" name="Figura a mano libera: Forma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it-IT"/>
            </a:defPPr>
          </a:lstStyle>
          <a:p>
            <a:pPr rtl="0"/>
            <a:endParaRPr lang="it-IT" dirty="0"/>
          </a:p>
        </p:txBody>
      </p:sp>
      <p:sp>
        <p:nvSpPr>
          <p:cNvPr id="33" name="Immagin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defPPr>
              <a:defRPr lang="it-IT"/>
            </a:defPPr>
          </a:lstStyle>
          <a:p>
            <a:pPr rtl="0"/>
            <a:endParaRPr lang="it-IT" dirty="0"/>
          </a:p>
        </p:txBody>
      </p:sp>
      <p:sp>
        <p:nvSpPr>
          <p:cNvPr id="29" name="Figura a mano libera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31" name="Figura a mano libera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6" name="Segnaposto numero diapositiva 5"/>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it-IT"/>
            </a:defPPr>
          </a:lstStyle>
          <a:p>
            <a:pPr algn="ctr" rtl="0"/>
            <a:endParaRPr lang="it-IT" sz="450" dirty="0"/>
          </a:p>
        </p:txBody>
      </p:sp>
      <p:sp>
        <p:nvSpPr>
          <p:cNvPr id="2" name="Titolo 1">
            <a:extLst>
              <a:ext uri="{FF2B5EF4-FFF2-40B4-BE49-F238E27FC236}">
                <a16:creationId xmlns:a16="http://schemas.microsoft.com/office/drawing/2014/main" id="{EA04E8AF-9DFE-7077-DB36-941F6490BAD8}"/>
              </a:ext>
            </a:extLst>
          </p:cNvPr>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17" name="Segnaposto immagine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9" name="Segnaposto testo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1" name="Segnaposto testo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rtlCol="0" anchor="ctr">
            <a:noAutofit/>
          </a:bodyPr>
          <a:lstStyle>
            <a:lvl1pPr marL="0" indent="0" algn="ctr">
              <a:buNone/>
              <a:defRPr lang="it-IT" sz="1400"/>
            </a:lvl1pPr>
          </a:lstStyle>
          <a:p>
            <a:pPr lvl="0" rtl="0"/>
            <a:r>
              <a:rPr lang="it-IT"/>
              <a:t>Titolo</a:t>
            </a:r>
          </a:p>
        </p:txBody>
      </p:sp>
      <p:sp>
        <p:nvSpPr>
          <p:cNvPr id="23" name="Segnaposto immagine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2" name="Segnaposto testo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4" name="Segnaposto testo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rtlCol="0" anchor="ctr">
            <a:noAutofit/>
          </a:bodyPr>
          <a:lstStyle>
            <a:lvl1pPr marL="0" indent="0" algn="ctr">
              <a:buNone/>
              <a:defRPr lang="it-IT" sz="1400"/>
            </a:lvl1pPr>
          </a:lstStyle>
          <a:p>
            <a:pPr lvl="0" rtl="0"/>
            <a:r>
              <a:rPr lang="it-IT"/>
              <a:t>Titolo</a:t>
            </a:r>
          </a:p>
        </p:txBody>
      </p:sp>
      <p:sp>
        <p:nvSpPr>
          <p:cNvPr id="26" name="Segnaposto immagine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5" name="Segnaposto testo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7" name="Segnaposto testo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rtlCol="0" anchor="ctr">
            <a:noAutofit/>
          </a:bodyPr>
          <a:lstStyle>
            <a:lvl1pPr marL="0" indent="0" algn="ctr">
              <a:buNone/>
              <a:defRPr lang="it-IT" sz="1400"/>
            </a:lvl1pPr>
          </a:lstStyle>
          <a:p>
            <a:pPr lvl="0" rtl="0"/>
            <a:r>
              <a:rPr lang="it-IT"/>
              <a:t>Titolo</a:t>
            </a:r>
          </a:p>
        </p:txBody>
      </p:sp>
      <p:sp>
        <p:nvSpPr>
          <p:cNvPr id="29" name="Segnaposto immagine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8" name="Segnaposto testo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0" name="Segnaposto testo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rtlCol="0" anchor="ctr">
            <a:noAutofit/>
          </a:bodyPr>
          <a:lstStyle>
            <a:lvl1pPr marL="0" indent="0" algn="ctr">
              <a:buNone/>
              <a:defRPr lang="it-IT" sz="1400"/>
            </a:lvl1pPr>
          </a:lstStyle>
          <a:p>
            <a:pPr lvl="0" rtl="0"/>
            <a:r>
              <a:rPr lang="it-IT"/>
              <a:t>Titolo</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17" name="Segnaposto immagine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9" name="Segnaposto testo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1" name="Segnaposto testo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0" name="Segnaposto immagine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4" name="Segnaposto testo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15" name="Segnaposto testo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3" name="Segnaposto immagine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2" name="Segnaposto testo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4" name="Segnaposto testo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1" name="Segnaposto immagine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6" name="Segnaposto testo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18" name="Segnaposto testo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6" name="Segnaposto immagine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5" name="Segnaposto testo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7" name="Segnaposto testo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2" name="Segnaposto immagine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0" name="Segnaposto testo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1" name="Segnaposto testo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9" name="Segnaposto immagine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8" name="Segnaposto testo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0" name="Segnaposto testo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3" name="Segnaposto immagine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32" name="Segnaposto testo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3" name="Segnaposto testo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rtlCol="0" anchor="ctr">
            <a:noAutofit/>
          </a:bodyPr>
          <a:lstStyle>
            <a:lvl1pPr marL="0" indent="0" algn="ctr">
              <a:buNone/>
              <a:defRPr lang="it-IT" sz="1200" spc="20" baseline="0"/>
            </a:lvl1pPr>
          </a:lstStyle>
          <a:p>
            <a:pPr lvl="0" rtl="0"/>
            <a:r>
              <a:rPr lang="it-IT"/>
              <a:t>Titolo</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defPPr>
              <a:defRPr lang="it-IT"/>
            </a:defPPr>
          </a:lstStyle>
          <a:p>
            <a:pPr rtl="0"/>
            <a:r>
              <a:rPr lang="it-IT"/>
              <a:t>Fare clic per modificare lo stile del titolo</a:t>
            </a:r>
          </a:p>
        </p:txBody>
      </p:sp>
      <p:sp>
        <p:nvSpPr>
          <p:cNvPr id="3" name="Segnaposto testo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piè di pagina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lang="it-IT" sz="1200">
                <a:solidFill>
                  <a:schemeClr val="accent6"/>
                </a:solidFill>
                <a:latin typeface="Arial" panose="020B0604020202020204" pitchFamily="34" charset="0"/>
                <a:cs typeface="Arial" panose="020B0604020202020204" pitchFamily="34" charset="0"/>
              </a:defRPr>
            </a:lvl1pPr>
          </a:lstStyle>
          <a:p>
            <a:pPr rtl="0"/>
            <a:r>
              <a:rPr lang="it-IT"/>
              <a:t>Titolo presentazione</a:t>
            </a:r>
            <a:endParaRPr lang="it-IT" dirty="0"/>
          </a:p>
        </p:txBody>
      </p:sp>
      <p:sp>
        <p:nvSpPr>
          <p:cNvPr id="6" name="Segnaposto numero diapositiva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lang="it-IT" sz="1200">
                <a:solidFill>
                  <a:schemeClr val="accent6"/>
                </a:solidFill>
                <a:latin typeface="Arial" panose="020B0604020202020204" pitchFamily="34" charset="0"/>
                <a:cs typeface="Arial" panose="020B0604020202020204" pitchFamily="34" charset="0"/>
              </a:defRPr>
            </a:lvl1pPr>
          </a:lstStyle>
          <a:p>
            <a:pPr rtl="0"/>
            <a:fld id="{48F63A3B-78C7-47BE-AE5E-E10140E04643}" type="slidenum">
              <a:rPr lang="it-IT" smtClean="0"/>
              <a:pPr rtl="0"/>
              <a:t>‹#›</a:t>
            </a:fld>
            <a:endParaRPr lang="it-IT"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lang="it-IT"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it-IT"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it-IT"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it-IT"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it-IT"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it-IT"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etuc.org/system/files/document/file2020-06/Final%2022%2006%2020_Agreement%20on%20Digitalisation%202020.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etuc.org/system/files/document/file2020-06/Final%2022%2006%2020_Agreement%20on%20Digitalisation%202020.pd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eur-lex.europa.eu/eli/dir/1994/45/oj"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hyperlink" Target="https://eur-lex.europa.eu/legal-content/EN/TXT/?uri=celex:32005L0056" TargetMode="External"/><Relationship Id="rId5" Type="http://schemas.openxmlformats.org/officeDocument/2006/relationships/hyperlink" Target="https://eur-lex.europa.eu/legal-content/EN/ALL/?uri=celex%3A32002L0014" TargetMode="External"/><Relationship Id="rId4" Type="http://schemas.openxmlformats.org/officeDocument/2006/relationships/hyperlink" Target="https://eur-lex.europa.eu/legal-content/EN/TXT/?uri=celex%3A32001L0086"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ur-lex.europa.eu/eli/dir/2009/38/oj"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hyperlink" Target="https://eur-lex.europa.eu/legal-content/EN/TXT/?uri=CELEX%3A32019L2121" TargetMode="External"/><Relationship Id="rId4" Type="http://schemas.openxmlformats.org/officeDocument/2006/relationships/hyperlink" Target="https://eur-lex.europa.eu/legal-content/EN/ALL/?uri=celex%3A32017L113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digital-strategy.ec.europa.eu/en/policies"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s://digital-strategy.ec.europa.eu/en/policies/europes-digital-decade" TargetMode="External"/><Relationship Id="rId5" Type="http://schemas.openxmlformats.org/officeDocument/2006/relationships/hyperlink" Target="https://ec.europa.eu/commission/presscorner/detail/en/IP_21_2944" TargetMode="External"/><Relationship Id="rId4" Type="http://schemas.openxmlformats.org/officeDocument/2006/relationships/hyperlink" Target="https://digital-strategy.ec.europa.eu/en/policies/digital-services-act-pack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2E2698D9-4226-4043-AB56-D52DD7246FFF}"/>
              </a:ext>
            </a:extLst>
          </p:cNvPr>
          <p:cNvSpPr>
            <a:spLocks noGrp="1"/>
          </p:cNvSpPr>
          <p:nvPr>
            <p:ph type="ftr" sz="quarter" idx="11"/>
          </p:nvPr>
        </p:nvSpPr>
        <p:spPr>
          <a:xfrm>
            <a:off x="79525" y="-174290"/>
            <a:ext cx="3200400" cy="2662844"/>
          </a:xfrm>
        </p:spPr>
        <p:txBody>
          <a:bodyPr/>
          <a:lstStyle/>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pl-PL" sz="1800" b="1" dirty="0">
              <a:effectLst/>
              <a:latin typeface="Calibri" panose="020F0502020204030204" pitchFamily="34" charset="0"/>
              <a:ea typeface="Times New Roman" panose="02020603050405020304" pitchFamily="18" charset="0"/>
            </a:endParaRPr>
          </a:p>
          <a:p>
            <a:pPr algn="ctr" rtl="0">
              <a:spcAft>
                <a:spcPts val="600"/>
              </a:spcAft>
            </a:pPr>
            <a:endParaRPr lang="it-IT" dirty="0"/>
          </a:p>
        </p:txBody>
      </p:sp>
      <p:sp>
        <p:nvSpPr>
          <p:cNvPr id="15" name="Slide Number Placeholder 2">
            <a:extLst>
              <a:ext uri="{FF2B5EF4-FFF2-40B4-BE49-F238E27FC236}">
                <a16:creationId xmlns:a16="http://schemas.microsoft.com/office/drawing/2014/main" id="{12715859-FEF1-00E5-830E-630849D3E851}"/>
              </a:ext>
            </a:extLst>
          </p:cNvPr>
          <p:cNvSpPr>
            <a:spLocks noGrp="1"/>
          </p:cNvSpPr>
          <p:nvPr>
            <p:ph type="sldNum" sz="quarter" idx="12"/>
          </p:nvPr>
        </p:nvSpPr>
        <p:spPr>
          <a:xfrm>
            <a:off x="10945368" y="457200"/>
            <a:ext cx="987552" cy="274320"/>
          </a:xfrm>
        </p:spPr>
        <p:txBody>
          <a:bodyPr/>
          <a:lstStyle/>
          <a:p>
            <a:pPr rtl="0">
              <a:spcAft>
                <a:spcPts val="600"/>
              </a:spcAft>
            </a:pPr>
            <a:fld id="{48F63A3B-78C7-47BE-AE5E-E10140E04643}" type="slidenum">
              <a:rPr lang="it-IT" dirty="0"/>
              <a:pPr rtl="0">
                <a:spcAft>
                  <a:spcPts val="600"/>
                </a:spcAft>
              </a:pPr>
              <a:t>1</a:t>
            </a:fld>
            <a:endParaRPr lang="it-IT"/>
          </a:p>
        </p:txBody>
      </p:sp>
      <p:sp>
        <p:nvSpPr>
          <p:cNvPr id="2" name="Titolo 1">
            <a:extLst>
              <a:ext uri="{FF2B5EF4-FFF2-40B4-BE49-F238E27FC236}">
                <a16:creationId xmlns:a16="http://schemas.microsoft.com/office/drawing/2014/main" id="{516860D9-9D47-C0BB-B2B4-4B6F2B36CFCC}"/>
              </a:ext>
            </a:extLst>
          </p:cNvPr>
          <p:cNvSpPr>
            <a:spLocks noGrp="1"/>
          </p:cNvSpPr>
          <p:nvPr>
            <p:ph type="title"/>
          </p:nvPr>
        </p:nvSpPr>
        <p:spPr>
          <a:xfrm>
            <a:off x="3685032" y="903039"/>
            <a:ext cx="8086067" cy="1599369"/>
          </a:xfrm>
        </p:spPr>
        <p:txBody>
          <a:bodyPr vert="horz" lIns="91440" tIns="45720" rIns="91440" bIns="45720" rtlCol="0" anchor="t">
            <a:normAutofit fontScale="90000"/>
          </a:bodyPr>
          <a:lstStyle>
            <a:defPPr>
              <a:defRPr lang="it-IT"/>
            </a:defPPr>
          </a:lstStyle>
          <a:p>
            <a:pPr algn="ctr">
              <a:lnSpc>
                <a:spcPct val="90000"/>
              </a:lnSpc>
            </a:pPr>
            <a:br>
              <a:rPr lang="pl-PL" sz="4000" b="1" kern="1200" cap="all" baseline="0" dirty="0">
                <a:latin typeface="+mj-lt"/>
                <a:ea typeface="+mj-ea"/>
                <a:cs typeface="+mj-cs"/>
              </a:rPr>
            </a:br>
            <a:br>
              <a:rPr lang="it-IT" sz="1100" b="1" kern="1200" cap="all" baseline="0" dirty="0">
                <a:latin typeface="+mj-lt"/>
                <a:ea typeface="+mj-ea"/>
                <a:cs typeface="+mj-cs"/>
              </a:rPr>
            </a:br>
            <a:br>
              <a:rPr lang="it-IT" sz="1100" b="1" kern="1200" cap="all" baseline="0" dirty="0">
                <a:latin typeface="+mj-lt"/>
                <a:ea typeface="+mj-ea"/>
                <a:cs typeface="+mj-cs"/>
              </a:rPr>
            </a:br>
            <a:br>
              <a:rPr lang="pl-PL" sz="1100" b="1" kern="1200" cap="all" baseline="0" dirty="0">
                <a:latin typeface="+mj-lt"/>
                <a:ea typeface="+mj-ea"/>
                <a:cs typeface="+mj-cs"/>
              </a:rPr>
            </a:br>
            <a:br>
              <a:rPr lang="pl-PL" sz="1100" b="1" kern="1200" cap="all" baseline="0" dirty="0">
                <a:latin typeface="+mj-lt"/>
                <a:ea typeface="+mj-ea"/>
                <a:cs typeface="+mj-cs"/>
              </a:rPr>
            </a:br>
            <a:r>
              <a:rPr lang="it-IT" sz="1800" b="1" i="0" u="none" strike="noStrike" kern="1200" cap="all" baseline="0" dirty="0">
                <a:solidFill>
                  <a:schemeClr val="tx1"/>
                </a:solidFill>
                <a:latin typeface="+mj-lt"/>
                <a:ea typeface="+mj-ea"/>
                <a:cs typeface="+mj-cs"/>
              </a:rPr>
              <a:t>TRADE UNION diGITALIZATION OFFICERS FOR EFFECTIVE TRADE UNIONS IN THE NEW DIGITAL WORLD OF WORK</a:t>
            </a:r>
            <a:endParaRPr lang="it-IT" sz="1800" b="1" kern="1200" cap="all" baseline="0" dirty="0">
              <a:solidFill>
                <a:schemeClr val="tx1"/>
              </a:solidFill>
              <a:latin typeface="+mj-lt"/>
              <a:ea typeface="+mj-ea"/>
              <a:cs typeface="+mj-cs"/>
            </a:endParaRPr>
          </a:p>
        </p:txBody>
      </p:sp>
      <p:sp>
        <p:nvSpPr>
          <p:cNvPr id="6" name="Rettangolo 5">
            <a:extLst>
              <a:ext uri="{FF2B5EF4-FFF2-40B4-BE49-F238E27FC236}">
                <a16:creationId xmlns:a16="http://schemas.microsoft.com/office/drawing/2014/main" id="{A7C44748-6E17-12C4-2431-333ED529ABBD}"/>
              </a:ext>
            </a:extLst>
          </p:cNvPr>
          <p:cNvSpPr/>
          <p:nvPr/>
        </p:nvSpPr>
        <p:spPr>
          <a:xfrm>
            <a:off x="4225036" y="2798508"/>
            <a:ext cx="3741928" cy="4059492"/>
          </a:xfrm>
          <a:prstGeom prst="rect">
            <a:avLst/>
          </a:prstGeom>
        </p:spPr>
        <p:txBody>
          <a:bodyPr vert="horz" lIns="45720" tIns="45720" rIns="45720" bIns="45720" rtlCol="0">
            <a:normAutofit/>
          </a:bodyPr>
          <a:lstStyle/>
          <a:p>
            <a:pPr indent="-347472" defTabSz="914400">
              <a:spcBef>
                <a:spcPts val="360"/>
              </a:spcBef>
              <a:buFont typeface="Arial" panose="020B0604020202020204" pitchFamily="34" charset="0"/>
              <a:buChar char="•"/>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defTabSz="914400">
              <a:spcBef>
                <a:spcPts val="360"/>
              </a:spcBef>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indent="-347472" defTabSz="914400">
              <a:spcBef>
                <a:spcPts val="360"/>
              </a:spcBef>
              <a:buFont typeface="Arial" panose="020B0604020202020204" pitchFamily="34" charset="0"/>
              <a:buChar char="•"/>
            </a:pPr>
            <a:endParaRPr lang="pl-PL" sz="1500" b="1"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indent="-347472" defTabSz="914400">
              <a:spcBef>
                <a:spcPts val="360"/>
              </a:spcBef>
              <a:buFont typeface="Arial" panose="020B0604020202020204" pitchFamily="34" charset="0"/>
              <a:buChar char="•"/>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defTabSz="914400">
              <a:spcBef>
                <a:spcPts val="360"/>
              </a:spcBef>
            </a:pPr>
            <a:r>
              <a:rPr lang="pl-PL" sz="24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rPr>
              <a:t>Online </a:t>
            </a:r>
            <a:r>
              <a:rPr lang="pl-PL" sz="2400" b="1" cap="none" spc="0" dirty="0" err="1">
                <a:ln w="12700">
                  <a:solidFill>
                    <a:schemeClr val="accent3">
                      <a:lumMod val="50000"/>
                    </a:schemeClr>
                  </a:solidFill>
                  <a:prstDash val="solid"/>
                </a:ln>
                <a:solidFill>
                  <a:schemeClr val="accent6"/>
                </a:solidFill>
                <a:effectLst>
                  <a:innerShdw blurRad="177800">
                    <a:schemeClr val="accent3">
                      <a:lumMod val="50000"/>
                    </a:schemeClr>
                  </a:innerShdw>
                </a:effectLst>
              </a:rPr>
              <a:t>training</a:t>
            </a:r>
            <a:endParaRPr lang="pl-PL" sz="24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defTabSz="914400">
              <a:spcBef>
                <a:spcPts val="360"/>
              </a:spcBef>
            </a:pPr>
            <a:r>
              <a:rPr lang="pl-PL" sz="2400" b="1" dirty="0">
                <a:ln w="12700">
                  <a:solidFill>
                    <a:schemeClr val="accent3">
                      <a:lumMod val="50000"/>
                    </a:schemeClr>
                  </a:solidFill>
                  <a:prstDash val="solid"/>
                </a:ln>
                <a:solidFill>
                  <a:schemeClr val="accent6"/>
                </a:solidFill>
                <a:effectLst>
                  <a:innerShdw blurRad="177800">
                    <a:schemeClr val="accent3">
                      <a:lumMod val="50000"/>
                    </a:schemeClr>
                  </a:innerShdw>
                </a:effectLst>
              </a:rPr>
              <a:t>21st </a:t>
            </a:r>
            <a:r>
              <a:rPr lang="pl-PL" sz="2400" b="1" dirty="0" err="1">
                <a:ln w="12700">
                  <a:solidFill>
                    <a:schemeClr val="accent3">
                      <a:lumMod val="50000"/>
                    </a:schemeClr>
                  </a:solidFill>
                  <a:prstDash val="solid"/>
                </a:ln>
                <a:solidFill>
                  <a:schemeClr val="accent6"/>
                </a:solidFill>
                <a:effectLst>
                  <a:innerShdw blurRad="177800">
                    <a:schemeClr val="accent3">
                      <a:lumMod val="50000"/>
                    </a:schemeClr>
                  </a:innerShdw>
                </a:effectLst>
              </a:rPr>
              <a:t>Feb</a:t>
            </a:r>
            <a:r>
              <a:rPr lang="pl-PL" sz="2400" b="1" dirty="0">
                <a:ln w="12700">
                  <a:solidFill>
                    <a:schemeClr val="accent3">
                      <a:lumMod val="50000"/>
                    </a:schemeClr>
                  </a:solidFill>
                  <a:prstDash val="solid"/>
                </a:ln>
                <a:solidFill>
                  <a:schemeClr val="accent6"/>
                </a:solidFill>
                <a:effectLst>
                  <a:innerShdw blurRad="177800">
                    <a:schemeClr val="accent3">
                      <a:lumMod val="50000"/>
                    </a:schemeClr>
                  </a:innerShdw>
                </a:effectLst>
              </a:rPr>
              <a:t> 2024</a:t>
            </a:r>
          </a:p>
          <a:p>
            <a:pPr defTabSz="914400">
              <a:spcBef>
                <a:spcPts val="360"/>
              </a:spcBef>
            </a:pPr>
            <a:endParaRPr lang="pl-PL" sz="24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defTabSz="914400">
              <a:spcBef>
                <a:spcPts val="360"/>
              </a:spcBef>
            </a:pPr>
            <a:r>
              <a:rPr lang="pl-PL" sz="2400" b="1" dirty="0">
                <a:ln w="12700">
                  <a:solidFill>
                    <a:schemeClr val="accent3">
                      <a:lumMod val="50000"/>
                    </a:schemeClr>
                  </a:solidFill>
                  <a:prstDash val="solid"/>
                </a:ln>
                <a:solidFill>
                  <a:schemeClr val="accent6"/>
                </a:solidFill>
                <a:effectLst>
                  <a:innerShdw blurRad="177800">
                    <a:schemeClr val="accent3">
                      <a:lumMod val="50000"/>
                    </a:schemeClr>
                  </a:innerShdw>
                </a:effectLst>
              </a:rPr>
              <a:t>Dominik Owczarek</a:t>
            </a:r>
            <a:endParaRPr lang="pl-PL" sz="24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p:txBody>
      </p:sp>
      <p:pic>
        <p:nvPicPr>
          <p:cNvPr id="8" name="Immagine 7">
            <a:extLst>
              <a:ext uri="{FF2B5EF4-FFF2-40B4-BE49-F238E27FC236}">
                <a16:creationId xmlns:a16="http://schemas.microsoft.com/office/drawing/2014/main" id="{28CB3B42-78AD-BB02-AD31-3175EC0DB624}"/>
              </a:ext>
            </a:extLst>
          </p:cNvPr>
          <p:cNvPicPr>
            <a:picLocks noChangeAspect="1"/>
          </p:cNvPicPr>
          <p:nvPr/>
        </p:nvPicPr>
        <p:blipFill>
          <a:blip r:embed="rId3"/>
          <a:stretch>
            <a:fillRect/>
          </a:stretch>
        </p:blipFill>
        <p:spPr>
          <a:xfrm>
            <a:off x="10244645" y="5489605"/>
            <a:ext cx="1807447" cy="1136121"/>
          </a:xfrm>
          <a:prstGeom prst="rect">
            <a:avLst/>
          </a:prstGeom>
          <a:noFill/>
        </p:spPr>
      </p:pic>
      <p:pic>
        <p:nvPicPr>
          <p:cNvPr id="3" name="Obraz 2">
            <a:extLst>
              <a:ext uri="{FF2B5EF4-FFF2-40B4-BE49-F238E27FC236}">
                <a16:creationId xmlns:a16="http://schemas.microsoft.com/office/drawing/2014/main" id="{945FFF0A-5FEE-27C8-839B-7FF2FAD83DAA}"/>
              </a:ext>
            </a:extLst>
          </p:cNvPr>
          <p:cNvPicPr>
            <a:picLocks noChangeAspect="1"/>
          </p:cNvPicPr>
          <p:nvPr/>
        </p:nvPicPr>
        <p:blipFill>
          <a:blip r:embed="rId4"/>
          <a:stretch>
            <a:fillRect/>
          </a:stretch>
        </p:blipFill>
        <p:spPr>
          <a:xfrm>
            <a:off x="5707066" y="379824"/>
            <a:ext cx="4041998" cy="1554615"/>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59DBB-B697-2BBF-B699-95A228BC655C}"/>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C29E6A94-196A-49C2-1E51-22EEDB2B5DF0}"/>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8B24A22B-5E8C-2EB9-BFC3-19545AB3F0D6}"/>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F7EB859A-009C-8189-3C5E-2D3588E84934}"/>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34547949-AF01-5550-A376-9AFE222BB76A}"/>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FF922A9B-F094-CE65-E405-E969DFB551A2}"/>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FCEB4696-2785-975C-C821-8A52CDEF3D0E}"/>
              </a:ext>
            </a:extLst>
          </p:cNvPr>
          <p:cNvSpPr txBox="1"/>
          <p:nvPr/>
        </p:nvSpPr>
        <p:spPr>
          <a:xfrm>
            <a:off x="318366" y="1766008"/>
            <a:ext cx="11873633" cy="1272080"/>
          </a:xfrm>
          <a:prstGeom prst="rect">
            <a:avLst/>
          </a:prstGeom>
          <a:noFill/>
        </p:spPr>
        <p:txBody>
          <a:bodyPr wrap="square">
            <a:spAutoFit/>
          </a:bodyPr>
          <a:lstStyle/>
          <a:p>
            <a:pPr lvl="0" algn="ctr">
              <a:lnSpc>
                <a:spcPct val="115000"/>
              </a:lnSpc>
            </a:pPr>
            <a:r>
              <a:rPr lang="pl-PL" sz="4400" dirty="0">
                <a:solidFill>
                  <a:srgbClr val="202C8F"/>
                </a:solidFill>
                <a:ea typeface="Calibri" panose="020F0502020204030204" pitchFamily="34" charset="0"/>
                <a:cs typeface="Times New Roman" panose="02020603050405020304" pitchFamily="18" charset="0"/>
              </a:rPr>
              <a:t>?</a:t>
            </a: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02E20740-E561-2938-14E0-52E220A51906}"/>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National-level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policies</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359176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F2BA5-DE9F-7A0F-CA31-43D71198C389}"/>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2FD82B9E-9F5B-7619-E2CE-C1679D95013B}"/>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3AADEE3A-4852-AC5E-BE87-1FB497219D7C}"/>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B049592C-46C1-C1E8-1183-56898A96CDF4}"/>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70D3C460-943A-F2FF-4E82-C5DD681A35FD}"/>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3EEEA8BC-0E96-DADD-8D2D-152691EE295E}"/>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C65323F-F04C-883E-A638-3ACA43C341DE}"/>
              </a:ext>
            </a:extLst>
          </p:cNvPr>
          <p:cNvSpPr txBox="1"/>
          <p:nvPr/>
        </p:nvSpPr>
        <p:spPr>
          <a:xfrm>
            <a:off x="318366" y="1766008"/>
            <a:ext cx="11873633" cy="1626023"/>
          </a:xfrm>
          <a:prstGeom prst="rect">
            <a:avLst/>
          </a:prstGeom>
          <a:noFill/>
        </p:spPr>
        <p:txBody>
          <a:bodyPr wrap="square">
            <a:spAutoFit/>
          </a:bodyPr>
          <a:lstStyle/>
          <a:p>
            <a:pPr lvl="0" algn="ctr">
              <a:lnSpc>
                <a:spcPct val="115000"/>
              </a:lnSpc>
            </a:pPr>
            <a:r>
              <a:rPr lang="pl-PL" sz="3200" dirty="0">
                <a:solidFill>
                  <a:srgbClr val="202C8F"/>
                </a:solidFill>
                <a:ea typeface="Calibri" panose="020F0502020204030204" pitchFamily="34" charset="0"/>
                <a:cs typeface="Times New Roman" panose="02020603050405020304" pitchFamily="18" charset="0"/>
              </a:rPr>
              <a:t>Role of the </a:t>
            </a:r>
            <a:r>
              <a:rPr lang="pl-PL" sz="3200" dirty="0" err="1">
                <a:solidFill>
                  <a:srgbClr val="202C8F"/>
                </a:solidFill>
                <a:ea typeface="Calibri" panose="020F0502020204030204" pitchFamily="34" charset="0"/>
                <a:cs typeface="Times New Roman" panose="02020603050405020304" pitchFamily="18" charset="0"/>
              </a:rPr>
              <a:t>social</a:t>
            </a:r>
            <a:r>
              <a:rPr lang="pl-PL" sz="3200" dirty="0">
                <a:solidFill>
                  <a:srgbClr val="202C8F"/>
                </a:solidFill>
                <a:ea typeface="Calibri" panose="020F0502020204030204" pitchFamily="34" charset="0"/>
                <a:cs typeface="Times New Roman" panose="02020603050405020304" pitchFamily="18" charset="0"/>
              </a:rPr>
              <a:t> </a:t>
            </a:r>
            <a:r>
              <a:rPr lang="pl-PL" sz="3200" dirty="0" err="1">
                <a:solidFill>
                  <a:srgbClr val="202C8F"/>
                </a:solidFill>
                <a:ea typeface="Calibri" panose="020F0502020204030204" pitchFamily="34" charset="0"/>
                <a:cs typeface="Times New Roman" panose="02020603050405020304" pitchFamily="18" charset="0"/>
              </a:rPr>
              <a:t>partners</a:t>
            </a:r>
            <a:r>
              <a:rPr lang="pl-PL" sz="3200" dirty="0">
                <a:solidFill>
                  <a:srgbClr val="202C8F"/>
                </a:solidFill>
                <a:ea typeface="Calibri" panose="020F0502020204030204" pitchFamily="34" charset="0"/>
                <a:cs typeface="Times New Roman" panose="02020603050405020304" pitchFamily="18" charset="0"/>
              </a:rPr>
              <a:t> in </a:t>
            </a:r>
            <a:r>
              <a:rPr lang="pl-PL" sz="3200" dirty="0" err="1">
                <a:solidFill>
                  <a:srgbClr val="202C8F"/>
                </a:solidFill>
                <a:ea typeface="Calibri" panose="020F0502020204030204" pitchFamily="34" charset="0"/>
                <a:cs typeface="Times New Roman" panose="02020603050405020304" pitchFamily="18" charset="0"/>
              </a:rPr>
              <a:t>creation</a:t>
            </a:r>
            <a:r>
              <a:rPr lang="pl-PL" sz="3200" dirty="0">
                <a:solidFill>
                  <a:srgbClr val="202C8F"/>
                </a:solidFill>
                <a:ea typeface="Calibri" panose="020F0502020204030204" pitchFamily="34" charset="0"/>
                <a:cs typeface="Times New Roman" panose="02020603050405020304" pitchFamily="18" charset="0"/>
              </a:rPr>
              <a:t>, </a:t>
            </a:r>
            <a:r>
              <a:rPr lang="pl-PL" sz="3200" dirty="0" err="1">
                <a:solidFill>
                  <a:srgbClr val="202C8F"/>
                </a:solidFill>
                <a:ea typeface="Calibri" panose="020F0502020204030204" pitchFamily="34" charset="0"/>
                <a:cs typeface="Times New Roman" panose="02020603050405020304" pitchFamily="18" charset="0"/>
              </a:rPr>
              <a:t>consultation</a:t>
            </a:r>
            <a:r>
              <a:rPr lang="pl-PL" sz="3200" dirty="0">
                <a:solidFill>
                  <a:srgbClr val="202C8F"/>
                </a:solidFill>
                <a:ea typeface="Calibri" panose="020F0502020204030204" pitchFamily="34" charset="0"/>
                <a:cs typeface="Times New Roman" panose="02020603050405020304" pitchFamily="18" charset="0"/>
              </a:rPr>
              <a:t>, </a:t>
            </a:r>
            <a:r>
              <a:rPr lang="pl-PL" sz="3200" dirty="0" err="1">
                <a:solidFill>
                  <a:srgbClr val="202C8F"/>
                </a:solidFill>
                <a:ea typeface="Calibri" panose="020F0502020204030204" pitchFamily="34" charset="0"/>
                <a:cs typeface="Times New Roman" panose="02020603050405020304" pitchFamily="18" charset="0"/>
              </a:rPr>
              <a:t>implementation</a:t>
            </a:r>
            <a:r>
              <a:rPr lang="pl-PL" sz="3200" dirty="0">
                <a:solidFill>
                  <a:srgbClr val="202C8F"/>
                </a:solidFill>
                <a:ea typeface="Calibri" panose="020F0502020204030204" pitchFamily="34" charset="0"/>
                <a:cs typeface="Times New Roman" panose="02020603050405020304" pitchFamily="18" charset="0"/>
              </a:rPr>
              <a:t> of the </a:t>
            </a:r>
            <a:r>
              <a:rPr lang="pl-PL" sz="3200" dirty="0" err="1">
                <a:solidFill>
                  <a:srgbClr val="202C8F"/>
                </a:solidFill>
                <a:ea typeface="Calibri" panose="020F0502020204030204" pitchFamily="34" charset="0"/>
                <a:cs typeface="Times New Roman" panose="02020603050405020304" pitchFamily="18" charset="0"/>
              </a:rPr>
              <a:t>national-level</a:t>
            </a:r>
            <a:r>
              <a:rPr lang="pl-PL" sz="3200" dirty="0">
                <a:solidFill>
                  <a:srgbClr val="202C8F"/>
                </a:solidFill>
                <a:ea typeface="Calibri" panose="020F0502020204030204" pitchFamily="34" charset="0"/>
                <a:cs typeface="Times New Roman" panose="02020603050405020304" pitchFamily="18" charset="0"/>
              </a:rPr>
              <a:t> </a:t>
            </a:r>
            <a:r>
              <a:rPr lang="pl-PL" sz="3200" dirty="0" err="1">
                <a:solidFill>
                  <a:srgbClr val="202C8F"/>
                </a:solidFill>
                <a:ea typeface="Calibri" panose="020F0502020204030204" pitchFamily="34" charset="0"/>
                <a:cs typeface="Times New Roman" panose="02020603050405020304" pitchFamily="18" charset="0"/>
              </a:rPr>
              <a:t>policies</a:t>
            </a:r>
            <a:r>
              <a:rPr lang="pl-PL" sz="3200" dirty="0">
                <a:solidFill>
                  <a:srgbClr val="202C8F"/>
                </a:solidFill>
                <a:ea typeface="Calibri" panose="020F0502020204030204" pitchFamily="34" charset="0"/>
                <a:cs typeface="Times New Roman" panose="02020603050405020304" pitchFamily="18" charset="0"/>
              </a:rPr>
              <a:t>?</a:t>
            </a: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7C302ACB-08A0-87F9-503D-5193F8F043DA}"/>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err="1">
                <a:latin typeface="Calibri" panose="020F0502020204030204" pitchFamily="34" charset="0"/>
                <a:ea typeface="Calibri" panose="020F0502020204030204" pitchFamily="34" charset="0"/>
                <a:cs typeface="Times New Roman" panose="02020603050405020304" pitchFamily="18" charset="0"/>
              </a:rPr>
              <a:t>National-level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policies</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6701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A94B-9E88-B9F0-7CDA-FB28BA53AACD}"/>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8D5E4870-D700-CD86-5059-321EC228759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C0060FFF-6D3E-23DF-DFC1-F97C50862ABB}"/>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DCB7F32-ADA4-89C5-6C96-D7EDE17DBD35}"/>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D1598158-B743-D42D-C3E5-13E93B442C7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D6D6FFC9-216E-7238-466D-7B285F470C4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A3DAC868-B029-3C76-A72F-A7FC8F1F026C}"/>
              </a:ext>
            </a:extLst>
          </p:cNvPr>
          <p:cNvSpPr txBox="1"/>
          <p:nvPr/>
        </p:nvSpPr>
        <p:spPr>
          <a:xfrm>
            <a:off x="318367" y="1766008"/>
            <a:ext cx="7702228" cy="5171352"/>
          </a:xfrm>
          <a:prstGeom prst="rect">
            <a:avLst/>
          </a:prstGeom>
          <a:noFill/>
        </p:spPr>
        <p:txBody>
          <a:bodyPr wrap="square">
            <a:spAutoFit/>
          </a:bodyPr>
          <a:lstStyle/>
          <a:p>
            <a:pPr>
              <a:lnSpc>
                <a:spcPct val="115000"/>
              </a:lnSpc>
            </a:pPr>
            <a:r>
              <a:rPr lang="en-GB" b="1" dirty="0">
                <a:solidFill>
                  <a:schemeClr val="accent6"/>
                </a:solidFill>
              </a:rPr>
              <a:t>This framework agreement aims to:</a:t>
            </a:r>
          </a:p>
          <a:p>
            <a:pPr marL="285750" indent="-285750">
              <a:lnSpc>
                <a:spcPct val="115000"/>
              </a:lnSpc>
              <a:buFont typeface="Arial" panose="020B0604020202020204" pitchFamily="34" charset="0"/>
              <a:buChar char="•"/>
            </a:pPr>
            <a:r>
              <a:rPr lang="en-GB" dirty="0">
                <a:solidFill>
                  <a:schemeClr val="accent6"/>
                </a:solidFill>
              </a:rPr>
              <a:t></a:t>
            </a:r>
            <a:r>
              <a:rPr lang="en-GB" b="1" dirty="0">
                <a:solidFill>
                  <a:schemeClr val="accent6"/>
                </a:solidFill>
              </a:rPr>
              <a:t>Raise awareness and improve understanding </a:t>
            </a:r>
            <a:r>
              <a:rPr lang="en-GB" dirty="0">
                <a:solidFill>
                  <a:schemeClr val="accent6"/>
                </a:solidFill>
              </a:rPr>
              <a:t>of employers, workers and their representatives</a:t>
            </a:r>
            <a:r>
              <a:rPr lang="pl-PL" dirty="0">
                <a:solidFill>
                  <a:schemeClr val="accent6"/>
                </a:solidFill>
              </a:rPr>
              <a:t> </a:t>
            </a:r>
            <a:r>
              <a:rPr lang="en-GB" dirty="0">
                <a:solidFill>
                  <a:schemeClr val="accent6"/>
                </a:solidFill>
              </a:rPr>
              <a:t>of the </a:t>
            </a:r>
            <a:r>
              <a:rPr lang="en-GB" b="1" dirty="0">
                <a:solidFill>
                  <a:schemeClr val="accent6"/>
                </a:solidFill>
              </a:rPr>
              <a:t>opportunities and challenges in the world of work resulting from the digital</a:t>
            </a:r>
            <a:r>
              <a:rPr lang="pl-PL" b="1" dirty="0">
                <a:solidFill>
                  <a:schemeClr val="accent6"/>
                </a:solidFill>
              </a:rPr>
              <a:t> </a:t>
            </a:r>
            <a:r>
              <a:rPr lang="en-GB" b="1" dirty="0">
                <a:solidFill>
                  <a:schemeClr val="accent6"/>
                </a:solidFill>
              </a:rPr>
              <a:t>transformation</a:t>
            </a:r>
            <a:r>
              <a:rPr lang="en-GB" dirty="0">
                <a:solidFill>
                  <a:schemeClr val="accent6"/>
                </a:solidFill>
              </a:rPr>
              <a:t>;</a:t>
            </a:r>
          </a:p>
          <a:p>
            <a:pPr marL="285750" indent="-285750">
              <a:lnSpc>
                <a:spcPct val="115000"/>
              </a:lnSpc>
              <a:buFont typeface="Arial" panose="020B0604020202020204" pitchFamily="34" charset="0"/>
              <a:buChar char="•"/>
            </a:pPr>
            <a:r>
              <a:rPr lang="en-GB" dirty="0">
                <a:solidFill>
                  <a:schemeClr val="accent6"/>
                </a:solidFill>
              </a:rPr>
              <a:t></a:t>
            </a:r>
            <a:r>
              <a:rPr lang="en-GB" b="1" dirty="0">
                <a:solidFill>
                  <a:schemeClr val="accent6"/>
                </a:solidFill>
              </a:rPr>
              <a:t>Provide an action-oriented framework </a:t>
            </a:r>
            <a:r>
              <a:rPr lang="en-GB" dirty="0">
                <a:solidFill>
                  <a:schemeClr val="accent6"/>
                </a:solidFill>
              </a:rPr>
              <a:t>to encourage, guide and assist employers, workers and</a:t>
            </a:r>
            <a:r>
              <a:rPr lang="pl-PL" dirty="0">
                <a:solidFill>
                  <a:schemeClr val="accent6"/>
                </a:solidFill>
              </a:rPr>
              <a:t> </a:t>
            </a:r>
            <a:r>
              <a:rPr lang="en-GB" dirty="0">
                <a:solidFill>
                  <a:schemeClr val="accent6"/>
                </a:solidFill>
              </a:rPr>
              <a:t>their representatives in devising measures and actions aimed at reaping these opportunities</a:t>
            </a:r>
            <a:r>
              <a:rPr lang="pl-PL" dirty="0">
                <a:solidFill>
                  <a:schemeClr val="accent6"/>
                </a:solidFill>
              </a:rPr>
              <a:t> </a:t>
            </a:r>
            <a:r>
              <a:rPr lang="en-GB" dirty="0">
                <a:solidFill>
                  <a:schemeClr val="accent6"/>
                </a:solidFill>
              </a:rPr>
              <a:t>and dealing with the challenges, whilst taking into account existing initiatives, practices and</a:t>
            </a:r>
            <a:r>
              <a:rPr lang="pl-PL" dirty="0">
                <a:solidFill>
                  <a:schemeClr val="accent6"/>
                </a:solidFill>
              </a:rPr>
              <a:t> </a:t>
            </a:r>
            <a:r>
              <a:rPr lang="en-GB" dirty="0">
                <a:solidFill>
                  <a:schemeClr val="accent6"/>
                </a:solidFill>
              </a:rPr>
              <a:t>collective agreements;</a:t>
            </a:r>
          </a:p>
          <a:p>
            <a:pPr marL="285750" indent="-285750">
              <a:lnSpc>
                <a:spcPct val="115000"/>
              </a:lnSpc>
              <a:buFont typeface="Arial" panose="020B0604020202020204" pitchFamily="34" charset="0"/>
              <a:buChar char="•"/>
            </a:pPr>
            <a:r>
              <a:rPr lang="en-GB" dirty="0">
                <a:solidFill>
                  <a:schemeClr val="accent6"/>
                </a:solidFill>
              </a:rPr>
              <a:t> </a:t>
            </a:r>
            <a:r>
              <a:rPr lang="en-GB" b="1" dirty="0">
                <a:solidFill>
                  <a:schemeClr val="accent6"/>
                </a:solidFill>
              </a:rPr>
              <a:t>Encourage a partnership approach between employers, workers and their representatives</a:t>
            </a:r>
            <a:r>
              <a:rPr lang="en-GB" dirty="0">
                <a:solidFill>
                  <a:schemeClr val="accent6"/>
                </a:solidFill>
              </a:rPr>
              <a:t>;</a:t>
            </a:r>
          </a:p>
          <a:p>
            <a:pPr marL="285750" indent="-285750">
              <a:lnSpc>
                <a:spcPct val="115000"/>
              </a:lnSpc>
              <a:buFont typeface="Arial" panose="020B0604020202020204" pitchFamily="34" charset="0"/>
              <a:buChar char="•"/>
            </a:pPr>
            <a:r>
              <a:rPr lang="en-GB" dirty="0">
                <a:solidFill>
                  <a:schemeClr val="accent6"/>
                </a:solidFill>
              </a:rPr>
              <a:t> </a:t>
            </a:r>
            <a:r>
              <a:rPr lang="en-GB" b="1" dirty="0">
                <a:solidFill>
                  <a:schemeClr val="accent6"/>
                </a:solidFill>
              </a:rPr>
              <a:t>Support development of a human-oriented approach </a:t>
            </a:r>
            <a:r>
              <a:rPr lang="en-GB" dirty="0">
                <a:solidFill>
                  <a:schemeClr val="accent6"/>
                </a:solidFill>
              </a:rPr>
              <a:t>to integration of digital technology in the</a:t>
            </a:r>
            <a:r>
              <a:rPr lang="pl-PL" dirty="0">
                <a:solidFill>
                  <a:schemeClr val="accent6"/>
                </a:solidFill>
              </a:rPr>
              <a:t> </a:t>
            </a:r>
            <a:r>
              <a:rPr lang="en-GB" dirty="0">
                <a:solidFill>
                  <a:schemeClr val="accent6"/>
                </a:solidFill>
              </a:rPr>
              <a:t>world of work, to support/assist workers and enhance productivity</a:t>
            </a:r>
            <a:endParaRPr lang="pl-PL" dirty="0">
              <a:solidFill>
                <a:schemeClr val="accent6"/>
              </a:solidFill>
            </a:endParaRPr>
          </a:p>
          <a:p>
            <a:pPr>
              <a:lnSpc>
                <a:spcPct val="115000"/>
              </a:lnSpc>
            </a:pPr>
            <a:endParaRPr lang="pl-PL" dirty="0">
              <a:solidFill>
                <a:schemeClr val="accent6"/>
              </a:solidFill>
            </a:endParaRPr>
          </a:p>
          <a:p>
            <a:pPr>
              <a:lnSpc>
                <a:spcPct val="115000"/>
              </a:lnSpc>
            </a:pPr>
            <a:endParaRPr lang="pl-PL" dirty="0">
              <a:solidFill>
                <a:schemeClr val="accent6"/>
              </a:solidFill>
            </a:endParaRPr>
          </a:p>
        </p:txBody>
      </p:sp>
      <p:sp>
        <p:nvSpPr>
          <p:cNvPr id="4" name="Titolo 6">
            <a:extLst>
              <a:ext uri="{FF2B5EF4-FFF2-40B4-BE49-F238E27FC236}">
                <a16:creationId xmlns:a16="http://schemas.microsoft.com/office/drawing/2014/main" id="{D76EBE1A-7701-F7AB-0382-4A49D92002C4}"/>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Digitalisation</a:t>
            </a:r>
            <a:endParaRPr lang="it-IT" sz="1800" cap="none" dirty="0">
              <a:latin typeface="+mn-lt"/>
            </a:endParaRPr>
          </a:p>
        </p:txBody>
      </p:sp>
      <p:pic>
        <p:nvPicPr>
          <p:cNvPr id="3" name="Obraz 2">
            <a:hlinkClick r:id="rId3"/>
            <a:extLst>
              <a:ext uri="{FF2B5EF4-FFF2-40B4-BE49-F238E27FC236}">
                <a16:creationId xmlns:a16="http://schemas.microsoft.com/office/drawing/2014/main" id="{8FE5A1F3-1027-A114-A11A-42A51A0D6FBD}"/>
              </a:ext>
            </a:extLst>
          </p:cNvPr>
          <p:cNvPicPr>
            <a:picLocks noChangeAspect="1"/>
          </p:cNvPicPr>
          <p:nvPr/>
        </p:nvPicPr>
        <p:blipFill>
          <a:blip r:embed="rId4"/>
          <a:stretch>
            <a:fillRect/>
          </a:stretch>
        </p:blipFill>
        <p:spPr>
          <a:xfrm>
            <a:off x="7921241" y="1200734"/>
            <a:ext cx="3932068" cy="5558915"/>
          </a:xfrm>
          <a:prstGeom prst="rect">
            <a:avLst/>
          </a:prstGeom>
        </p:spPr>
      </p:pic>
    </p:spTree>
    <p:extLst>
      <p:ext uri="{BB962C8B-B14F-4D97-AF65-F5344CB8AC3E}">
        <p14:creationId xmlns:p14="http://schemas.microsoft.com/office/powerpoint/2010/main" val="375403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F41C5-C879-ECC7-4DF9-C90492E6A53D}"/>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D3D2FE2-378F-2179-AE79-3A9D4F6C54A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631371C3-AF37-1F55-9152-E8D27F705730}"/>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275F7FC1-1844-D48C-4D14-E7FDE932686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D1FA1260-B1F8-7ABC-1B21-083FC1EE6F3F}"/>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1A9504B4-48BC-110E-83A4-B958A91FDDC5}"/>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5E94F2DC-FB7F-48F2-1358-8BD59A055D69}"/>
              </a:ext>
            </a:extLst>
          </p:cNvPr>
          <p:cNvSpPr txBox="1"/>
          <p:nvPr/>
        </p:nvSpPr>
        <p:spPr>
          <a:xfrm>
            <a:off x="318367" y="1766008"/>
            <a:ext cx="7702228" cy="4958986"/>
          </a:xfrm>
          <a:prstGeom prst="rect">
            <a:avLst/>
          </a:prstGeom>
          <a:noFill/>
        </p:spPr>
        <p:txBody>
          <a:bodyPr wrap="square">
            <a:spAutoFit/>
          </a:bodyPr>
          <a:lstStyle/>
          <a:p>
            <a:pPr lvl="0">
              <a:lnSpc>
                <a:spcPct val="115000"/>
              </a:lnSpc>
            </a:pPr>
            <a:r>
              <a:rPr lang="pl-PL" dirty="0" err="1">
                <a:solidFill>
                  <a:schemeClr val="accent6"/>
                </a:solidFill>
              </a:rPr>
              <a:t>June</a:t>
            </a:r>
            <a:r>
              <a:rPr lang="pl-PL" dirty="0">
                <a:solidFill>
                  <a:schemeClr val="accent6"/>
                </a:solidFill>
              </a:rPr>
              <a:t> 2020</a:t>
            </a:r>
          </a:p>
          <a:p>
            <a:pPr lvl="0">
              <a:lnSpc>
                <a:spcPct val="115000"/>
              </a:lnSpc>
            </a:pPr>
            <a:r>
              <a:rPr lang="pl-PL" b="1" dirty="0" err="1">
                <a:solidFill>
                  <a:schemeClr val="accent6"/>
                </a:solidFill>
              </a:rPr>
              <a:t>Emplyers</a:t>
            </a:r>
            <a:r>
              <a:rPr lang="pl-PL" b="1" dirty="0">
                <a:solidFill>
                  <a:schemeClr val="accent6"/>
                </a:solidFill>
              </a:rPr>
              <a:t> </a:t>
            </a:r>
            <a:r>
              <a:rPr lang="pl-PL" b="1" dirty="0" err="1">
                <a:solidFill>
                  <a:schemeClr val="accent6"/>
                </a:solidFill>
              </a:rPr>
              <a:t>side</a:t>
            </a:r>
            <a:r>
              <a:rPr lang="pl-PL" b="1" dirty="0">
                <a:solidFill>
                  <a:schemeClr val="accent6"/>
                </a:solidFill>
              </a:rPr>
              <a:t>: </a:t>
            </a:r>
            <a:r>
              <a:rPr lang="en-GB" dirty="0" err="1">
                <a:solidFill>
                  <a:schemeClr val="accent6"/>
                </a:solidFill>
              </a:rPr>
              <a:t>BusinessEurope</a:t>
            </a:r>
            <a:r>
              <a:rPr lang="en-GB" dirty="0">
                <a:solidFill>
                  <a:schemeClr val="accent6"/>
                </a:solidFill>
              </a:rPr>
              <a:t>, </a:t>
            </a:r>
            <a:r>
              <a:rPr lang="en-GB" dirty="0" err="1">
                <a:solidFill>
                  <a:schemeClr val="accent6"/>
                </a:solidFill>
              </a:rPr>
              <a:t>SMEunited</a:t>
            </a:r>
            <a:r>
              <a:rPr lang="en-GB" dirty="0">
                <a:solidFill>
                  <a:schemeClr val="accent6"/>
                </a:solidFill>
              </a:rPr>
              <a:t>, CEEP </a:t>
            </a:r>
            <a:endParaRPr lang="pl-PL" dirty="0">
              <a:solidFill>
                <a:schemeClr val="accent6"/>
              </a:solidFill>
            </a:endParaRPr>
          </a:p>
          <a:p>
            <a:pPr lvl="0">
              <a:lnSpc>
                <a:spcPct val="115000"/>
              </a:lnSpc>
            </a:pPr>
            <a:r>
              <a:rPr lang="pl-PL" b="1" dirty="0" err="1">
                <a:solidFill>
                  <a:schemeClr val="accent6"/>
                </a:solidFill>
              </a:rPr>
              <a:t>Workers</a:t>
            </a:r>
            <a:r>
              <a:rPr lang="pl-PL" b="1" dirty="0">
                <a:solidFill>
                  <a:schemeClr val="accent6"/>
                </a:solidFill>
              </a:rPr>
              <a:t>’ </a:t>
            </a:r>
            <a:r>
              <a:rPr lang="pl-PL" b="1" dirty="0" err="1">
                <a:solidFill>
                  <a:schemeClr val="accent6"/>
                </a:solidFill>
              </a:rPr>
              <a:t>side</a:t>
            </a:r>
            <a:r>
              <a:rPr lang="pl-PL" b="1" dirty="0">
                <a:solidFill>
                  <a:schemeClr val="accent6"/>
                </a:solidFill>
              </a:rPr>
              <a:t>: </a:t>
            </a:r>
            <a:r>
              <a:rPr lang="en-GB" dirty="0">
                <a:solidFill>
                  <a:schemeClr val="accent6"/>
                </a:solidFill>
              </a:rPr>
              <a:t>E</a:t>
            </a:r>
            <a:r>
              <a:rPr lang="pl-PL" dirty="0" err="1">
                <a:solidFill>
                  <a:schemeClr val="accent6"/>
                </a:solidFill>
              </a:rPr>
              <a:t>uropean</a:t>
            </a:r>
            <a:r>
              <a:rPr lang="pl-PL" dirty="0">
                <a:solidFill>
                  <a:schemeClr val="accent6"/>
                </a:solidFill>
              </a:rPr>
              <a:t> </a:t>
            </a:r>
            <a:r>
              <a:rPr lang="en-GB" dirty="0">
                <a:solidFill>
                  <a:schemeClr val="accent6"/>
                </a:solidFill>
              </a:rPr>
              <a:t>T</a:t>
            </a:r>
            <a:r>
              <a:rPr lang="pl-PL" dirty="0">
                <a:solidFill>
                  <a:schemeClr val="accent6"/>
                </a:solidFill>
              </a:rPr>
              <a:t>rade </a:t>
            </a:r>
            <a:r>
              <a:rPr lang="en-GB" dirty="0">
                <a:solidFill>
                  <a:schemeClr val="accent6"/>
                </a:solidFill>
              </a:rPr>
              <a:t>U</a:t>
            </a:r>
            <a:r>
              <a:rPr lang="pl-PL" dirty="0" err="1">
                <a:solidFill>
                  <a:schemeClr val="accent6"/>
                </a:solidFill>
              </a:rPr>
              <a:t>nion</a:t>
            </a:r>
            <a:r>
              <a:rPr lang="pl-PL" dirty="0">
                <a:solidFill>
                  <a:schemeClr val="accent6"/>
                </a:solidFill>
              </a:rPr>
              <a:t> </a:t>
            </a:r>
            <a:r>
              <a:rPr lang="en-GB" dirty="0">
                <a:solidFill>
                  <a:schemeClr val="accent6"/>
                </a:solidFill>
              </a:rPr>
              <a:t>C</a:t>
            </a:r>
            <a:r>
              <a:rPr lang="pl-PL" dirty="0" err="1">
                <a:solidFill>
                  <a:schemeClr val="accent6"/>
                </a:solidFill>
              </a:rPr>
              <a:t>onfederation</a:t>
            </a:r>
            <a:r>
              <a:rPr lang="en-GB" dirty="0">
                <a:solidFill>
                  <a:schemeClr val="accent6"/>
                </a:solidFill>
              </a:rPr>
              <a:t> (and the liaison committee EUROCADRES/ CEC</a:t>
            </a:r>
            <a:r>
              <a:rPr lang="pl-PL" dirty="0">
                <a:solidFill>
                  <a:schemeClr val="accent6"/>
                </a:solidFill>
              </a:rPr>
              <a:t>)</a:t>
            </a:r>
          </a:p>
          <a:p>
            <a:pPr lvl="0">
              <a:lnSpc>
                <a:spcPct val="115000"/>
              </a:lnSpc>
            </a:pPr>
            <a:endParaRPr lang="pl-PL" sz="2400" dirty="0">
              <a:solidFill>
                <a:schemeClr val="accent6"/>
              </a:solidFill>
              <a:ea typeface="Calibri" panose="020F0502020204030204" pitchFamily="34" charset="0"/>
              <a:cs typeface="Times New Roman" panose="02020603050405020304" pitchFamily="18" charset="0"/>
            </a:endParaRPr>
          </a:p>
          <a:p>
            <a:pPr>
              <a:lnSpc>
                <a:spcPct val="115000"/>
              </a:lnSpc>
            </a:pPr>
            <a:r>
              <a:rPr lang="pl-PL" dirty="0">
                <a:solidFill>
                  <a:schemeClr val="accent6"/>
                </a:solidFill>
              </a:rPr>
              <a:t>A</a:t>
            </a:r>
            <a:r>
              <a:rPr lang="en-GB" dirty="0" err="1">
                <a:solidFill>
                  <a:schemeClr val="accent6"/>
                </a:solidFill>
              </a:rPr>
              <a:t>pplies</a:t>
            </a:r>
            <a:r>
              <a:rPr lang="en-GB" dirty="0">
                <a:solidFill>
                  <a:schemeClr val="accent6"/>
                </a:solidFill>
              </a:rPr>
              <a:t> to the whole of the EU/EEA</a:t>
            </a:r>
            <a:r>
              <a:rPr lang="pl-PL" dirty="0">
                <a:solidFill>
                  <a:schemeClr val="accent6"/>
                </a:solidFill>
              </a:rPr>
              <a:t> in </a:t>
            </a:r>
            <a:r>
              <a:rPr lang="en-GB" dirty="0">
                <a:solidFill>
                  <a:schemeClr val="accent6"/>
                </a:solidFill>
              </a:rPr>
              <a:t>the public and private sectors</a:t>
            </a:r>
            <a:r>
              <a:rPr lang="pl-PL" dirty="0">
                <a:solidFill>
                  <a:schemeClr val="accent6"/>
                </a:solidFill>
              </a:rPr>
              <a:t>, </a:t>
            </a:r>
            <a:r>
              <a:rPr lang="en-GB" dirty="0">
                <a:solidFill>
                  <a:schemeClr val="accent6"/>
                </a:solidFill>
              </a:rPr>
              <a:t>all economic activities including in activities using online platforms where an employment relationship exists, as defined nationally.</a:t>
            </a:r>
            <a:endParaRPr lang="pl-PL" dirty="0">
              <a:solidFill>
                <a:schemeClr val="accent6"/>
              </a:solidFill>
            </a:endParaRPr>
          </a:p>
          <a:p>
            <a:pPr>
              <a:lnSpc>
                <a:spcPct val="115000"/>
              </a:lnSpc>
            </a:pPr>
            <a:endParaRPr lang="pl-PL" dirty="0">
              <a:solidFill>
                <a:schemeClr val="accent6"/>
              </a:solidFill>
            </a:endParaRPr>
          </a:p>
          <a:p>
            <a:pPr>
              <a:lnSpc>
                <a:spcPct val="115000"/>
              </a:lnSpc>
            </a:pPr>
            <a:r>
              <a:rPr lang="pl-PL" b="1" dirty="0" err="1">
                <a:solidFill>
                  <a:schemeClr val="accent6"/>
                </a:solidFill>
              </a:rPr>
              <a:t>Goal</a:t>
            </a:r>
            <a:r>
              <a:rPr lang="pl-PL" dirty="0">
                <a:solidFill>
                  <a:schemeClr val="accent6"/>
                </a:solidFill>
              </a:rPr>
              <a:t>:</a:t>
            </a:r>
          </a:p>
          <a:p>
            <a:pPr>
              <a:lnSpc>
                <a:spcPct val="115000"/>
              </a:lnSpc>
            </a:pPr>
            <a:r>
              <a:rPr lang="en-GB" dirty="0">
                <a:solidFill>
                  <a:schemeClr val="accent6"/>
                </a:solidFill>
              </a:rPr>
              <a:t>to achieve a </a:t>
            </a:r>
            <a:r>
              <a:rPr lang="en-GB" b="1" dirty="0">
                <a:solidFill>
                  <a:schemeClr val="accent6"/>
                </a:solidFill>
              </a:rPr>
              <a:t>consensual transition </a:t>
            </a:r>
            <a:r>
              <a:rPr lang="en-GB" dirty="0">
                <a:solidFill>
                  <a:schemeClr val="accent6"/>
                </a:solidFill>
              </a:rPr>
              <a:t>by a successful integration of digital technologies at the workplace and by reaping the opportunities as well as preventing and minimising the risks for both workers and employers and to ensure the </a:t>
            </a:r>
            <a:r>
              <a:rPr lang="en-GB" b="1" dirty="0">
                <a:solidFill>
                  <a:schemeClr val="accent6"/>
                </a:solidFill>
              </a:rPr>
              <a:t>best possible outcome for both employers and workers</a:t>
            </a:r>
            <a:r>
              <a:rPr lang="en-GB" dirty="0">
                <a:solidFill>
                  <a:schemeClr val="accent6"/>
                </a:solidFill>
              </a:rPr>
              <a:t>.</a:t>
            </a:r>
            <a:endParaRPr lang="pl-PL" dirty="0">
              <a:solidFill>
                <a:schemeClr val="accent6"/>
              </a:solidFill>
            </a:endParaRPr>
          </a:p>
          <a:p>
            <a:pPr>
              <a:lnSpc>
                <a:spcPct val="115000"/>
              </a:lnSpc>
            </a:pPr>
            <a:endParaRPr lang="pl-PL" dirty="0">
              <a:solidFill>
                <a:schemeClr val="accent6"/>
              </a:solidFill>
            </a:endParaRPr>
          </a:p>
        </p:txBody>
      </p:sp>
      <p:sp>
        <p:nvSpPr>
          <p:cNvPr id="4" name="Titolo 6">
            <a:extLst>
              <a:ext uri="{FF2B5EF4-FFF2-40B4-BE49-F238E27FC236}">
                <a16:creationId xmlns:a16="http://schemas.microsoft.com/office/drawing/2014/main" id="{C765E551-0D26-6336-BF74-5090E14449E3}"/>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Digitalisation</a:t>
            </a:r>
            <a:endParaRPr lang="it-IT" sz="1800" cap="none" dirty="0">
              <a:latin typeface="+mn-lt"/>
            </a:endParaRPr>
          </a:p>
        </p:txBody>
      </p:sp>
      <p:pic>
        <p:nvPicPr>
          <p:cNvPr id="3" name="Obraz 2">
            <a:hlinkClick r:id="rId3"/>
            <a:extLst>
              <a:ext uri="{FF2B5EF4-FFF2-40B4-BE49-F238E27FC236}">
                <a16:creationId xmlns:a16="http://schemas.microsoft.com/office/drawing/2014/main" id="{8053B68D-001C-0C19-1DD7-DBCB479E74BA}"/>
              </a:ext>
            </a:extLst>
          </p:cNvPr>
          <p:cNvPicPr>
            <a:picLocks noChangeAspect="1"/>
          </p:cNvPicPr>
          <p:nvPr/>
        </p:nvPicPr>
        <p:blipFill>
          <a:blip r:embed="rId4"/>
          <a:stretch>
            <a:fillRect/>
          </a:stretch>
        </p:blipFill>
        <p:spPr>
          <a:xfrm>
            <a:off x="7921241" y="1200734"/>
            <a:ext cx="3932068" cy="5558915"/>
          </a:xfrm>
          <a:prstGeom prst="rect">
            <a:avLst/>
          </a:prstGeom>
        </p:spPr>
      </p:pic>
    </p:spTree>
    <p:extLst>
      <p:ext uri="{BB962C8B-B14F-4D97-AF65-F5344CB8AC3E}">
        <p14:creationId xmlns:p14="http://schemas.microsoft.com/office/powerpoint/2010/main" val="351539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41BAA-8B0E-97BE-07BF-9EEE3F0A1A8A}"/>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61020870-97BC-A6E3-18D0-3FD0213B25AC}"/>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2C772FA9-B926-295D-C465-3639D77DB819}"/>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22DF4D01-8DD2-8527-6E0C-CF399E1F5F18}"/>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E69EA3A8-751A-5D74-7AB5-87D04FA154F9}"/>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7798D3B3-FDE2-BA4F-4268-D4355CE5D86A}"/>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4" name="Titolo 6">
            <a:extLst>
              <a:ext uri="{FF2B5EF4-FFF2-40B4-BE49-F238E27FC236}">
                <a16:creationId xmlns:a16="http://schemas.microsoft.com/office/drawing/2014/main" id="{E05EABFA-095D-5F50-8534-8B3F888CECAF}"/>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Digitalisation</a:t>
            </a:r>
            <a:endParaRPr lang="it-IT" sz="1800" cap="none" dirty="0">
              <a:latin typeface="+mn-lt"/>
            </a:endParaRPr>
          </a:p>
        </p:txBody>
      </p:sp>
      <p:pic>
        <p:nvPicPr>
          <p:cNvPr id="2" name="Obraz 1">
            <a:extLst>
              <a:ext uri="{FF2B5EF4-FFF2-40B4-BE49-F238E27FC236}">
                <a16:creationId xmlns:a16="http://schemas.microsoft.com/office/drawing/2014/main" id="{586134FF-BAAF-46E5-72CF-531A06A87FCD}"/>
              </a:ext>
            </a:extLst>
          </p:cNvPr>
          <p:cNvPicPr>
            <a:picLocks noChangeAspect="1"/>
          </p:cNvPicPr>
          <p:nvPr/>
        </p:nvPicPr>
        <p:blipFill>
          <a:blip r:embed="rId3"/>
          <a:stretch>
            <a:fillRect/>
          </a:stretch>
        </p:blipFill>
        <p:spPr>
          <a:xfrm>
            <a:off x="3100251" y="780359"/>
            <a:ext cx="5335829" cy="6039408"/>
          </a:xfrm>
          <a:prstGeom prst="rect">
            <a:avLst/>
          </a:prstGeom>
        </p:spPr>
      </p:pic>
    </p:spTree>
    <p:extLst>
      <p:ext uri="{BB962C8B-B14F-4D97-AF65-F5344CB8AC3E}">
        <p14:creationId xmlns:p14="http://schemas.microsoft.com/office/powerpoint/2010/main" val="57793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B7D4A-395A-53F0-4640-1BE09411C5B5}"/>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356F3E6E-7D36-5488-BC15-FDE7EECFBAB6}"/>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863504F3-F7F8-220E-E88F-7F74019A5C07}"/>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A9E9A7AB-C3DE-54AE-7A9C-8FEC10BAD169}"/>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0DF4EB79-276F-BA9D-6821-0E841F8F60D4}"/>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69045409-24E1-24DB-3415-7322C7E416A7}"/>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2FECFA0E-E669-6AFA-D3E7-8EFF35B06D9E}"/>
              </a:ext>
            </a:extLst>
          </p:cNvPr>
          <p:cNvSpPr txBox="1"/>
          <p:nvPr/>
        </p:nvSpPr>
        <p:spPr>
          <a:xfrm>
            <a:off x="318367" y="1766008"/>
            <a:ext cx="7702228" cy="2658356"/>
          </a:xfrm>
          <a:prstGeom prst="rect">
            <a:avLst/>
          </a:prstGeom>
          <a:noFill/>
        </p:spPr>
        <p:txBody>
          <a:bodyPr wrap="square">
            <a:spAutoFit/>
          </a:bodyPr>
          <a:lstStyle/>
          <a:p>
            <a:pPr lvl="0">
              <a:lnSpc>
                <a:spcPct val="115000"/>
              </a:lnSpc>
            </a:pPr>
            <a:r>
              <a:rPr lang="pl-PL" sz="2000" b="1" dirty="0">
                <a:solidFill>
                  <a:schemeClr val="accent6"/>
                </a:solidFill>
              </a:rPr>
              <a:t>Digital </a:t>
            </a:r>
            <a:r>
              <a:rPr lang="pl-PL" sz="2000" b="1" dirty="0" err="1">
                <a:solidFill>
                  <a:schemeClr val="accent6"/>
                </a:solidFill>
              </a:rPr>
              <a:t>Skills</a:t>
            </a:r>
            <a:r>
              <a:rPr lang="pl-PL" sz="2000" b="1" dirty="0">
                <a:solidFill>
                  <a:schemeClr val="accent6"/>
                </a:solidFill>
              </a:rPr>
              <a:t> and </a:t>
            </a:r>
            <a:r>
              <a:rPr lang="pl-PL" sz="2000" b="1" dirty="0" err="1">
                <a:solidFill>
                  <a:schemeClr val="accent6"/>
                </a:solidFill>
              </a:rPr>
              <a:t>Securing</a:t>
            </a:r>
            <a:r>
              <a:rPr lang="pl-PL" sz="2000" b="1" dirty="0">
                <a:solidFill>
                  <a:schemeClr val="accent6"/>
                </a:solidFill>
              </a:rPr>
              <a:t> </a:t>
            </a:r>
            <a:r>
              <a:rPr lang="pl-PL" sz="2000" b="1" dirty="0" err="1">
                <a:solidFill>
                  <a:schemeClr val="accent6"/>
                </a:solidFill>
              </a:rPr>
              <a:t>Employment</a:t>
            </a:r>
            <a:endParaRPr lang="pl-PL" sz="2000" b="1" dirty="0">
              <a:solidFill>
                <a:schemeClr val="accent6"/>
              </a:solidFill>
            </a:endParaRPr>
          </a:p>
          <a:p>
            <a:pPr lvl="0">
              <a:lnSpc>
                <a:spcPct val="115000"/>
              </a:lnSpc>
            </a:pPr>
            <a:endParaRPr lang="pl-PL" b="1" dirty="0">
              <a:solidFill>
                <a:schemeClr val="accent6"/>
              </a:solidFill>
            </a:endParaRPr>
          </a:p>
          <a:p>
            <a:pPr lvl="0">
              <a:lnSpc>
                <a:spcPct val="115000"/>
              </a:lnSpc>
            </a:pPr>
            <a:r>
              <a:rPr lang="pl-PL" b="1" dirty="0" err="1">
                <a:solidFill>
                  <a:schemeClr val="accent6"/>
                </a:solidFill>
              </a:rPr>
              <a:t>Objective</a:t>
            </a:r>
            <a:r>
              <a:rPr lang="pl-PL" b="1" dirty="0">
                <a:solidFill>
                  <a:schemeClr val="accent6"/>
                </a:solidFill>
              </a:rPr>
              <a:t>: </a:t>
            </a:r>
            <a:r>
              <a:rPr lang="en-GB" dirty="0">
                <a:solidFill>
                  <a:schemeClr val="accent6"/>
                </a:solidFill>
              </a:rPr>
              <a:t>The main objective is to prepare our current and future workforce and enterprises with the </a:t>
            </a:r>
            <a:r>
              <a:rPr lang="en-GB" b="1" dirty="0">
                <a:solidFill>
                  <a:schemeClr val="accent6"/>
                </a:solidFill>
              </a:rPr>
              <a:t>appropriate</a:t>
            </a:r>
            <a:r>
              <a:rPr lang="pl-PL" b="1" dirty="0">
                <a:solidFill>
                  <a:schemeClr val="accent6"/>
                </a:solidFill>
              </a:rPr>
              <a:t> </a:t>
            </a:r>
            <a:r>
              <a:rPr lang="en-GB" b="1" dirty="0">
                <a:solidFill>
                  <a:schemeClr val="accent6"/>
                </a:solidFill>
              </a:rPr>
              <a:t>skills by continuous learning</a:t>
            </a:r>
            <a:r>
              <a:rPr lang="en-GB" dirty="0">
                <a:solidFill>
                  <a:schemeClr val="accent6"/>
                </a:solidFill>
              </a:rPr>
              <a:t>, to reap the opportunities and deal with the challenges of the digital</a:t>
            </a:r>
            <a:r>
              <a:rPr lang="pl-PL" dirty="0">
                <a:solidFill>
                  <a:schemeClr val="accent6"/>
                </a:solidFill>
              </a:rPr>
              <a:t> </a:t>
            </a:r>
            <a:r>
              <a:rPr lang="en-GB" dirty="0">
                <a:solidFill>
                  <a:schemeClr val="accent6"/>
                </a:solidFill>
              </a:rPr>
              <a:t>transformation in the world of work</a:t>
            </a:r>
            <a:endParaRPr lang="pl-PL" dirty="0">
              <a:solidFill>
                <a:schemeClr val="accent6"/>
              </a:solidFill>
            </a:endParaRPr>
          </a:p>
          <a:p>
            <a:pPr lvl="0">
              <a:lnSpc>
                <a:spcPct val="115000"/>
              </a:lnSpc>
            </a:pPr>
            <a:endParaRPr lang="pl-PL" dirty="0">
              <a:solidFill>
                <a:schemeClr val="accent6"/>
              </a:solidFill>
            </a:endParaRPr>
          </a:p>
          <a:p>
            <a:pPr>
              <a:lnSpc>
                <a:spcPct val="115000"/>
              </a:lnSpc>
            </a:pPr>
            <a:endParaRPr lang="pl-PL" dirty="0">
              <a:solidFill>
                <a:schemeClr val="accent6"/>
              </a:solidFill>
            </a:endParaRPr>
          </a:p>
        </p:txBody>
      </p:sp>
      <p:sp>
        <p:nvSpPr>
          <p:cNvPr id="4" name="Titolo 6">
            <a:extLst>
              <a:ext uri="{FF2B5EF4-FFF2-40B4-BE49-F238E27FC236}">
                <a16:creationId xmlns:a16="http://schemas.microsoft.com/office/drawing/2014/main" id="{26734ACE-A3EE-7F8D-DA7B-FA6A1D6BA115}"/>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Digitalisation</a:t>
            </a:r>
            <a:endParaRPr lang="it-IT" sz="1800" cap="none" dirty="0">
              <a:latin typeface="+mn-lt"/>
            </a:endParaRPr>
          </a:p>
        </p:txBody>
      </p:sp>
      <p:pic>
        <p:nvPicPr>
          <p:cNvPr id="5" name="Obraz 4">
            <a:extLst>
              <a:ext uri="{FF2B5EF4-FFF2-40B4-BE49-F238E27FC236}">
                <a16:creationId xmlns:a16="http://schemas.microsoft.com/office/drawing/2014/main" id="{C8C97FAF-E3B6-6CD8-756F-337415ADE04E}"/>
              </a:ext>
            </a:extLst>
          </p:cNvPr>
          <p:cNvPicPr>
            <a:picLocks noChangeAspect="1"/>
          </p:cNvPicPr>
          <p:nvPr/>
        </p:nvPicPr>
        <p:blipFill>
          <a:blip r:embed="rId3"/>
          <a:stretch>
            <a:fillRect/>
          </a:stretch>
        </p:blipFill>
        <p:spPr>
          <a:xfrm>
            <a:off x="8753896" y="1204642"/>
            <a:ext cx="3191320" cy="2152950"/>
          </a:xfrm>
          <a:prstGeom prst="rect">
            <a:avLst/>
          </a:prstGeom>
        </p:spPr>
      </p:pic>
    </p:spTree>
    <p:extLst>
      <p:ext uri="{BB962C8B-B14F-4D97-AF65-F5344CB8AC3E}">
        <p14:creationId xmlns:p14="http://schemas.microsoft.com/office/powerpoint/2010/main" val="351873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39499-BE0C-89E0-2104-1A491D96EC10}"/>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4721C499-878F-5C0C-187F-D2E4DFCAC196}"/>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9B10858C-AEFA-3786-0645-523AB49E7EC9}"/>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5C1816E5-1011-56B0-B279-C9530CEAEF08}"/>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5D2451EC-9FE3-36C7-FEB3-D51D6F108782}"/>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E741C22F-6CC5-305F-CD04-C26C16BCCB5F}"/>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A9631C34-DD46-D4F3-33A6-033BBDA7A8BF}"/>
              </a:ext>
            </a:extLst>
          </p:cNvPr>
          <p:cNvSpPr txBox="1"/>
          <p:nvPr/>
        </p:nvSpPr>
        <p:spPr>
          <a:xfrm>
            <a:off x="318366" y="1766008"/>
            <a:ext cx="9470068" cy="4800481"/>
          </a:xfrm>
          <a:prstGeom prst="rect">
            <a:avLst/>
          </a:prstGeom>
          <a:noFill/>
        </p:spPr>
        <p:txBody>
          <a:bodyPr wrap="square">
            <a:spAutoFit/>
          </a:bodyPr>
          <a:lstStyle/>
          <a:p>
            <a:pPr lvl="0">
              <a:lnSpc>
                <a:spcPct val="115000"/>
              </a:lnSpc>
            </a:pPr>
            <a:r>
              <a:rPr lang="pl-PL" sz="2000" b="1" dirty="0">
                <a:solidFill>
                  <a:schemeClr val="accent6"/>
                </a:solidFill>
              </a:rPr>
              <a:t>Digital </a:t>
            </a:r>
            <a:r>
              <a:rPr lang="pl-PL" sz="2000" b="1" dirty="0" err="1">
                <a:solidFill>
                  <a:schemeClr val="accent6"/>
                </a:solidFill>
              </a:rPr>
              <a:t>Skills</a:t>
            </a:r>
            <a:r>
              <a:rPr lang="pl-PL" sz="2000" b="1" dirty="0">
                <a:solidFill>
                  <a:schemeClr val="accent6"/>
                </a:solidFill>
              </a:rPr>
              <a:t> and </a:t>
            </a:r>
            <a:r>
              <a:rPr lang="pl-PL" sz="2000" b="1" dirty="0" err="1">
                <a:solidFill>
                  <a:schemeClr val="accent6"/>
                </a:solidFill>
              </a:rPr>
              <a:t>Securing</a:t>
            </a:r>
            <a:r>
              <a:rPr lang="pl-PL" sz="2000" b="1" dirty="0">
                <a:solidFill>
                  <a:schemeClr val="accent6"/>
                </a:solidFill>
              </a:rPr>
              <a:t> </a:t>
            </a:r>
            <a:r>
              <a:rPr lang="pl-PL" sz="2000" b="1" dirty="0" err="1">
                <a:solidFill>
                  <a:schemeClr val="accent6"/>
                </a:solidFill>
              </a:rPr>
              <a:t>Employment</a:t>
            </a:r>
            <a:endParaRPr lang="pl-PL" sz="2000" b="1" dirty="0">
              <a:solidFill>
                <a:schemeClr val="accent6"/>
              </a:solidFill>
            </a:endParaRPr>
          </a:p>
          <a:p>
            <a:pPr lvl="0">
              <a:lnSpc>
                <a:spcPct val="115000"/>
              </a:lnSpc>
            </a:pPr>
            <a:endParaRPr lang="pl-PL" b="1" dirty="0">
              <a:solidFill>
                <a:schemeClr val="accent6"/>
              </a:solidFill>
            </a:endParaRPr>
          </a:p>
          <a:p>
            <a:pPr lvl="0">
              <a:lnSpc>
                <a:spcPct val="115000"/>
              </a:lnSpc>
            </a:pPr>
            <a:r>
              <a:rPr lang="pl-PL" b="1" dirty="0" err="1">
                <a:solidFill>
                  <a:schemeClr val="accent6"/>
                </a:solidFill>
              </a:rPr>
              <a:t>Measures</a:t>
            </a:r>
            <a:r>
              <a:rPr lang="pl-PL" b="1" dirty="0">
                <a:solidFill>
                  <a:schemeClr val="accent6"/>
                </a:solidFill>
              </a:rPr>
              <a:t> to be </a:t>
            </a:r>
            <a:r>
              <a:rPr lang="pl-PL" b="1" dirty="0" err="1">
                <a:solidFill>
                  <a:schemeClr val="accent6"/>
                </a:solidFill>
              </a:rPr>
              <a:t>considered</a:t>
            </a:r>
            <a:r>
              <a:rPr lang="pl-PL" b="1" dirty="0">
                <a:solidFill>
                  <a:schemeClr val="accent6"/>
                </a:solidFill>
              </a:rPr>
              <a:t> </a:t>
            </a:r>
            <a:r>
              <a:rPr lang="pl-PL" b="1" dirty="0" err="1">
                <a:solidFill>
                  <a:schemeClr val="accent6"/>
                </a:solidFill>
              </a:rPr>
              <a:t>include</a:t>
            </a:r>
            <a:r>
              <a:rPr lang="pl-PL" b="1" dirty="0">
                <a:solidFill>
                  <a:schemeClr val="accent6"/>
                </a:solidFill>
              </a:rPr>
              <a:t>: </a:t>
            </a:r>
          </a:p>
          <a:p>
            <a:pPr indent="-342900">
              <a:spcBef>
                <a:spcPts val="1200"/>
              </a:spcBef>
              <a:buFont typeface="Symbol" panose="05050102010706020507" pitchFamily="18" charset="2"/>
              <a:buChar char=""/>
            </a:pPr>
            <a:r>
              <a:rPr lang="en-GB" sz="1400" dirty="0">
                <a:solidFill>
                  <a:schemeClr val="accent6"/>
                </a:solidFill>
              </a:rPr>
              <a:t>The </a:t>
            </a:r>
            <a:r>
              <a:rPr lang="en-GB" sz="1400" b="1" dirty="0">
                <a:solidFill>
                  <a:schemeClr val="accent6"/>
                </a:solidFill>
              </a:rPr>
              <a:t>commitment of both parties to upskill or reskill </a:t>
            </a:r>
            <a:r>
              <a:rPr lang="en-GB" sz="1400" dirty="0">
                <a:solidFill>
                  <a:schemeClr val="accent6"/>
                </a:solidFill>
              </a:rPr>
              <a:t>to meet the digital challenges of the enterprise.</a:t>
            </a:r>
          </a:p>
          <a:p>
            <a:pPr indent="-342900">
              <a:spcBef>
                <a:spcPts val="1200"/>
              </a:spcBef>
              <a:buFont typeface="Symbol" panose="05050102010706020507" pitchFamily="18" charset="2"/>
              <a:buChar char=""/>
            </a:pPr>
            <a:r>
              <a:rPr lang="en-GB" sz="1400" b="1" dirty="0">
                <a:solidFill>
                  <a:schemeClr val="accent6"/>
                </a:solidFill>
              </a:rPr>
              <a:t>Access to and arrangements of training</a:t>
            </a:r>
            <a:r>
              <a:rPr lang="en-GB" sz="1400" dirty="0">
                <a:solidFill>
                  <a:schemeClr val="accent6"/>
                </a:solidFill>
              </a:rPr>
              <a:t>, in line with diverse national industrial relations and training practices and taking into account the diversity of the workforce, such as in the forms of training funds / sectoral funds, learning accounts, competence development plans, vouchers. </a:t>
            </a:r>
            <a:r>
              <a:rPr lang="en-GB" sz="1400" b="1" dirty="0">
                <a:solidFill>
                  <a:schemeClr val="accent6"/>
                </a:solidFill>
              </a:rPr>
              <a:t>Training provisions should spell out clearly the conditions of participation</a:t>
            </a:r>
            <a:r>
              <a:rPr lang="en-GB" sz="1400" dirty="0">
                <a:solidFill>
                  <a:schemeClr val="accent6"/>
                </a:solidFill>
              </a:rPr>
              <a:t>, including in terms of duration, financial aspects, and worker commitment.</a:t>
            </a:r>
          </a:p>
          <a:p>
            <a:pPr indent="-342900">
              <a:spcBef>
                <a:spcPts val="1200"/>
              </a:spcBef>
              <a:buFont typeface="Symbol" panose="05050102010706020507" pitchFamily="18" charset="2"/>
              <a:buChar char=""/>
            </a:pPr>
            <a:r>
              <a:rPr lang="en-GB" sz="1400" b="1" dirty="0">
                <a:solidFill>
                  <a:schemeClr val="accent6"/>
                </a:solidFill>
              </a:rPr>
              <a:t>Where an employer requests to a worker to participate in a job-related training that is directly linked to the digital transformation of the enterprise, the training is paid by the employer or in line with the collective agreement or national practice</a:t>
            </a:r>
            <a:r>
              <a:rPr lang="en-GB" sz="1400" dirty="0">
                <a:solidFill>
                  <a:schemeClr val="accent6"/>
                </a:solidFill>
              </a:rPr>
              <a:t>. This training can be in-house or offsite and takes place at an appropriate and agreed time for both the employer and the worker, and </a:t>
            </a:r>
            <a:r>
              <a:rPr lang="en-GB" sz="1400" b="1" dirty="0">
                <a:solidFill>
                  <a:schemeClr val="accent6"/>
                </a:solidFill>
              </a:rPr>
              <a:t>where possible during working hours</a:t>
            </a:r>
            <a:r>
              <a:rPr lang="en-GB" sz="1400" dirty="0">
                <a:solidFill>
                  <a:schemeClr val="accent6"/>
                </a:solidFill>
              </a:rPr>
              <a:t>. If the training takes place outside of working time, </a:t>
            </a:r>
            <a:r>
              <a:rPr lang="en-GB" sz="1400" b="1" dirty="0">
                <a:solidFill>
                  <a:schemeClr val="accent6"/>
                </a:solidFill>
              </a:rPr>
              <a:t>appropriate compensation </a:t>
            </a:r>
            <a:r>
              <a:rPr lang="en-GB" sz="1400" dirty="0">
                <a:solidFill>
                  <a:schemeClr val="accent6"/>
                </a:solidFill>
              </a:rPr>
              <a:t>should be arranged.</a:t>
            </a:r>
          </a:p>
          <a:p>
            <a:pPr indent="-342900">
              <a:spcBef>
                <a:spcPts val="1200"/>
              </a:spcBef>
              <a:buFont typeface="Symbol" panose="05050102010706020507" pitchFamily="18" charset="2"/>
              <a:buChar char=""/>
            </a:pPr>
            <a:r>
              <a:rPr lang="en-GB" sz="1400" dirty="0">
                <a:solidFill>
                  <a:schemeClr val="accent6"/>
                </a:solidFill>
              </a:rPr>
              <a:t>A focus on </a:t>
            </a:r>
            <a:r>
              <a:rPr lang="en-GB" sz="1400" b="1" dirty="0">
                <a:solidFill>
                  <a:schemeClr val="accent6"/>
                </a:solidFill>
              </a:rPr>
              <a:t>quality and effective training</a:t>
            </a:r>
            <a:r>
              <a:rPr lang="en-GB" sz="1400" dirty="0">
                <a:solidFill>
                  <a:schemeClr val="accent6"/>
                </a:solidFill>
              </a:rPr>
              <a:t>: This means to provide access to relevant training responding to the identified training needs of the employer and the worker. A key aspect of this in the context of the digital transformation is to train workers, to help them make the best possible use of the digital technologies that are introduced.</a:t>
            </a:r>
          </a:p>
          <a:p>
            <a:pPr>
              <a:lnSpc>
                <a:spcPct val="115000"/>
              </a:lnSpc>
            </a:pPr>
            <a:endParaRPr lang="pl-PL" dirty="0">
              <a:solidFill>
                <a:schemeClr val="accent6"/>
              </a:solidFill>
            </a:endParaRPr>
          </a:p>
        </p:txBody>
      </p:sp>
      <p:sp>
        <p:nvSpPr>
          <p:cNvPr id="4" name="Titolo 6">
            <a:extLst>
              <a:ext uri="{FF2B5EF4-FFF2-40B4-BE49-F238E27FC236}">
                <a16:creationId xmlns:a16="http://schemas.microsoft.com/office/drawing/2014/main" id="{75B7C42E-A67D-D3EB-856A-10274C775A7C}"/>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Digitalisation</a:t>
            </a:r>
            <a:endParaRPr lang="it-IT" sz="1800" cap="none" dirty="0">
              <a:latin typeface="+mn-lt"/>
            </a:endParaRPr>
          </a:p>
        </p:txBody>
      </p:sp>
      <p:pic>
        <p:nvPicPr>
          <p:cNvPr id="5" name="Obraz 4">
            <a:extLst>
              <a:ext uri="{FF2B5EF4-FFF2-40B4-BE49-F238E27FC236}">
                <a16:creationId xmlns:a16="http://schemas.microsoft.com/office/drawing/2014/main" id="{78363973-2040-D914-F23B-937B7A65466A}"/>
              </a:ext>
            </a:extLst>
          </p:cNvPr>
          <p:cNvPicPr>
            <a:picLocks noChangeAspect="1"/>
          </p:cNvPicPr>
          <p:nvPr/>
        </p:nvPicPr>
        <p:blipFill>
          <a:blip r:embed="rId3"/>
          <a:stretch>
            <a:fillRect/>
          </a:stretch>
        </p:blipFill>
        <p:spPr>
          <a:xfrm>
            <a:off x="8753896" y="1204642"/>
            <a:ext cx="3191320" cy="2152950"/>
          </a:xfrm>
          <a:prstGeom prst="rect">
            <a:avLst/>
          </a:prstGeom>
        </p:spPr>
      </p:pic>
    </p:spTree>
    <p:extLst>
      <p:ext uri="{BB962C8B-B14F-4D97-AF65-F5344CB8AC3E}">
        <p14:creationId xmlns:p14="http://schemas.microsoft.com/office/powerpoint/2010/main" val="389390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630CB-BDE3-8EAB-0E71-AF97C0E276E9}"/>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A8D6B721-DB1B-E453-9EE8-966EFF912FEF}"/>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7075D60F-055D-4388-FCEA-270E5DEF45F8}"/>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37BCC0B-9C88-9D0A-126F-76A0818276F0}"/>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6896D0F7-7726-E346-7CBD-7E6F912C1F71}"/>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EEC39D1F-B52C-3FE7-FE65-A23E005881FC}"/>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FB7C4AA4-10AC-6F17-7437-11E0DB162D57}"/>
              </a:ext>
            </a:extLst>
          </p:cNvPr>
          <p:cNvSpPr txBox="1"/>
          <p:nvPr/>
        </p:nvSpPr>
        <p:spPr>
          <a:xfrm>
            <a:off x="318366" y="1766008"/>
            <a:ext cx="9679074" cy="3333413"/>
          </a:xfrm>
          <a:prstGeom prst="rect">
            <a:avLst/>
          </a:prstGeom>
          <a:noFill/>
        </p:spPr>
        <p:txBody>
          <a:bodyPr wrap="square">
            <a:spAutoFit/>
          </a:bodyPr>
          <a:lstStyle/>
          <a:p>
            <a:pPr lvl="0">
              <a:lnSpc>
                <a:spcPct val="115000"/>
              </a:lnSpc>
            </a:pPr>
            <a:r>
              <a:rPr lang="pl-PL" sz="2000" b="1" dirty="0">
                <a:solidFill>
                  <a:schemeClr val="accent6"/>
                </a:solidFill>
              </a:rPr>
              <a:t>Digital </a:t>
            </a:r>
            <a:r>
              <a:rPr lang="pl-PL" sz="2000" b="1" dirty="0" err="1">
                <a:solidFill>
                  <a:schemeClr val="accent6"/>
                </a:solidFill>
              </a:rPr>
              <a:t>Skills</a:t>
            </a:r>
            <a:r>
              <a:rPr lang="pl-PL" sz="2000" b="1" dirty="0">
                <a:solidFill>
                  <a:schemeClr val="accent6"/>
                </a:solidFill>
              </a:rPr>
              <a:t> and </a:t>
            </a:r>
            <a:r>
              <a:rPr lang="pl-PL" sz="2000" b="1" dirty="0" err="1">
                <a:solidFill>
                  <a:schemeClr val="accent6"/>
                </a:solidFill>
              </a:rPr>
              <a:t>Securing</a:t>
            </a:r>
            <a:r>
              <a:rPr lang="pl-PL" sz="2000" b="1" dirty="0">
                <a:solidFill>
                  <a:schemeClr val="accent6"/>
                </a:solidFill>
              </a:rPr>
              <a:t> </a:t>
            </a:r>
            <a:r>
              <a:rPr lang="pl-PL" sz="2000" b="1" dirty="0" err="1">
                <a:solidFill>
                  <a:schemeClr val="accent6"/>
                </a:solidFill>
              </a:rPr>
              <a:t>Employment</a:t>
            </a:r>
            <a:endParaRPr lang="pl-PL" sz="2000" b="1" dirty="0">
              <a:solidFill>
                <a:schemeClr val="accent6"/>
              </a:solidFill>
            </a:endParaRPr>
          </a:p>
          <a:p>
            <a:pPr lvl="0">
              <a:lnSpc>
                <a:spcPct val="115000"/>
              </a:lnSpc>
            </a:pPr>
            <a:endParaRPr lang="pl-PL" b="1" dirty="0">
              <a:solidFill>
                <a:schemeClr val="accent6"/>
              </a:solidFill>
            </a:endParaRPr>
          </a:p>
          <a:p>
            <a:pPr lvl="0">
              <a:lnSpc>
                <a:spcPct val="115000"/>
              </a:lnSpc>
            </a:pPr>
            <a:r>
              <a:rPr lang="pl-PL" b="1" dirty="0" err="1">
                <a:solidFill>
                  <a:schemeClr val="accent6"/>
                </a:solidFill>
              </a:rPr>
              <a:t>Measures</a:t>
            </a:r>
            <a:r>
              <a:rPr lang="pl-PL" b="1" dirty="0">
                <a:solidFill>
                  <a:schemeClr val="accent6"/>
                </a:solidFill>
              </a:rPr>
              <a:t> to be </a:t>
            </a:r>
            <a:r>
              <a:rPr lang="pl-PL" b="1" dirty="0" err="1">
                <a:solidFill>
                  <a:schemeClr val="accent6"/>
                </a:solidFill>
              </a:rPr>
              <a:t>considered</a:t>
            </a:r>
            <a:r>
              <a:rPr lang="pl-PL" b="1" dirty="0">
                <a:solidFill>
                  <a:schemeClr val="accent6"/>
                </a:solidFill>
              </a:rPr>
              <a:t> </a:t>
            </a:r>
            <a:r>
              <a:rPr lang="pl-PL" b="1" dirty="0" err="1">
                <a:solidFill>
                  <a:schemeClr val="accent6"/>
                </a:solidFill>
              </a:rPr>
              <a:t>include</a:t>
            </a:r>
            <a:r>
              <a:rPr lang="pl-PL" b="1" dirty="0">
                <a:solidFill>
                  <a:schemeClr val="accent6"/>
                </a:solidFill>
              </a:rPr>
              <a:t>: </a:t>
            </a:r>
          </a:p>
          <a:p>
            <a:pPr indent="-342900">
              <a:spcBef>
                <a:spcPts val="1200"/>
              </a:spcBef>
              <a:buFont typeface="Symbol" panose="05050102010706020507" pitchFamily="18" charset="2"/>
              <a:buChar char=""/>
            </a:pPr>
            <a:r>
              <a:rPr lang="en-GB" sz="1600" dirty="0">
                <a:solidFill>
                  <a:schemeClr val="accent6"/>
                </a:solidFill>
              </a:rPr>
              <a:t>Training arrangements that </a:t>
            </a:r>
            <a:r>
              <a:rPr lang="en-GB" sz="1600" b="1" dirty="0">
                <a:solidFill>
                  <a:schemeClr val="accent6"/>
                </a:solidFill>
              </a:rPr>
              <a:t>provide skills which could support mobility between and </a:t>
            </a:r>
            <a:endParaRPr lang="pl-PL" sz="1600" b="1" dirty="0">
              <a:solidFill>
                <a:schemeClr val="accent6"/>
              </a:solidFill>
            </a:endParaRPr>
          </a:p>
          <a:p>
            <a:pPr>
              <a:spcBef>
                <a:spcPts val="1200"/>
              </a:spcBef>
            </a:pPr>
            <a:r>
              <a:rPr lang="pl-PL" sz="1600" b="1" dirty="0">
                <a:solidFill>
                  <a:schemeClr val="accent6"/>
                </a:solidFill>
              </a:rPr>
              <a:t>	</a:t>
            </a:r>
            <a:r>
              <a:rPr lang="en-GB" sz="1600" b="1" dirty="0">
                <a:solidFill>
                  <a:schemeClr val="accent6"/>
                </a:solidFill>
              </a:rPr>
              <a:t>within sectors.</a:t>
            </a:r>
          </a:p>
          <a:p>
            <a:pPr indent="-342900">
              <a:spcBef>
                <a:spcPts val="1200"/>
              </a:spcBef>
              <a:buFont typeface="Symbol" panose="05050102010706020507" pitchFamily="18" charset="2"/>
              <a:buChar char=""/>
            </a:pPr>
            <a:r>
              <a:rPr lang="en-GB" sz="1600" b="1" dirty="0">
                <a:solidFill>
                  <a:schemeClr val="accent6"/>
                </a:solidFill>
              </a:rPr>
              <a:t>Internal or external training validation solutions</a:t>
            </a:r>
            <a:r>
              <a:rPr lang="en-GB" sz="1600" dirty="0">
                <a:solidFill>
                  <a:schemeClr val="accent6"/>
                </a:solidFill>
              </a:rPr>
              <a:t>.</a:t>
            </a:r>
          </a:p>
          <a:p>
            <a:pPr indent="-342900">
              <a:spcBef>
                <a:spcPts val="1200"/>
              </a:spcBef>
              <a:spcAft>
                <a:spcPts val="800"/>
              </a:spcAft>
              <a:buFont typeface="Symbol" panose="05050102010706020507" pitchFamily="18" charset="2"/>
              <a:buChar char=""/>
            </a:pPr>
            <a:r>
              <a:rPr lang="en-GB" sz="1600" dirty="0">
                <a:solidFill>
                  <a:schemeClr val="accent6"/>
                </a:solidFill>
              </a:rPr>
              <a:t>The operation of schemes such as short time work that </a:t>
            </a:r>
            <a:r>
              <a:rPr lang="en-GB" sz="1600" b="1" dirty="0">
                <a:solidFill>
                  <a:schemeClr val="accent6"/>
                </a:solidFill>
              </a:rPr>
              <a:t>combines a reduction of working hours with training, in well-defined circumstances</a:t>
            </a:r>
            <a:r>
              <a:rPr lang="en-GB" sz="1600" dirty="0">
                <a:solidFill>
                  <a:schemeClr val="accent6"/>
                </a:solidFill>
              </a:rPr>
              <a:t>.</a:t>
            </a:r>
          </a:p>
          <a:p>
            <a:pPr>
              <a:lnSpc>
                <a:spcPct val="115000"/>
              </a:lnSpc>
            </a:pPr>
            <a:endParaRPr lang="pl-PL" dirty="0">
              <a:solidFill>
                <a:schemeClr val="accent6"/>
              </a:solidFill>
            </a:endParaRPr>
          </a:p>
        </p:txBody>
      </p:sp>
      <p:sp>
        <p:nvSpPr>
          <p:cNvPr id="4" name="Titolo 6">
            <a:extLst>
              <a:ext uri="{FF2B5EF4-FFF2-40B4-BE49-F238E27FC236}">
                <a16:creationId xmlns:a16="http://schemas.microsoft.com/office/drawing/2014/main" id="{4E8B9E33-6A8A-AA04-DFAD-FF3542E651EB}"/>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Digitalisation</a:t>
            </a:r>
            <a:endParaRPr lang="it-IT" sz="1800" cap="none" dirty="0">
              <a:latin typeface="+mn-lt"/>
            </a:endParaRPr>
          </a:p>
        </p:txBody>
      </p:sp>
      <p:pic>
        <p:nvPicPr>
          <p:cNvPr id="5" name="Obraz 4">
            <a:extLst>
              <a:ext uri="{FF2B5EF4-FFF2-40B4-BE49-F238E27FC236}">
                <a16:creationId xmlns:a16="http://schemas.microsoft.com/office/drawing/2014/main" id="{EBDBA2F7-B7E7-4566-5D9F-D5E0DFD7E772}"/>
              </a:ext>
            </a:extLst>
          </p:cNvPr>
          <p:cNvPicPr>
            <a:picLocks noChangeAspect="1"/>
          </p:cNvPicPr>
          <p:nvPr/>
        </p:nvPicPr>
        <p:blipFill>
          <a:blip r:embed="rId3"/>
          <a:stretch>
            <a:fillRect/>
          </a:stretch>
        </p:blipFill>
        <p:spPr>
          <a:xfrm>
            <a:off x="8753896" y="1204642"/>
            <a:ext cx="3191320" cy="2152950"/>
          </a:xfrm>
          <a:prstGeom prst="rect">
            <a:avLst/>
          </a:prstGeom>
        </p:spPr>
      </p:pic>
    </p:spTree>
    <p:extLst>
      <p:ext uri="{BB962C8B-B14F-4D97-AF65-F5344CB8AC3E}">
        <p14:creationId xmlns:p14="http://schemas.microsoft.com/office/powerpoint/2010/main" val="32822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6B322-DB89-8100-D6DE-A0751158912C}"/>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7C3323B4-AC40-7BE2-6685-597A8AB11F48}"/>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80884E4D-D8AC-F8E0-5AC5-AE019BEEF683}"/>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9BB4F06A-ECA5-6353-B439-97033E94A46B}"/>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1CBA6054-D1E7-B91A-840A-1EE0A844FF89}"/>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2487C8D3-31F2-85CB-7677-8A8EAD3377C7}"/>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77A0BA2F-B2D7-910D-E905-82F8546ED087}"/>
              </a:ext>
            </a:extLst>
          </p:cNvPr>
          <p:cNvSpPr txBox="1"/>
          <p:nvPr/>
        </p:nvSpPr>
        <p:spPr>
          <a:xfrm>
            <a:off x="318366" y="1766008"/>
            <a:ext cx="9679074" cy="4402937"/>
          </a:xfrm>
          <a:prstGeom prst="rect">
            <a:avLst/>
          </a:prstGeom>
          <a:noFill/>
        </p:spPr>
        <p:txBody>
          <a:bodyPr wrap="square">
            <a:spAutoFit/>
          </a:bodyPr>
          <a:lstStyle/>
          <a:p>
            <a:pPr lvl="0">
              <a:lnSpc>
                <a:spcPct val="115000"/>
              </a:lnSpc>
            </a:pPr>
            <a:r>
              <a:rPr lang="pl-PL" sz="2000" b="1" dirty="0">
                <a:solidFill>
                  <a:schemeClr val="accent6"/>
                </a:solidFill>
              </a:rPr>
              <a:t>Digital </a:t>
            </a:r>
            <a:r>
              <a:rPr lang="pl-PL" sz="2000" b="1" dirty="0" err="1">
                <a:solidFill>
                  <a:schemeClr val="accent6"/>
                </a:solidFill>
              </a:rPr>
              <a:t>Skills</a:t>
            </a:r>
            <a:r>
              <a:rPr lang="pl-PL" sz="2000" b="1" dirty="0">
                <a:solidFill>
                  <a:schemeClr val="accent6"/>
                </a:solidFill>
              </a:rPr>
              <a:t> and </a:t>
            </a:r>
            <a:r>
              <a:rPr lang="pl-PL" sz="2000" b="1" dirty="0" err="1">
                <a:solidFill>
                  <a:schemeClr val="accent6"/>
                </a:solidFill>
              </a:rPr>
              <a:t>Securing</a:t>
            </a:r>
            <a:r>
              <a:rPr lang="pl-PL" sz="2000" b="1" dirty="0">
                <a:solidFill>
                  <a:schemeClr val="accent6"/>
                </a:solidFill>
              </a:rPr>
              <a:t> </a:t>
            </a:r>
            <a:r>
              <a:rPr lang="pl-PL" sz="2000" b="1" dirty="0" err="1">
                <a:solidFill>
                  <a:schemeClr val="accent6"/>
                </a:solidFill>
              </a:rPr>
              <a:t>Employment</a:t>
            </a:r>
            <a:endParaRPr lang="pl-PL" sz="2000" b="1" dirty="0">
              <a:solidFill>
                <a:schemeClr val="accent6"/>
              </a:solidFill>
            </a:endParaRPr>
          </a:p>
          <a:p>
            <a:pPr lvl="0">
              <a:lnSpc>
                <a:spcPct val="115000"/>
              </a:lnSpc>
            </a:pPr>
            <a:endParaRPr lang="pl-PL" b="1" dirty="0">
              <a:solidFill>
                <a:schemeClr val="accent6"/>
              </a:solidFill>
            </a:endParaRPr>
          </a:p>
          <a:p>
            <a:pPr>
              <a:lnSpc>
                <a:spcPct val="115000"/>
              </a:lnSpc>
            </a:pPr>
            <a:r>
              <a:rPr lang="en-GB" b="1" dirty="0">
                <a:solidFill>
                  <a:schemeClr val="accent6"/>
                </a:solidFill>
              </a:rPr>
              <a:t>Digitalisation strategies are built on a shared commitment of social partners to:</a:t>
            </a:r>
          </a:p>
          <a:p>
            <a:pPr marL="285750" lvl="0" indent="-285750">
              <a:lnSpc>
                <a:spcPct val="115000"/>
              </a:lnSpc>
              <a:buFont typeface="Arial" panose="020B0604020202020204" pitchFamily="34" charset="0"/>
              <a:buChar char="•"/>
            </a:pPr>
            <a:r>
              <a:rPr lang="pl-PL" b="1" dirty="0">
                <a:solidFill>
                  <a:schemeClr val="accent6"/>
                </a:solidFill>
              </a:rPr>
              <a:t> </a:t>
            </a:r>
            <a:r>
              <a:rPr lang="en-GB" sz="1600" b="1" dirty="0">
                <a:solidFill>
                  <a:schemeClr val="accent6"/>
                </a:solidFill>
              </a:rPr>
              <a:t>Retraining and upskilling, so that workers can transfer to new jobs or adapt to </a:t>
            </a:r>
            <a:endParaRPr lang="pl-PL" sz="1600" b="1" dirty="0">
              <a:solidFill>
                <a:schemeClr val="accent6"/>
              </a:solidFill>
            </a:endParaRPr>
          </a:p>
          <a:p>
            <a:pPr lvl="1">
              <a:lnSpc>
                <a:spcPct val="115000"/>
              </a:lnSpc>
            </a:pPr>
            <a:r>
              <a:rPr lang="en-GB" sz="1600" b="1" dirty="0">
                <a:solidFill>
                  <a:schemeClr val="accent6"/>
                </a:solidFill>
              </a:rPr>
              <a:t>redesigned jobs </a:t>
            </a:r>
            <a:r>
              <a:rPr lang="en-GB" sz="1600" dirty="0">
                <a:solidFill>
                  <a:schemeClr val="accent6"/>
                </a:solidFill>
              </a:rPr>
              <a:t>within the enterprise, in agreed conditions;</a:t>
            </a:r>
          </a:p>
          <a:p>
            <a:pPr lvl="0" indent="-342900">
              <a:lnSpc>
                <a:spcPct val="115000"/>
              </a:lnSpc>
              <a:spcBef>
                <a:spcPts val="1200"/>
              </a:spcBef>
              <a:buFont typeface="Symbol" panose="05050102010706020507" pitchFamily="18" charset="2"/>
              <a:buChar char=""/>
            </a:pPr>
            <a:r>
              <a:rPr lang="en-GB" sz="1600" b="1" dirty="0">
                <a:solidFill>
                  <a:schemeClr val="accent6"/>
                </a:solidFill>
              </a:rPr>
              <a:t>The redesign of jobs to allow workers to remain within the enterprise </a:t>
            </a:r>
            <a:r>
              <a:rPr lang="en-GB" sz="1600" dirty="0">
                <a:solidFill>
                  <a:schemeClr val="accent6"/>
                </a:solidFill>
              </a:rPr>
              <a:t>in a new role if some of their tasks or their job disappears due to digital technology;</a:t>
            </a:r>
          </a:p>
          <a:p>
            <a:pPr lvl="0" indent="-342900">
              <a:lnSpc>
                <a:spcPct val="115000"/>
              </a:lnSpc>
              <a:spcBef>
                <a:spcPts val="1200"/>
              </a:spcBef>
              <a:buFont typeface="Symbol" panose="05050102010706020507" pitchFamily="18" charset="2"/>
              <a:buChar char=""/>
            </a:pPr>
            <a:r>
              <a:rPr lang="en-GB" sz="1600" dirty="0">
                <a:solidFill>
                  <a:schemeClr val="accent6"/>
                </a:solidFill>
              </a:rPr>
              <a:t>The </a:t>
            </a:r>
            <a:r>
              <a:rPr lang="en-GB" sz="1600" b="1" dirty="0">
                <a:solidFill>
                  <a:schemeClr val="accent6"/>
                </a:solidFill>
              </a:rPr>
              <a:t>redesign</a:t>
            </a:r>
            <a:r>
              <a:rPr lang="en-GB" sz="1600" dirty="0">
                <a:solidFill>
                  <a:schemeClr val="accent6"/>
                </a:solidFill>
              </a:rPr>
              <a:t> of work organisation if necessary, to </a:t>
            </a:r>
            <a:r>
              <a:rPr lang="en-GB" sz="1600" b="1" dirty="0">
                <a:solidFill>
                  <a:schemeClr val="accent6"/>
                </a:solidFill>
              </a:rPr>
              <a:t>take account of changed tasks, roles or competences</a:t>
            </a:r>
            <a:r>
              <a:rPr lang="en-GB" sz="1600" dirty="0">
                <a:solidFill>
                  <a:schemeClr val="accent6"/>
                </a:solidFill>
              </a:rPr>
              <a:t>;</a:t>
            </a:r>
          </a:p>
          <a:p>
            <a:pPr lvl="0" indent="-342900">
              <a:lnSpc>
                <a:spcPct val="115000"/>
              </a:lnSpc>
              <a:spcBef>
                <a:spcPts val="1200"/>
              </a:spcBef>
              <a:buFont typeface="Symbol" panose="05050102010706020507" pitchFamily="18" charset="2"/>
              <a:buChar char=""/>
            </a:pPr>
            <a:r>
              <a:rPr lang="en-GB" sz="1600" dirty="0">
                <a:solidFill>
                  <a:schemeClr val="accent6"/>
                </a:solidFill>
              </a:rPr>
              <a:t>An </a:t>
            </a:r>
            <a:r>
              <a:rPr lang="en-GB" sz="1600" b="1" dirty="0">
                <a:solidFill>
                  <a:schemeClr val="accent6"/>
                </a:solidFill>
              </a:rPr>
              <a:t>equal opportunities policy </a:t>
            </a:r>
            <a:r>
              <a:rPr lang="en-GB" sz="1600" dirty="0">
                <a:solidFill>
                  <a:schemeClr val="accent6"/>
                </a:solidFill>
              </a:rPr>
              <a:t>to ensure that digital technology results in benefit for all workers.</a:t>
            </a:r>
          </a:p>
          <a:p>
            <a:pPr lvl="0" indent="-342900">
              <a:lnSpc>
                <a:spcPct val="115000"/>
              </a:lnSpc>
              <a:spcBef>
                <a:spcPts val="1200"/>
              </a:spcBef>
              <a:spcAft>
                <a:spcPts val="800"/>
              </a:spcAft>
              <a:buFont typeface="Symbol" panose="05050102010706020507" pitchFamily="18" charset="2"/>
              <a:buChar char=""/>
            </a:pPr>
            <a:r>
              <a:rPr lang="en-GB" sz="1600" dirty="0">
                <a:solidFill>
                  <a:schemeClr val="accent6"/>
                </a:solidFill>
              </a:rPr>
              <a:t>If </a:t>
            </a:r>
            <a:r>
              <a:rPr lang="en-GB" sz="1600" b="1" dirty="0">
                <a:solidFill>
                  <a:schemeClr val="accent6"/>
                </a:solidFill>
              </a:rPr>
              <a:t>digital technology contributes to inequality </a:t>
            </a:r>
            <a:r>
              <a:rPr lang="en-GB" sz="1600" dirty="0">
                <a:solidFill>
                  <a:schemeClr val="accent6"/>
                </a:solidFill>
              </a:rPr>
              <a:t>for example between women and men, this issue </a:t>
            </a:r>
            <a:r>
              <a:rPr lang="en-GB" sz="1600" b="1" dirty="0">
                <a:solidFill>
                  <a:schemeClr val="accent6"/>
                </a:solidFill>
              </a:rPr>
              <a:t>must be addressed by the social partners.</a:t>
            </a:r>
          </a:p>
          <a:p>
            <a:pPr>
              <a:lnSpc>
                <a:spcPct val="115000"/>
              </a:lnSpc>
            </a:pPr>
            <a:endParaRPr lang="pl-PL" dirty="0">
              <a:solidFill>
                <a:schemeClr val="accent6"/>
              </a:solidFill>
            </a:endParaRPr>
          </a:p>
        </p:txBody>
      </p:sp>
      <p:sp>
        <p:nvSpPr>
          <p:cNvPr id="4" name="Titolo 6">
            <a:extLst>
              <a:ext uri="{FF2B5EF4-FFF2-40B4-BE49-F238E27FC236}">
                <a16:creationId xmlns:a16="http://schemas.microsoft.com/office/drawing/2014/main" id="{8CE9764A-F88A-1FD8-4C39-72AF191402EB}"/>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Digitalisation</a:t>
            </a:r>
            <a:endParaRPr lang="it-IT" sz="1800" cap="none" dirty="0">
              <a:latin typeface="+mn-lt"/>
            </a:endParaRPr>
          </a:p>
        </p:txBody>
      </p:sp>
      <p:pic>
        <p:nvPicPr>
          <p:cNvPr id="5" name="Obraz 4">
            <a:extLst>
              <a:ext uri="{FF2B5EF4-FFF2-40B4-BE49-F238E27FC236}">
                <a16:creationId xmlns:a16="http://schemas.microsoft.com/office/drawing/2014/main" id="{0AAF9618-F89A-24C4-E544-D8F9CF0E268E}"/>
              </a:ext>
            </a:extLst>
          </p:cNvPr>
          <p:cNvPicPr>
            <a:picLocks noChangeAspect="1"/>
          </p:cNvPicPr>
          <p:nvPr/>
        </p:nvPicPr>
        <p:blipFill>
          <a:blip r:embed="rId3"/>
          <a:stretch>
            <a:fillRect/>
          </a:stretch>
        </p:blipFill>
        <p:spPr>
          <a:xfrm>
            <a:off x="8753896" y="1204642"/>
            <a:ext cx="3191320" cy="2152950"/>
          </a:xfrm>
          <a:prstGeom prst="rect">
            <a:avLst/>
          </a:prstGeom>
        </p:spPr>
      </p:pic>
    </p:spTree>
    <p:extLst>
      <p:ext uri="{BB962C8B-B14F-4D97-AF65-F5344CB8AC3E}">
        <p14:creationId xmlns:p14="http://schemas.microsoft.com/office/powerpoint/2010/main" val="82113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6DAED-03F1-59C2-936C-7B9AE9075D84}"/>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9CE655B9-82DA-D267-E8EA-FADB3188A645}"/>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7FB89B1D-8ED0-F237-F786-9563B33910A7}"/>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36741904-AFEF-9F17-3A02-553E7469E77B}"/>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150924EE-032F-376E-56B3-06C7B573D39B}"/>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5B025505-F250-8682-5372-EC3DEA25D224}"/>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3109DAA-E65B-1865-DB7B-B2197DB49642}"/>
              </a:ext>
            </a:extLst>
          </p:cNvPr>
          <p:cNvSpPr txBox="1"/>
          <p:nvPr/>
        </p:nvSpPr>
        <p:spPr>
          <a:xfrm>
            <a:off x="318366" y="1766008"/>
            <a:ext cx="10994067" cy="4958986"/>
          </a:xfrm>
          <a:prstGeom prst="rect">
            <a:avLst/>
          </a:prstGeom>
          <a:noFill/>
        </p:spPr>
        <p:txBody>
          <a:bodyPr wrap="square">
            <a:spAutoFit/>
          </a:bodyPr>
          <a:lstStyle/>
          <a:p>
            <a:pPr lvl="0">
              <a:lnSpc>
                <a:spcPct val="115000"/>
              </a:lnSpc>
            </a:pPr>
            <a:r>
              <a:rPr lang="pl-PL" sz="2000" b="1" dirty="0" err="1">
                <a:solidFill>
                  <a:schemeClr val="accent6"/>
                </a:solidFill>
              </a:rPr>
              <a:t>Modalities</a:t>
            </a:r>
            <a:r>
              <a:rPr lang="pl-PL" sz="2000" b="1" dirty="0">
                <a:solidFill>
                  <a:schemeClr val="accent6"/>
                </a:solidFill>
              </a:rPr>
              <a:t> of </a:t>
            </a:r>
            <a:r>
              <a:rPr lang="pl-PL" sz="2000" b="1" dirty="0" err="1">
                <a:solidFill>
                  <a:schemeClr val="accent6"/>
                </a:solidFill>
              </a:rPr>
              <a:t>connecting</a:t>
            </a:r>
            <a:r>
              <a:rPr lang="pl-PL" sz="2000" b="1" dirty="0">
                <a:solidFill>
                  <a:schemeClr val="accent6"/>
                </a:solidFill>
              </a:rPr>
              <a:t> and </a:t>
            </a:r>
            <a:r>
              <a:rPr lang="pl-PL" sz="2000" b="1" dirty="0" err="1">
                <a:solidFill>
                  <a:schemeClr val="accent6"/>
                </a:solidFill>
              </a:rPr>
              <a:t>disconnecting</a:t>
            </a:r>
            <a:endParaRPr lang="pl-PL" sz="2000" b="1" dirty="0">
              <a:solidFill>
                <a:schemeClr val="accent6"/>
              </a:solidFill>
            </a:endParaRPr>
          </a:p>
          <a:p>
            <a:pPr>
              <a:lnSpc>
                <a:spcPct val="115000"/>
              </a:lnSpc>
            </a:pPr>
            <a:endParaRPr lang="pl-PL" sz="2000" b="1" dirty="0">
              <a:solidFill>
                <a:schemeClr val="accent6"/>
              </a:solidFill>
            </a:endParaRPr>
          </a:p>
          <a:p>
            <a:pPr>
              <a:lnSpc>
                <a:spcPct val="115000"/>
              </a:lnSpc>
            </a:pPr>
            <a:endParaRPr lang="pl-PL" sz="2000" b="1" dirty="0">
              <a:solidFill>
                <a:schemeClr val="accent6"/>
              </a:solidFill>
            </a:endParaRPr>
          </a:p>
          <a:p>
            <a:pPr>
              <a:lnSpc>
                <a:spcPct val="115000"/>
              </a:lnSpc>
            </a:pPr>
            <a:r>
              <a:rPr lang="pl-PL" dirty="0">
                <a:solidFill>
                  <a:schemeClr val="accent6"/>
                </a:solidFill>
              </a:rPr>
              <a:t>T</a:t>
            </a:r>
            <a:r>
              <a:rPr lang="en-GB" dirty="0">
                <a:solidFill>
                  <a:schemeClr val="accent6"/>
                </a:solidFill>
              </a:rPr>
              <a:t>he presence and/or introduction of digital devices/tools in workplaces can</a:t>
            </a:r>
            <a:endParaRPr lang="pl-PL" dirty="0">
              <a:solidFill>
                <a:schemeClr val="accent6"/>
              </a:solidFill>
            </a:endParaRPr>
          </a:p>
          <a:p>
            <a:pPr>
              <a:lnSpc>
                <a:spcPct val="115000"/>
              </a:lnSpc>
            </a:pPr>
            <a:r>
              <a:rPr lang="en-GB" dirty="0">
                <a:solidFill>
                  <a:schemeClr val="accent6"/>
                </a:solidFill>
              </a:rPr>
              <a:t>provide many </a:t>
            </a:r>
            <a:r>
              <a:rPr lang="en-GB" b="1" dirty="0">
                <a:solidFill>
                  <a:schemeClr val="accent6"/>
                </a:solidFill>
              </a:rPr>
              <a:t>new opportunities and possibilities to organise work in a flexible way </a:t>
            </a:r>
            <a:r>
              <a:rPr lang="en-GB" dirty="0">
                <a:solidFill>
                  <a:schemeClr val="accent6"/>
                </a:solidFill>
              </a:rPr>
              <a:t>to the benefit of employers and workers. </a:t>
            </a:r>
            <a:endParaRPr lang="pl-PL" dirty="0">
              <a:solidFill>
                <a:schemeClr val="accent6"/>
              </a:solidFill>
            </a:endParaRPr>
          </a:p>
          <a:p>
            <a:pPr>
              <a:lnSpc>
                <a:spcPct val="115000"/>
              </a:lnSpc>
            </a:pPr>
            <a:r>
              <a:rPr lang="en-GB" dirty="0">
                <a:solidFill>
                  <a:schemeClr val="accent6"/>
                </a:solidFill>
              </a:rPr>
              <a:t>At the same time, this may create </a:t>
            </a:r>
            <a:r>
              <a:rPr lang="en-GB" b="1" dirty="0">
                <a:solidFill>
                  <a:schemeClr val="accent6"/>
                </a:solidFill>
              </a:rPr>
              <a:t>risks and challenges around the delineation of work and of personal time </a:t>
            </a:r>
            <a:r>
              <a:rPr lang="en-GB" dirty="0">
                <a:solidFill>
                  <a:schemeClr val="accent6"/>
                </a:solidFill>
              </a:rPr>
              <a:t>both during and beyond working time. </a:t>
            </a:r>
            <a:endParaRPr lang="pl-PL" dirty="0">
              <a:solidFill>
                <a:schemeClr val="accent6"/>
              </a:solidFill>
            </a:endParaRPr>
          </a:p>
          <a:p>
            <a:pPr>
              <a:lnSpc>
                <a:spcPct val="115000"/>
              </a:lnSpc>
            </a:pPr>
            <a:r>
              <a:rPr lang="en-GB" dirty="0">
                <a:solidFill>
                  <a:schemeClr val="accent6"/>
                </a:solidFill>
              </a:rPr>
              <a:t>It is the </a:t>
            </a:r>
            <a:r>
              <a:rPr lang="en-GB" b="1" dirty="0">
                <a:solidFill>
                  <a:schemeClr val="accent6"/>
                </a:solidFill>
              </a:rPr>
              <a:t>employer’s duty to ensure the safety and health of workers </a:t>
            </a:r>
            <a:r>
              <a:rPr lang="en-GB" dirty="0">
                <a:solidFill>
                  <a:schemeClr val="accent6"/>
                </a:solidFill>
              </a:rPr>
              <a:t>in every aspect related to the work. To avoid possible negative effects on workers.’ health and safety and on the functioning of the enterprise, the focus should be on prevention. </a:t>
            </a:r>
            <a:endParaRPr lang="pl-PL" dirty="0">
              <a:solidFill>
                <a:schemeClr val="accent6"/>
              </a:solidFill>
            </a:endParaRPr>
          </a:p>
          <a:p>
            <a:pPr>
              <a:lnSpc>
                <a:spcPct val="115000"/>
              </a:lnSpc>
            </a:pPr>
            <a:r>
              <a:rPr lang="en-GB" dirty="0">
                <a:solidFill>
                  <a:schemeClr val="accent6"/>
                </a:solidFill>
              </a:rPr>
              <a:t>This refers to a </a:t>
            </a:r>
            <a:r>
              <a:rPr lang="en-GB" b="1" dirty="0">
                <a:solidFill>
                  <a:schemeClr val="accent6"/>
                </a:solidFill>
              </a:rPr>
              <a:t>culture where employers and workers actively participate in securing a safe and healthy working environment </a:t>
            </a:r>
            <a:r>
              <a:rPr lang="en-GB" dirty="0">
                <a:solidFill>
                  <a:schemeClr val="accent6"/>
                </a:solidFill>
              </a:rPr>
              <a:t>through a system of defined rights, responsibilities and duties, and where the principle of prevention is accorded the highest priority.</a:t>
            </a:r>
            <a:endParaRPr lang="pl-PL" dirty="0">
              <a:solidFill>
                <a:schemeClr val="accent6"/>
              </a:solidFill>
            </a:endParaRPr>
          </a:p>
          <a:p>
            <a:pPr>
              <a:lnSpc>
                <a:spcPct val="115000"/>
              </a:lnSpc>
            </a:pPr>
            <a:endParaRPr lang="pl-PL" dirty="0">
              <a:solidFill>
                <a:schemeClr val="accent6"/>
              </a:solidFill>
            </a:endParaRPr>
          </a:p>
        </p:txBody>
      </p:sp>
      <p:sp>
        <p:nvSpPr>
          <p:cNvPr id="4" name="Titolo 6">
            <a:extLst>
              <a:ext uri="{FF2B5EF4-FFF2-40B4-BE49-F238E27FC236}">
                <a16:creationId xmlns:a16="http://schemas.microsoft.com/office/drawing/2014/main" id="{D4A6182C-9907-B9A7-98D1-14F11A337C99}"/>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Digitalisation</a:t>
            </a:r>
            <a:endParaRPr lang="it-IT" sz="1800" cap="none" dirty="0">
              <a:latin typeface="+mn-lt"/>
            </a:endParaRPr>
          </a:p>
        </p:txBody>
      </p:sp>
      <p:pic>
        <p:nvPicPr>
          <p:cNvPr id="3" name="Obraz 2">
            <a:extLst>
              <a:ext uri="{FF2B5EF4-FFF2-40B4-BE49-F238E27FC236}">
                <a16:creationId xmlns:a16="http://schemas.microsoft.com/office/drawing/2014/main" id="{C7872181-F9AE-B1D0-B43E-52CFCFACEE76}"/>
              </a:ext>
            </a:extLst>
          </p:cNvPr>
          <p:cNvPicPr>
            <a:picLocks noChangeAspect="1"/>
          </p:cNvPicPr>
          <p:nvPr/>
        </p:nvPicPr>
        <p:blipFill>
          <a:blip r:embed="rId3"/>
          <a:stretch>
            <a:fillRect/>
          </a:stretch>
        </p:blipFill>
        <p:spPr>
          <a:xfrm>
            <a:off x="8237964" y="1033168"/>
            <a:ext cx="3707251" cy="2023541"/>
          </a:xfrm>
          <a:prstGeom prst="rect">
            <a:avLst/>
          </a:prstGeom>
        </p:spPr>
      </p:pic>
    </p:spTree>
    <p:extLst>
      <p:ext uri="{BB962C8B-B14F-4D97-AF65-F5344CB8AC3E}">
        <p14:creationId xmlns:p14="http://schemas.microsoft.com/office/powerpoint/2010/main" val="282574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A98A574-31D2-1A36-CF75-A265E019581C}"/>
              </a:ext>
            </a:extLst>
          </p:cNvPr>
          <p:cNvSpPr txBox="1">
            <a:spLocks/>
          </p:cNvSpPr>
          <p:nvPr/>
        </p:nvSpPr>
        <p:spPr>
          <a:xfrm>
            <a:off x="3559249" y="120305"/>
            <a:ext cx="8386841" cy="750896"/>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it-IT"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rPr>
              <a:t>DURATION: 1 </a:t>
            </a:r>
            <a:r>
              <a:rPr lang="pl-PL"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rPr>
              <a:t>SEPTEMBER</a:t>
            </a:r>
            <a:r>
              <a:rPr lang="it-IT"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rPr>
              <a:t> 2023 – 30 </a:t>
            </a:r>
            <a:r>
              <a:rPr lang="pl-PL"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rPr>
              <a:t>APRIL</a:t>
            </a:r>
            <a:r>
              <a:rPr lang="it-IT"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rPr>
              <a:t> 2025</a:t>
            </a:r>
            <a:endParaRPr lang="pl-PL"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endParaRPr>
          </a:p>
          <a:p>
            <a:pPr algn="ctr"/>
            <a:endParaRPr lang="pl-PL"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endParaRPr>
          </a:p>
          <a:p>
            <a:pPr algn="ctr"/>
            <a:endParaRPr lang="pl-PL" sz="2000" dirty="0">
              <a:solidFill>
                <a:schemeClr val="accent1">
                  <a:lumMod val="90000"/>
                </a:schemeClr>
              </a:solidFill>
              <a:latin typeface="Arial Black" panose="020B0604020202020204" pitchFamily="34" charset="0"/>
              <a:ea typeface="Arial Regular" pitchFamily="34" charset="-122"/>
              <a:cs typeface="Arial Black" panose="020B0604020202020204" pitchFamily="34" charset="0"/>
            </a:endParaRPr>
          </a:p>
          <a:p>
            <a:pPr algn="ctr"/>
            <a:r>
              <a:rPr lang="pl-PL" sz="2000" dirty="0">
                <a:solidFill>
                  <a:srgbClr val="202C8F"/>
                </a:solidFill>
                <a:latin typeface="Arial Black" panose="020B0604020202020204" pitchFamily="34" charset="0"/>
                <a:ea typeface="Arial Regular" pitchFamily="34" charset="-122"/>
                <a:cs typeface="Arial Black" panose="020B0604020202020204" pitchFamily="34" charset="0"/>
              </a:rPr>
              <a:t>CREATION OF TUDO NETWORK</a:t>
            </a:r>
            <a:endParaRPr lang="it-IT" sz="3000" dirty="0">
              <a:solidFill>
                <a:srgbClr val="202C8F"/>
              </a:solidFill>
              <a:latin typeface="Arial Black" panose="020B0604020202020204" pitchFamily="34" charset="0"/>
              <a:cs typeface="Arial Black" panose="020B0604020202020204" pitchFamily="34" charset="0"/>
            </a:endParaRPr>
          </a:p>
        </p:txBody>
      </p:sp>
      <p:sp>
        <p:nvSpPr>
          <p:cNvPr id="7" name="Titolo 1">
            <a:extLst>
              <a:ext uri="{FF2B5EF4-FFF2-40B4-BE49-F238E27FC236}">
                <a16:creationId xmlns:a16="http://schemas.microsoft.com/office/drawing/2014/main" id="{7C3C22C1-0DAE-FF69-DF6E-214F590EC832}"/>
              </a:ext>
            </a:extLst>
          </p:cNvPr>
          <p:cNvSpPr txBox="1">
            <a:spLocks/>
          </p:cNvSpPr>
          <p:nvPr/>
        </p:nvSpPr>
        <p:spPr>
          <a:xfrm>
            <a:off x="3621180" y="1200193"/>
            <a:ext cx="4405657" cy="219043"/>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endParaRPr lang="it-IT" sz="3000" dirty="0">
              <a:latin typeface="Arial Black" panose="020B0604020202020204" pitchFamily="34" charset="0"/>
              <a:cs typeface="Arial Black" panose="020B0604020202020204" pitchFamily="34" charset="0"/>
            </a:endParaRPr>
          </a:p>
        </p:txBody>
      </p:sp>
      <p:sp>
        <p:nvSpPr>
          <p:cNvPr id="8" name="Titolo 1">
            <a:extLst>
              <a:ext uri="{FF2B5EF4-FFF2-40B4-BE49-F238E27FC236}">
                <a16:creationId xmlns:a16="http://schemas.microsoft.com/office/drawing/2014/main" id="{D8DC021A-1AE1-6E1B-4F4A-76619831486D}"/>
              </a:ext>
            </a:extLst>
          </p:cNvPr>
          <p:cNvSpPr txBox="1">
            <a:spLocks/>
          </p:cNvSpPr>
          <p:nvPr/>
        </p:nvSpPr>
        <p:spPr>
          <a:xfrm>
            <a:off x="7540433" y="1963804"/>
            <a:ext cx="4405657" cy="173324"/>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it-IT" sz="2000" dirty="0">
                <a:latin typeface="Arial Black" panose="020B0604020202020204" pitchFamily="34" charset="0"/>
                <a:ea typeface="Arial Regular" pitchFamily="34" charset="-122"/>
                <a:cs typeface="Arial Black" panose="020B0604020202020204" pitchFamily="34" charset="0"/>
              </a:rPr>
              <a:t>Exchange of good practices and </a:t>
            </a:r>
            <a:r>
              <a:rPr lang="it-IT" sz="2000" dirty="0" err="1">
                <a:latin typeface="Arial Black" panose="020B0604020202020204" pitchFamily="34" charset="0"/>
                <a:ea typeface="Arial Regular" pitchFamily="34" charset="-122"/>
                <a:cs typeface="Arial Black" panose="020B0604020202020204" pitchFamily="34" charset="0"/>
              </a:rPr>
              <a:t>experiences</a:t>
            </a:r>
            <a:endParaRPr lang="it-IT" sz="3000" dirty="0">
              <a:latin typeface="Arial Black" panose="020B0604020202020204" pitchFamily="34" charset="0"/>
              <a:cs typeface="Arial Black" panose="020B0604020202020204" pitchFamily="34" charset="0"/>
            </a:endParaRPr>
          </a:p>
        </p:txBody>
      </p:sp>
      <p:sp>
        <p:nvSpPr>
          <p:cNvPr id="9" name="Titolo 1">
            <a:extLst>
              <a:ext uri="{FF2B5EF4-FFF2-40B4-BE49-F238E27FC236}">
                <a16:creationId xmlns:a16="http://schemas.microsoft.com/office/drawing/2014/main" id="{30EC744F-4B23-1D17-3B30-C3073E0B9E05}"/>
              </a:ext>
            </a:extLst>
          </p:cNvPr>
          <p:cNvSpPr txBox="1">
            <a:spLocks/>
          </p:cNvSpPr>
          <p:nvPr/>
        </p:nvSpPr>
        <p:spPr>
          <a:xfrm>
            <a:off x="3347011" y="3003791"/>
            <a:ext cx="4405657" cy="219043"/>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pl-PL" sz="2000" dirty="0">
                <a:latin typeface="Arial Black" panose="020B0604020202020204" pitchFamily="34" charset="0"/>
                <a:cs typeface="Arial Black" panose="020B0604020202020204" pitchFamily="34" charset="0"/>
              </a:rPr>
              <a:t>INFORMATIVE SEMINARS </a:t>
            </a:r>
            <a:endParaRPr lang="it-IT" sz="2000" dirty="0">
              <a:latin typeface="Arial Black" panose="020B0604020202020204" pitchFamily="34" charset="0"/>
              <a:cs typeface="Arial Black" panose="020B0604020202020204" pitchFamily="34" charset="0"/>
            </a:endParaRPr>
          </a:p>
        </p:txBody>
      </p:sp>
      <p:sp>
        <p:nvSpPr>
          <p:cNvPr id="10" name="Titolo 1">
            <a:extLst>
              <a:ext uri="{FF2B5EF4-FFF2-40B4-BE49-F238E27FC236}">
                <a16:creationId xmlns:a16="http://schemas.microsoft.com/office/drawing/2014/main" id="{19E34BF7-E177-DF4D-32F2-E03FAFF8D3FC}"/>
              </a:ext>
            </a:extLst>
          </p:cNvPr>
          <p:cNvSpPr txBox="1">
            <a:spLocks/>
          </p:cNvSpPr>
          <p:nvPr/>
        </p:nvSpPr>
        <p:spPr>
          <a:xfrm>
            <a:off x="5915112" y="3648809"/>
            <a:ext cx="3487633" cy="412333"/>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pl-PL" sz="2000" dirty="0">
                <a:latin typeface="Arial Black" panose="020B0604020202020204" pitchFamily="34" charset="0"/>
                <a:ea typeface="Arial Regular" pitchFamily="34" charset="-122"/>
                <a:cs typeface="Arial Black" panose="020B0604020202020204" pitchFamily="34" charset="0"/>
              </a:rPr>
              <a:t>E-LEARNING </a:t>
            </a:r>
            <a:r>
              <a:rPr lang="it-IT" sz="2000" dirty="0">
                <a:latin typeface="Arial Black" panose="020B0604020202020204" pitchFamily="34" charset="0"/>
                <a:ea typeface="Arial Regular" pitchFamily="34" charset="-122"/>
                <a:cs typeface="Arial Black" panose="020B0604020202020204" pitchFamily="34" charset="0"/>
              </a:rPr>
              <a:t>tool</a:t>
            </a:r>
            <a:endParaRPr lang="pl-PL" sz="2000" dirty="0">
              <a:latin typeface="Arial Black" panose="020B0604020202020204" pitchFamily="34" charset="0"/>
              <a:ea typeface="Arial Regular" pitchFamily="34" charset="-122"/>
              <a:cs typeface="Arial Black" panose="020B0604020202020204" pitchFamily="34" charset="0"/>
            </a:endParaRPr>
          </a:p>
          <a:p>
            <a:pPr algn="ctr"/>
            <a:endParaRPr lang="pl-PL" sz="2000" dirty="0">
              <a:latin typeface="Arial Black" panose="020B0604020202020204" pitchFamily="34" charset="0"/>
              <a:ea typeface="Arial Regular" pitchFamily="34" charset="-122"/>
              <a:cs typeface="Arial Black" panose="020B0604020202020204" pitchFamily="34" charset="0"/>
            </a:endParaRPr>
          </a:p>
          <a:p>
            <a:pPr algn="ctr"/>
            <a:r>
              <a:rPr lang="pl-PL" sz="2000" dirty="0">
                <a:latin typeface="Arial Black" panose="020B0604020202020204" pitchFamily="34" charset="0"/>
                <a:ea typeface="Arial Regular" pitchFamily="34" charset="-122"/>
                <a:cs typeface="Arial Black" panose="020B0604020202020204" pitchFamily="34" charset="0"/>
              </a:rPr>
              <a:t>	</a:t>
            </a:r>
            <a:r>
              <a:rPr lang="pl-PL" sz="2000" dirty="0" err="1">
                <a:latin typeface="Arial Black" panose="020B0604020202020204" pitchFamily="34" charset="0"/>
                <a:ea typeface="Arial Regular" pitchFamily="34" charset="-122"/>
                <a:cs typeface="Arial Black" panose="020B0604020202020204" pitchFamily="34" charset="0"/>
              </a:rPr>
              <a:t>Dissemination</a:t>
            </a:r>
            <a:r>
              <a:rPr lang="pl-PL" sz="2000" dirty="0">
                <a:latin typeface="Arial Black" panose="020B0604020202020204" pitchFamily="34" charset="0"/>
                <a:ea typeface="Arial Regular" pitchFamily="34" charset="-122"/>
                <a:cs typeface="Arial Black" panose="020B0604020202020204" pitchFamily="34" charset="0"/>
              </a:rPr>
              <a:t> 	</a:t>
            </a:r>
            <a:r>
              <a:rPr lang="pl-PL" sz="2000" dirty="0" err="1">
                <a:latin typeface="Arial Black" panose="020B0604020202020204" pitchFamily="34" charset="0"/>
                <a:ea typeface="Arial Regular" pitchFamily="34" charset="-122"/>
                <a:cs typeface="Arial Black" panose="020B0604020202020204" pitchFamily="34" charset="0"/>
              </a:rPr>
              <a:t>articleS</a:t>
            </a:r>
            <a:r>
              <a:rPr lang="pl-PL" sz="2000" dirty="0">
                <a:latin typeface="Arial Black" panose="020B0604020202020204" pitchFamily="34" charset="0"/>
                <a:ea typeface="Arial Regular" pitchFamily="34" charset="-122"/>
                <a:cs typeface="Arial Black" panose="020B0604020202020204" pitchFamily="34" charset="0"/>
              </a:rPr>
              <a:t> </a:t>
            </a:r>
            <a:endParaRPr lang="it-IT" sz="3000" dirty="0">
              <a:latin typeface="Arial Black" panose="020B0604020202020204" pitchFamily="34" charset="0"/>
              <a:cs typeface="Arial Black" panose="020B0604020202020204" pitchFamily="34" charset="0"/>
            </a:endParaRPr>
          </a:p>
        </p:txBody>
      </p:sp>
      <p:sp>
        <p:nvSpPr>
          <p:cNvPr id="11" name="Titolo 1">
            <a:extLst>
              <a:ext uri="{FF2B5EF4-FFF2-40B4-BE49-F238E27FC236}">
                <a16:creationId xmlns:a16="http://schemas.microsoft.com/office/drawing/2014/main" id="{F323A26C-E667-4092-F64D-BCC06FAA2C7D}"/>
              </a:ext>
            </a:extLst>
          </p:cNvPr>
          <p:cNvSpPr txBox="1">
            <a:spLocks/>
          </p:cNvSpPr>
          <p:nvPr/>
        </p:nvSpPr>
        <p:spPr>
          <a:xfrm>
            <a:off x="6096000" y="5568309"/>
            <a:ext cx="5403368" cy="674557"/>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en-US" sz="2000" dirty="0">
                <a:latin typeface="Arial Black" panose="020B0604020202020204" pitchFamily="34" charset="0"/>
                <a:ea typeface="Arial Regular" pitchFamily="34" charset="-122"/>
                <a:cs typeface="Arial Black" panose="020B0604020202020204" pitchFamily="34" charset="0"/>
              </a:rPr>
              <a:t>Boosted posts and paid-for social media ads </a:t>
            </a:r>
            <a:endParaRPr lang="it-IT" sz="3000"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9796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D8BFB-C2F9-81B9-2D7D-1B194A543261}"/>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03C05F17-BE66-E576-2290-C156A4EA9767}"/>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C5034D5C-95C2-8090-FBAB-BD1C882A9F38}"/>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D79A66B1-88AD-EFCF-4913-BA8AC33FC0B9}"/>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5E403477-BC12-0E8C-7DDB-B64AB2BDAB25}"/>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0A500E42-2739-FE7B-F888-7FC34C91DC11}"/>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2AD188A1-C057-13CB-54D6-9A7BBB7A5E14}"/>
              </a:ext>
            </a:extLst>
          </p:cNvPr>
          <p:cNvSpPr txBox="1"/>
          <p:nvPr/>
        </p:nvSpPr>
        <p:spPr>
          <a:xfrm>
            <a:off x="318366" y="1766008"/>
            <a:ext cx="10994067" cy="5209824"/>
          </a:xfrm>
          <a:prstGeom prst="rect">
            <a:avLst/>
          </a:prstGeom>
          <a:noFill/>
        </p:spPr>
        <p:txBody>
          <a:bodyPr wrap="square">
            <a:spAutoFit/>
          </a:bodyPr>
          <a:lstStyle/>
          <a:p>
            <a:pPr lvl="0">
              <a:lnSpc>
                <a:spcPct val="115000"/>
              </a:lnSpc>
            </a:pPr>
            <a:r>
              <a:rPr lang="pl-PL" sz="2000" b="1" dirty="0" err="1">
                <a:solidFill>
                  <a:schemeClr val="accent6"/>
                </a:solidFill>
              </a:rPr>
              <a:t>Modalities</a:t>
            </a:r>
            <a:r>
              <a:rPr lang="pl-PL" sz="2000" b="1" dirty="0">
                <a:solidFill>
                  <a:schemeClr val="accent6"/>
                </a:solidFill>
              </a:rPr>
              <a:t> of </a:t>
            </a:r>
            <a:r>
              <a:rPr lang="pl-PL" sz="2000" b="1" dirty="0" err="1">
                <a:solidFill>
                  <a:schemeClr val="accent6"/>
                </a:solidFill>
              </a:rPr>
              <a:t>connecting</a:t>
            </a:r>
            <a:r>
              <a:rPr lang="pl-PL" sz="2000" b="1" dirty="0">
                <a:solidFill>
                  <a:schemeClr val="accent6"/>
                </a:solidFill>
              </a:rPr>
              <a:t> and </a:t>
            </a:r>
            <a:r>
              <a:rPr lang="pl-PL" sz="2000" b="1" dirty="0" err="1">
                <a:solidFill>
                  <a:schemeClr val="accent6"/>
                </a:solidFill>
              </a:rPr>
              <a:t>disconnecting</a:t>
            </a:r>
            <a:endParaRPr lang="pl-PL" sz="2000" b="1" dirty="0">
              <a:solidFill>
                <a:schemeClr val="accent6"/>
              </a:solidFill>
            </a:endParaRPr>
          </a:p>
          <a:p>
            <a:pPr>
              <a:lnSpc>
                <a:spcPct val="115000"/>
              </a:lnSpc>
            </a:pPr>
            <a:endParaRPr lang="pl-PL" sz="2000" b="1" dirty="0">
              <a:solidFill>
                <a:schemeClr val="accent6"/>
              </a:solidFill>
            </a:endParaRPr>
          </a:p>
          <a:p>
            <a:pPr>
              <a:lnSpc>
                <a:spcPct val="115000"/>
              </a:lnSpc>
            </a:pPr>
            <a:r>
              <a:rPr lang="pl-PL" b="1" dirty="0" err="1">
                <a:solidFill>
                  <a:schemeClr val="accent6"/>
                </a:solidFill>
              </a:rPr>
              <a:t>Measures</a:t>
            </a:r>
            <a:r>
              <a:rPr lang="pl-PL" b="1" dirty="0">
                <a:solidFill>
                  <a:schemeClr val="accent6"/>
                </a:solidFill>
              </a:rPr>
              <a:t> to be </a:t>
            </a:r>
            <a:r>
              <a:rPr lang="pl-PL" b="1" dirty="0" err="1">
                <a:solidFill>
                  <a:schemeClr val="accent6"/>
                </a:solidFill>
              </a:rPr>
              <a:t>considered</a:t>
            </a:r>
            <a:r>
              <a:rPr lang="pl-PL" b="1" dirty="0">
                <a:solidFill>
                  <a:schemeClr val="accent6"/>
                </a:solidFill>
              </a:rPr>
              <a:t> </a:t>
            </a:r>
            <a:r>
              <a:rPr lang="pl-PL" b="1" dirty="0" err="1">
                <a:solidFill>
                  <a:schemeClr val="accent6"/>
                </a:solidFill>
              </a:rPr>
              <a:t>include</a:t>
            </a:r>
            <a:r>
              <a:rPr lang="pl-PL" b="1" dirty="0">
                <a:solidFill>
                  <a:schemeClr val="accent6"/>
                </a:solidFill>
              </a:rPr>
              <a:t>: </a:t>
            </a:r>
          </a:p>
          <a:p>
            <a:pPr marL="342900" lvl="0" indent="-342900" algn="just">
              <a:lnSpc>
                <a:spcPct val="115000"/>
              </a:lnSpc>
              <a:spcBef>
                <a:spcPts val="1200"/>
              </a:spcBef>
              <a:buFont typeface="Symbol" panose="05050102010706020507" pitchFamily="18" charset="2"/>
              <a:buChar char=""/>
            </a:pPr>
            <a:r>
              <a:rPr lang="en-GB" b="1" dirty="0">
                <a:solidFill>
                  <a:schemeClr val="accent6"/>
                </a:solidFill>
              </a:rPr>
              <a:t>Training and awareness raising measures</a:t>
            </a:r>
            <a:r>
              <a:rPr lang="en-GB" dirty="0">
                <a:solidFill>
                  <a:schemeClr val="accent6"/>
                </a:solidFill>
              </a:rPr>
              <a:t>;</a:t>
            </a:r>
          </a:p>
          <a:p>
            <a:pPr marL="342900" lvl="0" indent="-342900" algn="just">
              <a:lnSpc>
                <a:spcPct val="115000"/>
              </a:lnSpc>
              <a:spcBef>
                <a:spcPts val="1200"/>
              </a:spcBef>
              <a:buFont typeface="Symbol" panose="05050102010706020507" pitchFamily="18" charset="2"/>
              <a:buChar char=""/>
            </a:pPr>
            <a:r>
              <a:rPr lang="en-GB" b="1" dirty="0">
                <a:solidFill>
                  <a:schemeClr val="accent6"/>
                </a:solidFill>
              </a:rPr>
              <a:t>Respect of working time rules </a:t>
            </a:r>
            <a:r>
              <a:rPr lang="en-GB" dirty="0">
                <a:solidFill>
                  <a:schemeClr val="accent6"/>
                </a:solidFill>
              </a:rPr>
              <a:t>and teleworking and mobile work rules;</a:t>
            </a:r>
          </a:p>
          <a:p>
            <a:pPr marL="342900" lvl="0" indent="-342900" algn="just">
              <a:lnSpc>
                <a:spcPct val="115000"/>
              </a:lnSpc>
              <a:spcBef>
                <a:spcPts val="1200"/>
              </a:spcBef>
              <a:buFont typeface="Symbol" panose="05050102010706020507" pitchFamily="18" charset="2"/>
              <a:buChar char=""/>
            </a:pPr>
            <a:r>
              <a:rPr lang="en-GB" dirty="0">
                <a:solidFill>
                  <a:schemeClr val="accent6"/>
                </a:solidFill>
              </a:rPr>
              <a:t>Appropriate measures to ensure </a:t>
            </a:r>
            <a:r>
              <a:rPr lang="en-GB" b="1" dirty="0">
                <a:solidFill>
                  <a:schemeClr val="accent6"/>
                </a:solidFill>
              </a:rPr>
              <a:t>compliance</a:t>
            </a:r>
            <a:r>
              <a:rPr lang="en-GB" dirty="0">
                <a:solidFill>
                  <a:schemeClr val="accent6"/>
                </a:solidFill>
              </a:rPr>
              <a:t>;</a:t>
            </a:r>
          </a:p>
          <a:p>
            <a:pPr marL="342900" lvl="0" indent="-342900" algn="just">
              <a:lnSpc>
                <a:spcPct val="115000"/>
              </a:lnSpc>
              <a:spcBef>
                <a:spcPts val="1200"/>
              </a:spcBef>
              <a:buFont typeface="Symbol" panose="05050102010706020507" pitchFamily="18" charset="2"/>
              <a:buChar char=""/>
            </a:pPr>
            <a:r>
              <a:rPr lang="en-GB" dirty="0">
                <a:solidFill>
                  <a:schemeClr val="accent6"/>
                </a:solidFill>
              </a:rPr>
              <a:t>Providing </a:t>
            </a:r>
            <a:r>
              <a:rPr lang="en-GB" b="1" dirty="0">
                <a:solidFill>
                  <a:schemeClr val="accent6"/>
                </a:solidFill>
              </a:rPr>
              <a:t>guidance and information for employers and workers </a:t>
            </a:r>
            <a:r>
              <a:rPr lang="en-GB" dirty="0">
                <a:solidFill>
                  <a:schemeClr val="accent6"/>
                </a:solidFill>
              </a:rPr>
              <a:t>on how to respect working time rules and teleworking and mobile work rules including on how to use digital tools, e.g. emails, including the risks of being overly connected particularly for health and safety;</a:t>
            </a:r>
          </a:p>
          <a:p>
            <a:pPr marL="342900" lvl="0" indent="-342900" algn="just">
              <a:lnSpc>
                <a:spcPct val="115000"/>
              </a:lnSpc>
              <a:spcBef>
                <a:spcPts val="1200"/>
              </a:spcBef>
              <a:buFont typeface="Symbol" panose="05050102010706020507" pitchFamily="18" charset="2"/>
              <a:buChar char=""/>
            </a:pPr>
            <a:r>
              <a:rPr lang="en-GB" dirty="0">
                <a:solidFill>
                  <a:schemeClr val="accent6"/>
                </a:solidFill>
              </a:rPr>
              <a:t>Being clear about the policies and/or the agreed rules on the use of digital tools for </a:t>
            </a:r>
            <a:r>
              <a:rPr lang="en-GB" b="1" dirty="0">
                <a:solidFill>
                  <a:schemeClr val="accent6"/>
                </a:solidFill>
              </a:rPr>
              <a:t>private purposes during working time</a:t>
            </a:r>
            <a:r>
              <a:rPr lang="en-GB" dirty="0">
                <a:solidFill>
                  <a:schemeClr val="accent6"/>
                </a:solidFill>
              </a:rPr>
              <a:t>; </a:t>
            </a:r>
          </a:p>
          <a:p>
            <a:pPr marL="342900" lvl="0" indent="-342900" algn="just">
              <a:lnSpc>
                <a:spcPct val="115000"/>
              </a:lnSpc>
              <a:spcBef>
                <a:spcPts val="1200"/>
              </a:spcBef>
              <a:buFont typeface="Symbol" panose="05050102010706020507" pitchFamily="18" charset="2"/>
              <a:buChar char=""/>
            </a:pPr>
            <a:r>
              <a:rPr lang="en-GB" dirty="0">
                <a:solidFill>
                  <a:schemeClr val="accent6"/>
                </a:solidFill>
              </a:rPr>
              <a:t>Commitment from management to </a:t>
            </a:r>
            <a:r>
              <a:rPr lang="en-GB" b="1" dirty="0">
                <a:solidFill>
                  <a:schemeClr val="accent6"/>
                </a:solidFill>
              </a:rPr>
              <a:t>create a culture that avoids out of hours contact</a:t>
            </a:r>
            <a:r>
              <a:rPr lang="en-GB" dirty="0">
                <a:solidFill>
                  <a:schemeClr val="accent6"/>
                </a:solidFill>
              </a:rPr>
              <a:t>;</a:t>
            </a:r>
          </a:p>
          <a:p>
            <a:pPr>
              <a:lnSpc>
                <a:spcPct val="115000"/>
              </a:lnSpc>
            </a:pPr>
            <a:endParaRPr lang="pl-PL" dirty="0">
              <a:solidFill>
                <a:schemeClr val="accent6"/>
              </a:solidFill>
            </a:endParaRPr>
          </a:p>
        </p:txBody>
      </p:sp>
      <p:sp>
        <p:nvSpPr>
          <p:cNvPr id="4" name="Titolo 6">
            <a:extLst>
              <a:ext uri="{FF2B5EF4-FFF2-40B4-BE49-F238E27FC236}">
                <a16:creationId xmlns:a16="http://schemas.microsoft.com/office/drawing/2014/main" id="{9CFC3C0F-12F5-8BF6-D99A-F8E3A5FBA8E0}"/>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Digitalisation</a:t>
            </a:r>
            <a:endParaRPr lang="it-IT" sz="1800" cap="none" dirty="0">
              <a:latin typeface="+mn-lt"/>
            </a:endParaRPr>
          </a:p>
        </p:txBody>
      </p:sp>
      <p:pic>
        <p:nvPicPr>
          <p:cNvPr id="3" name="Obraz 2">
            <a:extLst>
              <a:ext uri="{FF2B5EF4-FFF2-40B4-BE49-F238E27FC236}">
                <a16:creationId xmlns:a16="http://schemas.microsoft.com/office/drawing/2014/main" id="{F08D611F-A8EE-D683-B61C-7922A78A302B}"/>
              </a:ext>
            </a:extLst>
          </p:cNvPr>
          <p:cNvPicPr>
            <a:picLocks noChangeAspect="1"/>
          </p:cNvPicPr>
          <p:nvPr/>
        </p:nvPicPr>
        <p:blipFill>
          <a:blip r:embed="rId3"/>
          <a:stretch>
            <a:fillRect/>
          </a:stretch>
        </p:blipFill>
        <p:spPr>
          <a:xfrm>
            <a:off x="8237964" y="1033168"/>
            <a:ext cx="3707251" cy="2023541"/>
          </a:xfrm>
          <a:prstGeom prst="rect">
            <a:avLst/>
          </a:prstGeom>
        </p:spPr>
      </p:pic>
    </p:spTree>
    <p:extLst>
      <p:ext uri="{BB962C8B-B14F-4D97-AF65-F5344CB8AC3E}">
        <p14:creationId xmlns:p14="http://schemas.microsoft.com/office/powerpoint/2010/main" val="142737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C4376-2622-2C87-EDD3-F460575F1000}"/>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A28C14FB-5D5D-7C1A-1E9F-9902B745D1CF}"/>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8FCCA04B-031D-0238-BC75-63199FC0E8DA}"/>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DA653FB5-139F-DAF2-7748-2FE55E49A17E}"/>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31954CA2-3B59-13A5-C5D9-C2C8E55C897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0F44822C-B254-9F1D-8DC8-AACD225EB3BD}"/>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0C974AD5-F9CB-A724-63EE-3965B05259B0}"/>
              </a:ext>
            </a:extLst>
          </p:cNvPr>
          <p:cNvSpPr txBox="1"/>
          <p:nvPr/>
        </p:nvSpPr>
        <p:spPr>
          <a:xfrm>
            <a:off x="318366" y="1766008"/>
            <a:ext cx="10994067" cy="6445034"/>
          </a:xfrm>
          <a:prstGeom prst="rect">
            <a:avLst/>
          </a:prstGeom>
          <a:noFill/>
        </p:spPr>
        <p:txBody>
          <a:bodyPr wrap="square">
            <a:spAutoFit/>
          </a:bodyPr>
          <a:lstStyle/>
          <a:p>
            <a:pPr lvl="0">
              <a:lnSpc>
                <a:spcPct val="115000"/>
              </a:lnSpc>
            </a:pPr>
            <a:r>
              <a:rPr lang="pl-PL" sz="2000" b="1" dirty="0" err="1">
                <a:solidFill>
                  <a:schemeClr val="accent6"/>
                </a:solidFill>
              </a:rPr>
              <a:t>Modalities</a:t>
            </a:r>
            <a:r>
              <a:rPr lang="pl-PL" sz="2000" b="1" dirty="0">
                <a:solidFill>
                  <a:schemeClr val="accent6"/>
                </a:solidFill>
              </a:rPr>
              <a:t> of </a:t>
            </a:r>
            <a:r>
              <a:rPr lang="pl-PL" sz="2000" b="1" dirty="0" err="1">
                <a:solidFill>
                  <a:schemeClr val="accent6"/>
                </a:solidFill>
              </a:rPr>
              <a:t>connecting</a:t>
            </a:r>
            <a:r>
              <a:rPr lang="pl-PL" sz="2000" b="1" dirty="0">
                <a:solidFill>
                  <a:schemeClr val="accent6"/>
                </a:solidFill>
              </a:rPr>
              <a:t> and </a:t>
            </a:r>
            <a:r>
              <a:rPr lang="pl-PL" sz="2000" b="1" dirty="0" err="1">
                <a:solidFill>
                  <a:schemeClr val="accent6"/>
                </a:solidFill>
              </a:rPr>
              <a:t>disconnecting</a:t>
            </a:r>
            <a:endParaRPr lang="pl-PL" sz="2000" b="1" dirty="0">
              <a:solidFill>
                <a:schemeClr val="accent6"/>
              </a:solidFill>
            </a:endParaRPr>
          </a:p>
          <a:p>
            <a:pPr>
              <a:lnSpc>
                <a:spcPct val="115000"/>
              </a:lnSpc>
            </a:pPr>
            <a:endParaRPr lang="pl-PL" sz="2000" b="1" dirty="0">
              <a:solidFill>
                <a:schemeClr val="accent6"/>
              </a:solidFill>
            </a:endParaRPr>
          </a:p>
          <a:p>
            <a:pPr>
              <a:lnSpc>
                <a:spcPct val="115000"/>
              </a:lnSpc>
            </a:pPr>
            <a:r>
              <a:rPr lang="pl-PL" b="1" dirty="0" err="1">
                <a:solidFill>
                  <a:schemeClr val="accent6"/>
                </a:solidFill>
              </a:rPr>
              <a:t>Measures</a:t>
            </a:r>
            <a:r>
              <a:rPr lang="pl-PL" b="1" dirty="0">
                <a:solidFill>
                  <a:schemeClr val="accent6"/>
                </a:solidFill>
              </a:rPr>
              <a:t> to be </a:t>
            </a:r>
            <a:r>
              <a:rPr lang="pl-PL" b="1" dirty="0" err="1">
                <a:solidFill>
                  <a:schemeClr val="accent6"/>
                </a:solidFill>
              </a:rPr>
              <a:t>considered</a:t>
            </a:r>
            <a:r>
              <a:rPr lang="pl-PL" b="1" dirty="0">
                <a:solidFill>
                  <a:schemeClr val="accent6"/>
                </a:solidFill>
              </a:rPr>
              <a:t> </a:t>
            </a:r>
            <a:r>
              <a:rPr lang="pl-PL" b="1" dirty="0" err="1">
                <a:solidFill>
                  <a:schemeClr val="accent6"/>
                </a:solidFill>
              </a:rPr>
              <a:t>include</a:t>
            </a:r>
            <a:r>
              <a:rPr lang="pl-PL" b="1" dirty="0">
                <a:solidFill>
                  <a:schemeClr val="accent6"/>
                </a:solidFill>
              </a:rPr>
              <a:t>: </a:t>
            </a:r>
          </a:p>
          <a:p>
            <a:pPr marL="342900" lvl="0" indent="-342900" algn="just">
              <a:lnSpc>
                <a:spcPct val="115000"/>
              </a:lnSpc>
              <a:spcBef>
                <a:spcPts val="1200"/>
              </a:spcBef>
              <a:buFont typeface="Symbol" panose="05050102010706020507" pitchFamily="18" charset="2"/>
              <a:buChar char=""/>
            </a:pPr>
            <a:r>
              <a:rPr lang="pl-PL" sz="1600" b="1" dirty="0">
                <a:solidFill>
                  <a:schemeClr val="accent6"/>
                </a:solidFill>
              </a:rPr>
              <a:t>W</a:t>
            </a:r>
            <a:r>
              <a:rPr lang="en-GB" sz="1600" b="1" dirty="0" err="1">
                <a:solidFill>
                  <a:schemeClr val="accent6"/>
                </a:solidFill>
              </a:rPr>
              <a:t>ork</a:t>
            </a:r>
            <a:r>
              <a:rPr lang="en-GB" sz="1600" b="1" dirty="0">
                <a:solidFill>
                  <a:schemeClr val="accent6"/>
                </a:solidFill>
              </a:rPr>
              <a:t> organisation and workload</a:t>
            </a:r>
            <a:r>
              <a:rPr lang="en-GB" sz="1600" dirty="0">
                <a:solidFill>
                  <a:schemeClr val="accent6"/>
                </a:solidFill>
              </a:rPr>
              <a:t>, including the number of staff, are key aspects which need to be </a:t>
            </a:r>
            <a:r>
              <a:rPr lang="en-GB" sz="1600" b="1" dirty="0">
                <a:solidFill>
                  <a:schemeClr val="accent6"/>
                </a:solidFill>
              </a:rPr>
              <a:t>identified and evaluated jointly</a:t>
            </a:r>
            <a:r>
              <a:rPr lang="en-GB" sz="1600" dirty="0">
                <a:solidFill>
                  <a:schemeClr val="accent6"/>
                </a:solidFill>
              </a:rPr>
              <a:t>;</a:t>
            </a:r>
          </a:p>
          <a:p>
            <a:pPr marL="342900" lvl="0" indent="-342900" algn="just">
              <a:lnSpc>
                <a:spcPct val="115000"/>
              </a:lnSpc>
              <a:spcBef>
                <a:spcPts val="1200"/>
              </a:spcBef>
              <a:buFont typeface="Symbol" panose="05050102010706020507" pitchFamily="18" charset="2"/>
              <a:buChar char=""/>
            </a:pPr>
            <a:r>
              <a:rPr lang="en-GB" sz="1600" b="1" dirty="0">
                <a:solidFill>
                  <a:schemeClr val="accent6"/>
                </a:solidFill>
              </a:rPr>
              <a:t>Achievement of organisational objectives should not require out of hours connection</a:t>
            </a:r>
            <a:r>
              <a:rPr lang="en-GB" sz="1600" dirty="0">
                <a:solidFill>
                  <a:schemeClr val="accent6"/>
                </a:solidFill>
              </a:rPr>
              <a:t>. With full respect for working time legislation and working time provisions in collective agreements and contractual arrangements, for any additional out of hours contacting of workers by employers, the worker is not obliged to be contactable;</a:t>
            </a:r>
          </a:p>
          <a:p>
            <a:pPr marL="342900" lvl="0" indent="-342900" algn="just">
              <a:lnSpc>
                <a:spcPct val="115000"/>
              </a:lnSpc>
              <a:spcBef>
                <a:spcPts val="1200"/>
              </a:spcBef>
              <a:buFont typeface="Symbol" panose="05050102010706020507" pitchFamily="18" charset="2"/>
              <a:buChar char=""/>
            </a:pPr>
            <a:r>
              <a:rPr lang="en-GB" sz="1600" dirty="0">
                <a:solidFill>
                  <a:schemeClr val="accent6"/>
                </a:solidFill>
              </a:rPr>
              <a:t>And in respect of the bullet point above, appropriate </a:t>
            </a:r>
            <a:r>
              <a:rPr lang="en-GB" sz="1600" b="1" dirty="0">
                <a:solidFill>
                  <a:schemeClr val="accent6"/>
                </a:solidFill>
              </a:rPr>
              <a:t>compensation for any extra time worked</a:t>
            </a:r>
            <a:r>
              <a:rPr lang="en-GB" sz="1600" dirty="0">
                <a:solidFill>
                  <a:schemeClr val="accent6"/>
                </a:solidFill>
              </a:rPr>
              <a:t>, and;</a:t>
            </a:r>
          </a:p>
          <a:p>
            <a:pPr marL="342900" lvl="0" indent="-342900" algn="just">
              <a:lnSpc>
                <a:spcPct val="115000"/>
              </a:lnSpc>
              <a:spcBef>
                <a:spcPts val="1200"/>
              </a:spcBef>
              <a:buFont typeface="Symbol" panose="05050102010706020507" pitchFamily="18" charset="2"/>
              <a:buChar char=""/>
            </a:pPr>
            <a:r>
              <a:rPr lang="en-GB" sz="1600" dirty="0">
                <a:solidFill>
                  <a:schemeClr val="accent6"/>
                </a:solidFill>
              </a:rPr>
              <a:t>Alert and support procedures in a </a:t>
            </a:r>
            <a:r>
              <a:rPr lang="en-GB" sz="1600" b="1" dirty="0">
                <a:solidFill>
                  <a:schemeClr val="accent6"/>
                </a:solidFill>
              </a:rPr>
              <a:t>no-blame culture </a:t>
            </a:r>
            <a:r>
              <a:rPr lang="en-GB" sz="1600" dirty="0">
                <a:solidFill>
                  <a:schemeClr val="accent6"/>
                </a:solidFill>
              </a:rPr>
              <a:t>to find solutions and to guard against detriment for workers </a:t>
            </a:r>
            <a:r>
              <a:rPr lang="en-GB" sz="1600" b="1" dirty="0">
                <a:solidFill>
                  <a:schemeClr val="accent6"/>
                </a:solidFill>
              </a:rPr>
              <a:t>for not being contactable</a:t>
            </a:r>
            <a:r>
              <a:rPr lang="en-GB" sz="1600" dirty="0">
                <a:solidFill>
                  <a:schemeClr val="accent6"/>
                </a:solidFill>
              </a:rPr>
              <a:t>;</a:t>
            </a:r>
          </a:p>
          <a:p>
            <a:pPr marL="342900" lvl="0" indent="-342900" algn="just">
              <a:lnSpc>
                <a:spcPct val="115000"/>
              </a:lnSpc>
              <a:spcBef>
                <a:spcPts val="1200"/>
              </a:spcBef>
              <a:buFont typeface="Symbol" panose="05050102010706020507" pitchFamily="18" charset="2"/>
              <a:buChar char=""/>
            </a:pPr>
            <a:r>
              <a:rPr lang="en-GB" sz="1600" b="1" dirty="0">
                <a:solidFill>
                  <a:schemeClr val="accent6"/>
                </a:solidFill>
              </a:rPr>
              <a:t>Regular exchanges between managers and workers and/or their representatives on the workload and work processes</a:t>
            </a:r>
            <a:r>
              <a:rPr lang="en-GB" sz="1600" dirty="0">
                <a:solidFill>
                  <a:schemeClr val="accent6"/>
                </a:solidFill>
              </a:rPr>
              <a:t>; Alert and support procedures;</a:t>
            </a:r>
          </a:p>
          <a:p>
            <a:pPr marL="342900" lvl="0" indent="-342900" algn="just">
              <a:lnSpc>
                <a:spcPct val="115000"/>
              </a:lnSpc>
              <a:spcBef>
                <a:spcPts val="1200"/>
              </a:spcBef>
              <a:spcAft>
                <a:spcPts val="800"/>
              </a:spcAft>
              <a:buFont typeface="Symbol" panose="05050102010706020507" pitchFamily="18" charset="2"/>
              <a:buChar char=""/>
            </a:pPr>
            <a:r>
              <a:rPr lang="en-GB" sz="1600" b="1" dirty="0">
                <a:solidFill>
                  <a:schemeClr val="accent6"/>
                </a:solidFill>
              </a:rPr>
              <a:t>Prevention of isolation at work</a:t>
            </a:r>
            <a:r>
              <a:rPr lang="en-GB" sz="1600" dirty="0">
                <a:solidFill>
                  <a:schemeClr val="accent6"/>
                </a:solidFill>
              </a:rPr>
              <a:t>.</a:t>
            </a:r>
          </a:p>
          <a:p>
            <a:pPr lvl="0">
              <a:lnSpc>
                <a:spcPct val="115000"/>
              </a:lnSpc>
            </a:pPr>
            <a:endParaRPr lang="pl-PL" sz="2000" b="1" dirty="0">
              <a:solidFill>
                <a:schemeClr val="accent6"/>
              </a:solidFill>
            </a:endParaRPr>
          </a:p>
          <a:p>
            <a:pPr lvl="0">
              <a:lnSpc>
                <a:spcPct val="115000"/>
              </a:lnSpc>
            </a:pPr>
            <a:endParaRPr lang="pl-PL" b="1" dirty="0">
              <a:solidFill>
                <a:schemeClr val="accent6"/>
              </a:solidFill>
            </a:endParaRPr>
          </a:p>
          <a:p>
            <a:pPr>
              <a:lnSpc>
                <a:spcPct val="115000"/>
              </a:lnSpc>
            </a:pPr>
            <a:endParaRPr lang="pl-PL" dirty="0">
              <a:solidFill>
                <a:schemeClr val="accent6"/>
              </a:solidFill>
            </a:endParaRPr>
          </a:p>
        </p:txBody>
      </p:sp>
      <p:sp>
        <p:nvSpPr>
          <p:cNvPr id="4" name="Titolo 6">
            <a:extLst>
              <a:ext uri="{FF2B5EF4-FFF2-40B4-BE49-F238E27FC236}">
                <a16:creationId xmlns:a16="http://schemas.microsoft.com/office/drawing/2014/main" id="{337B373D-7B3E-02A0-B9AA-A3D93C50BB31}"/>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Digitalisation</a:t>
            </a:r>
            <a:endParaRPr lang="it-IT" sz="1800" cap="none" dirty="0">
              <a:latin typeface="+mn-lt"/>
            </a:endParaRPr>
          </a:p>
        </p:txBody>
      </p:sp>
      <p:pic>
        <p:nvPicPr>
          <p:cNvPr id="3" name="Obraz 2">
            <a:extLst>
              <a:ext uri="{FF2B5EF4-FFF2-40B4-BE49-F238E27FC236}">
                <a16:creationId xmlns:a16="http://schemas.microsoft.com/office/drawing/2014/main" id="{398BF589-D4D9-130A-1E37-CFDFDA42E7F0}"/>
              </a:ext>
            </a:extLst>
          </p:cNvPr>
          <p:cNvPicPr>
            <a:picLocks noChangeAspect="1"/>
          </p:cNvPicPr>
          <p:nvPr/>
        </p:nvPicPr>
        <p:blipFill>
          <a:blip r:embed="rId3"/>
          <a:stretch>
            <a:fillRect/>
          </a:stretch>
        </p:blipFill>
        <p:spPr>
          <a:xfrm>
            <a:off x="8237964" y="1033168"/>
            <a:ext cx="3707251" cy="2023541"/>
          </a:xfrm>
          <a:prstGeom prst="rect">
            <a:avLst/>
          </a:prstGeom>
        </p:spPr>
      </p:pic>
    </p:spTree>
    <p:extLst>
      <p:ext uri="{BB962C8B-B14F-4D97-AF65-F5344CB8AC3E}">
        <p14:creationId xmlns:p14="http://schemas.microsoft.com/office/powerpoint/2010/main" val="244468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0F22-486F-110F-65B4-5BFD6AF4C0FA}"/>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6366155F-AC34-7225-7E2D-BFAD22A57F52}"/>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7D8CEBB2-E385-1A4A-E2EE-14FDCE2A2B0E}"/>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AF6AE862-0B0E-36E9-05AF-FB3BA7326D0F}"/>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38F0251A-84DF-752C-2962-1B185418EF65}"/>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4F6FA7D0-1F72-3F00-4DA2-4D089B5E4874}"/>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84C2E0B-FD85-F155-C5C8-53976C4A294A}"/>
              </a:ext>
            </a:extLst>
          </p:cNvPr>
          <p:cNvSpPr txBox="1"/>
          <p:nvPr/>
        </p:nvSpPr>
        <p:spPr>
          <a:xfrm>
            <a:off x="318367" y="1766008"/>
            <a:ext cx="8782090" cy="6138796"/>
          </a:xfrm>
          <a:prstGeom prst="rect">
            <a:avLst/>
          </a:prstGeom>
          <a:noFill/>
        </p:spPr>
        <p:txBody>
          <a:bodyPr wrap="square">
            <a:spAutoFit/>
          </a:bodyPr>
          <a:lstStyle/>
          <a:p>
            <a:pPr lvl="0">
              <a:lnSpc>
                <a:spcPct val="115000"/>
              </a:lnSpc>
            </a:pPr>
            <a:r>
              <a:rPr lang="pl-PL" sz="2000" b="1" dirty="0" err="1">
                <a:solidFill>
                  <a:schemeClr val="accent6"/>
                </a:solidFill>
              </a:rPr>
              <a:t>Artificial</a:t>
            </a:r>
            <a:r>
              <a:rPr lang="pl-PL" sz="2000" b="1" dirty="0">
                <a:solidFill>
                  <a:schemeClr val="accent6"/>
                </a:solidFill>
              </a:rPr>
              <a:t> </a:t>
            </a:r>
            <a:r>
              <a:rPr lang="pl-PL" sz="2000" b="1" dirty="0" err="1">
                <a:solidFill>
                  <a:schemeClr val="accent6"/>
                </a:solidFill>
              </a:rPr>
              <a:t>intelligence</a:t>
            </a:r>
            <a:r>
              <a:rPr lang="pl-PL" sz="2000" b="1" dirty="0">
                <a:solidFill>
                  <a:schemeClr val="accent6"/>
                </a:solidFill>
              </a:rPr>
              <a:t> (AI) and </a:t>
            </a:r>
            <a:r>
              <a:rPr lang="pl-PL" sz="2000" b="1" dirty="0" err="1">
                <a:solidFill>
                  <a:schemeClr val="accent6"/>
                </a:solidFill>
              </a:rPr>
              <a:t>Guaranteeing</a:t>
            </a:r>
            <a:r>
              <a:rPr lang="pl-PL" sz="2000" b="1" dirty="0">
                <a:solidFill>
                  <a:schemeClr val="accent6"/>
                </a:solidFill>
              </a:rPr>
              <a:t> Human in </a:t>
            </a:r>
            <a:r>
              <a:rPr lang="pl-PL" sz="2000" b="1" dirty="0" err="1">
                <a:solidFill>
                  <a:schemeClr val="accent6"/>
                </a:solidFill>
              </a:rPr>
              <a:t>control</a:t>
            </a:r>
            <a:r>
              <a:rPr lang="pl-PL" sz="2000" b="1" dirty="0">
                <a:solidFill>
                  <a:schemeClr val="accent6"/>
                </a:solidFill>
              </a:rPr>
              <a:t> </a:t>
            </a:r>
            <a:r>
              <a:rPr lang="pl-PL" sz="2000" b="1" dirty="0" err="1">
                <a:solidFill>
                  <a:schemeClr val="accent6"/>
                </a:solidFill>
              </a:rPr>
              <a:t>principle</a:t>
            </a:r>
            <a:endParaRPr lang="pl-PL" sz="2000" b="1" dirty="0">
              <a:solidFill>
                <a:schemeClr val="accent6"/>
              </a:solidFill>
            </a:endParaRPr>
          </a:p>
          <a:p>
            <a:pPr algn="just">
              <a:lnSpc>
                <a:spcPct val="115000"/>
              </a:lnSpc>
              <a:spcBef>
                <a:spcPts val="1200"/>
              </a:spcBef>
              <a:spcAft>
                <a:spcPts val="800"/>
              </a:spcAft>
            </a:pPr>
            <a:r>
              <a:rPr lang="en-GB" sz="1600" b="1" dirty="0">
                <a:solidFill>
                  <a:schemeClr val="accent6"/>
                </a:solidFill>
              </a:rPr>
              <a:t>The control of humans over machines and artificial intelligence </a:t>
            </a:r>
            <a:r>
              <a:rPr lang="en-GB" sz="1600" dirty="0">
                <a:solidFill>
                  <a:schemeClr val="accent6"/>
                </a:solidFill>
              </a:rPr>
              <a:t>should be guaranteed in the workplace and should underpin the use of robotics and artificial intelligence applications whilst respecting and complying with safety and security controls.</a:t>
            </a:r>
          </a:p>
          <a:p>
            <a:pPr algn="just">
              <a:lnSpc>
                <a:spcPct val="115000"/>
              </a:lnSpc>
              <a:spcAft>
                <a:spcPts val="800"/>
              </a:spcAft>
            </a:pPr>
            <a:r>
              <a:rPr lang="en-GB" sz="1600" b="1" dirty="0">
                <a:solidFill>
                  <a:schemeClr val="accent6"/>
                </a:solidFill>
              </a:rPr>
              <a:t>Trustworthy AI </a:t>
            </a:r>
            <a:r>
              <a:rPr lang="en-GB" sz="1600" dirty="0">
                <a:solidFill>
                  <a:schemeClr val="accent6"/>
                </a:solidFill>
              </a:rPr>
              <a:t>has three components, which should be met throughout the system’s entire life cycle and must be respected in the deployment in the world of work:</a:t>
            </a:r>
          </a:p>
          <a:p>
            <a:pPr marL="342900" lvl="0" indent="-342900" algn="just">
              <a:lnSpc>
                <a:spcPct val="115000"/>
              </a:lnSpc>
              <a:spcBef>
                <a:spcPts val="1200"/>
              </a:spcBef>
              <a:buFont typeface="Symbol" panose="05050102010706020507" pitchFamily="18" charset="2"/>
              <a:buChar char=""/>
            </a:pPr>
            <a:r>
              <a:rPr lang="en-GB" sz="1600" dirty="0">
                <a:solidFill>
                  <a:schemeClr val="accent6"/>
                </a:solidFill>
              </a:rPr>
              <a:t>it should be </a:t>
            </a:r>
            <a:r>
              <a:rPr lang="en-GB" sz="1600" b="1" dirty="0">
                <a:solidFill>
                  <a:schemeClr val="accent6"/>
                </a:solidFill>
              </a:rPr>
              <a:t>lawful, fair, transparent, safe, and secure, complying with all applicable laws and regulations as well as fundamental rights and non-discrimination rules</a:t>
            </a:r>
            <a:r>
              <a:rPr lang="en-GB" sz="1600" dirty="0">
                <a:solidFill>
                  <a:schemeClr val="accent6"/>
                </a:solidFill>
              </a:rPr>
              <a:t>,</a:t>
            </a:r>
          </a:p>
          <a:p>
            <a:pPr marL="342900" lvl="0" indent="-342900" algn="just">
              <a:lnSpc>
                <a:spcPct val="115000"/>
              </a:lnSpc>
              <a:spcBef>
                <a:spcPts val="1200"/>
              </a:spcBef>
              <a:buFont typeface="Symbol" panose="05050102010706020507" pitchFamily="18" charset="2"/>
              <a:buChar char=""/>
            </a:pPr>
            <a:r>
              <a:rPr lang="en-GB" sz="1600" dirty="0">
                <a:solidFill>
                  <a:schemeClr val="accent6"/>
                </a:solidFill>
              </a:rPr>
              <a:t>it should follow </a:t>
            </a:r>
            <a:r>
              <a:rPr lang="en-GB" sz="1600" b="1" dirty="0">
                <a:solidFill>
                  <a:schemeClr val="accent6"/>
                </a:solidFill>
              </a:rPr>
              <a:t>agreed ethical standards</a:t>
            </a:r>
            <a:r>
              <a:rPr lang="en-GB" sz="1600" dirty="0">
                <a:solidFill>
                  <a:schemeClr val="accent6"/>
                </a:solidFill>
              </a:rPr>
              <a:t>, ensuring adherence to </a:t>
            </a:r>
            <a:r>
              <a:rPr lang="en-GB" sz="1600" b="1" dirty="0">
                <a:solidFill>
                  <a:schemeClr val="accent6"/>
                </a:solidFill>
              </a:rPr>
              <a:t>EU Fundamental/human rights, equality and other ethical principles </a:t>
            </a:r>
            <a:r>
              <a:rPr lang="en-GB" sz="1600" dirty="0">
                <a:solidFill>
                  <a:schemeClr val="accent6"/>
                </a:solidFill>
              </a:rPr>
              <a:t>and,</a:t>
            </a:r>
          </a:p>
          <a:p>
            <a:pPr marL="342900" lvl="0" indent="-342900" algn="just">
              <a:lnSpc>
                <a:spcPct val="115000"/>
              </a:lnSpc>
              <a:spcBef>
                <a:spcPts val="1200"/>
              </a:spcBef>
              <a:spcAft>
                <a:spcPts val="800"/>
              </a:spcAft>
              <a:buFont typeface="Symbol" panose="05050102010706020507" pitchFamily="18" charset="2"/>
              <a:buChar char=""/>
            </a:pPr>
            <a:r>
              <a:rPr lang="en-GB" sz="1600" dirty="0">
                <a:solidFill>
                  <a:schemeClr val="accent6"/>
                </a:solidFill>
              </a:rPr>
              <a:t>it should be </a:t>
            </a:r>
            <a:r>
              <a:rPr lang="en-GB" sz="1600" b="1" dirty="0">
                <a:solidFill>
                  <a:schemeClr val="accent6"/>
                </a:solidFill>
              </a:rPr>
              <a:t>robust and sustainable, both from a technical and social perspective </a:t>
            </a:r>
            <a:r>
              <a:rPr lang="en-GB" sz="1600" dirty="0">
                <a:solidFill>
                  <a:schemeClr val="accent6"/>
                </a:solidFill>
              </a:rPr>
              <a:t>since, even with good intentions, AI systems can cause unintentional harm.</a:t>
            </a:r>
          </a:p>
          <a:p>
            <a:pPr algn="just">
              <a:lnSpc>
                <a:spcPct val="115000"/>
              </a:lnSpc>
              <a:spcBef>
                <a:spcPts val="1200"/>
              </a:spcBef>
              <a:spcAft>
                <a:spcPts val="800"/>
              </a:spcAft>
            </a:pPr>
            <a:r>
              <a:rPr lang="en-GB" sz="1600" b="1" dirty="0">
                <a:solidFill>
                  <a:schemeClr val="accent6"/>
                </a:solidFill>
              </a:rPr>
              <a:t>The potential tensions between respect for human autonomy</a:t>
            </a:r>
            <a:r>
              <a:rPr lang="en-GB" sz="1600" dirty="0">
                <a:solidFill>
                  <a:schemeClr val="accent6"/>
                </a:solidFill>
              </a:rPr>
              <a:t>, prevention of harm, fairness and explicability of decision making should be acknowledged and addressed.</a:t>
            </a:r>
          </a:p>
          <a:p>
            <a:pPr lvl="0">
              <a:lnSpc>
                <a:spcPct val="115000"/>
              </a:lnSpc>
            </a:pPr>
            <a:endParaRPr lang="pl-PL" b="1" dirty="0">
              <a:solidFill>
                <a:schemeClr val="accent6"/>
              </a:solidFill>
            </a:endParaRPr>
          </a:p>
          <a:p>
            <a:pPr>
              <a:lnSpc>
                <a:spcPct val="115000"/>
              </a:lnSpc>
            </a:pPr>
            <a:endParaRPr lang="pl-PL" dirty="0">
              <a:solidFill>
                <a:schemeClr val="accent6"/>
              </a:solidFill>
            </a:endParaRPr>
          </a:p>
        </p:txBody>
      </p:sp>
      <p:sp>
        <p:nvSpPr>
          <p:cNvPr id="4" name="Titolo 6">
            <a:extLst>
              <a:ext uri="{FF2B5EF4-FFF2-40B4-BE49-F238E27FC236}">
                <a16:creationId xmlns:a16="http://schemas.microsoft.com/office/drawing/2014/main" id="{71E05E5E-300C-150F-E743-03640D97D6ED}"/>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Digitalisation</a:t>
            </a:r>
            <a:endParaRPr lang="it-IT" sz="1800" cap="none" dirty="0">
              <a:latin typeface="+mn-lt"/>
            </a:endParaRPr>
          </a:p>
        </p:txBody>
      </p:sp>
      <p:pic>
        <p:nvPicPr>
          <p:cNvPr id="5" name="Obraz 4">
            <a:extLst>
              <a:ext uri="{FF2B5EF4-FFF2-40B4-BE49-F238E27FC236}">
                <a16:creationId xmlns:a16="http://schemas.microsoft.com/office/drawing/2014/main" id="{CCA18F5C-1BDE-44DB-28E2-70EF56FACA1D}"/>
              </a:ext>
            </a:extLst>
          </p:cNvPr>
          <p:cNvPicPr>
            <a:picLocks noChangeAspect="1"/>
          </p:cNvPicPr>
          <p:nvPr/>
        </p:nvPicPr>
        <p:blipFill>
          <a:blip r:embed="rId3"/>
          <a:stretch>
            <a:fillRect/>
          </a:stretch>
        </p:blipFill>
        <p:spPr>
          <a:xfrm>
            <a:off x="8933981" y="1151803"/>
            <a:ext cx="2981741" cy="2534004"/>
          </a:xfrm>
          <a:prstGeom prst="rect">
            <a:avLst/>
          </a:prstGeom>
        </p:spPr>
      </p:pic>
    </p:spTree>
    <p:extLst>
      <p:ext uri="{BB962C8B-B14F-4D97-AF65-F5344CB8AC3E}">
        <p14:creationId xmlns:p14="http://schemas.microsoft.com/office/powerpoint/2010/main" val="5051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0AFE3-7042-5617-D001-319EDABC1D54}"/>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90570342-E328-FFD0-0C3B-20346933FF84}"/>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24797D22-8CA0-BBD2-D93A-C9BC8C27DE5E}"/>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2AB4865E-F881-6515-FC96-954B00511F54}"/>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4FB3CA04-AC60-F4D9-E1BC-B3673F54F792}"/>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90C1BA52-E087-28C2-D3F6-4DEA8CBE4BF0}"/>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93739BDA-02D8-CADB-5805-7E230F0A4FC6}"/>
              </a:ext>
            </a:extLst>
          </p:cNvPr>
          <p:cNvSpPr txBox="1"/>
          <p:nvPr/>
        </p:nvSpPr>
        <p:spPr>
          <a:xfrm>
            <a:off x="318367" y="1766008"/>
            <a:ext cx="10393176" cy="5344220"/>
          </a:xfrm>
          <a:prstGeom prst="rect">
            <a:avLst/>
          </a:prstGeom>
          <a:noFill/>
        </p:spPr>
        <p:txBody>
          <a:bodyPr wrap="square">
            <a:spAutoFit/>
          </a:bodyPr>
          <a:lstStyle/>
          <a:p>
            <a:pPr lvl="0">
              <a:lnSpc>
                <a:spcPct val="115000"/>
              </a:lnSpc>
            </a:pPr>
            <a:r>
              <a:rPr lang="pl-PL" sz="2000" b="1" dirty="0" err="1">
                <a:solidFill>
                  <a:schemeClr val="accent6"/>
                </a:solidFill>
              </a:rPr>
              <a:t>Artificial</a:t>
            </a:r>
            <a:r>
              <a:rPr lang="pl-PL" sz="2000" b="1" dirty="0">
                <a:solidFill>
                  <a:schemeClr val="accent6"/>
                </a:solidFill>
              </a:rPr>
              <a:t> </a:t>
            </a:r>
            <a:r>
              <a:rPr lang="pl-PL" sz="2000" b="1" dirty="0" err="1">
                <a:solidFill>
                  <a:schemeClr val="accent6"/>
                </a:solidFill>
              </a:rPr>
              <a:t>intelligence</a:t>
            </a:r>
            <a:r>
              <a:rPr lang="pl-PL" sz="2000" b="1" dirty="0">
                <a:solidFill>
                  <a:schemeClr val="accent6"/>
                </a:solidFill>
              </a:rPr>
              <a:t> (AI) and </a:t>
            </a:r>
            <a:r>
              <a:rPr lang="pl-PL" sz="2000" b="1" dirty="0" err="1">
                <a:solidFill>
                  <a:schemeClr val="accent6"/>
                </a:solidFill>
              </a:rPr>
              <a:t>Guaranteeing</a:t>
            </a:r>
            <a:r>
              <a:rPr lang="pl-PL" sz="2000" b="1" dirty="0">
                <a:solidFill>
                  <a:schemeClr val="accent6"/>
                </a:solidFill>
              </a:rPr>
              <a:t> Human in </a:t>
            </a:r>
            <a:r>
              <a:rPr lang="pl-PL" sz="2000" b="1" dirty="0" err="1">
                <a:solidFill>
                  <a:schemeClr val="accent6"/>
                </a:solidFill>
              </a:rPr>
              <a:t>control</a:t>
            </a:r>
            <a:r>
              <a:rPr lang="pl-PL" sz="2000" b="1" dirty="0">
                <a:solidFill>
                  <a:schemeClr val="accent6"/>
                </a:solidFill>
              </a:rPr>
              <a:t> </a:t>
            </a:r>
            <a:r>
              <a:rPr lang="pl-PL" sz="2000" b="1" dirty="0" err="1">
                <a:solidFill>
                  <a:schemeClr val="accent6"/>
                </a:solidFill>
              </a:rPr>
              <a:t>principle</a:t>
            </a:r>
            <a:endParaRPr lang="pl-PL" sz="2000" b="1" dirty="0">
              <a:solidFill>
                <a:schemeClr val="accent6"/>
              </a:solidFill>
            </a:endParaRPr>
          </a:p>
          <a:p>
            <a:pPr algn="just">
              <a:lnSpc>
                <a:spcPct val="115000"/>
              </a:lnSpc>
              <a:spcBef>
                <a:spcPts val="1200"/>
              </a:spcBef>
              <a:spcAft>
                <a:spcPts val="800"/>
              </a:spcAft>
            </a:pPr>
            <a:r>
              <a:rPr lang="pl-PL" sz="1600" b="1" dirty="0" err="1">
                <a:solidFill>
                  <a:schemeClr val="accent6"/>
                </a:solidFill>
              </a:rPr>
              <a:t>Measures</a:t>
            </a:r>
            <a:r>
              <a:rPr lang="pl-PL" sz="1600" b="1" dirty="0">
                <a:solidFill>
                  <a:schemeClr val="accent6"/>
                </a:solidFill>
              </a:rPr>
              <a:t> to be </a:t>
            </a:r>
            <a:r>
              <a:rPr lang="pl-PL" sz="1600" b="1" dirty="0" err="1">
                <a:solidFill>
                  <a:schemeClr val="accent6"/>
                </a:solidFill>
              </a:rPr>
              <a:t>considered</a:t>
            </a:r>
            <a:r>
              <a:rPr lang="pl-PL" sz="1600" b="1" dirty="0">
                <a:solidFill>
                  <a:schemeClr val="accent6"/>
                </a:solidFill>
              </a:rPr>
              <a:t> </a:t>
            </a:r>
            <a:r>
              <a:rPr lang="pl-PL" sz="1600" b="1" dirty="0" err="1">
                <a:solidFill>
                  <a:schemeClr val="accent6"/>
                </a:solidFill>
              </a:rPr>
              <a:t>include</a:t>
            </a:r>
            <a:r>
              <a:rPr lang="pl-PL" sz="1600" b="1" dirty="0">
                <a:solidFill>
                  <a:schemeClr val="accent6"/>
                </a:solidFill>
              </a:rPr>
              <a:t>: </a:t>
            </a:r>
          </a:p>
          <a:p>
            <a:pPr lvl="0" indent="-342900" algn="just">
              <a:spcBef>
                <a:spcPts val="600"/>
              </a:spcBef>
              <a:spcAft>
                <a:spcPts val="800"/>
              </a:spcAft>
              <a:buFont typeface="Symbol" panose="05050102010706020507" pitchFamily="18" charset="2"/>
              <a:buChar char=""/>
            </a:pPr>
            <a:r>
              <a:rPr lang="en-GB" sz="1400" dirty="0">
                <a:solidFill>
                  <a:schemeClr val="accent6"/>
                </a:solidFill>
              </a:rPr>
              <a:t>Deployment of AI systems:</a:t>
            </a:r>
          </a:p>
          <a:p>
            <a:pPr marL="914400" lvl="3" indent="-285750" algn="just">
              <a:spcBef>
                <a:spcPts val="600"/>
              </a:spcBef>
              <a:spcAft>
                <a:spcPts val="800"/>
              </a:spcAft>
              <a:buFont typeface="Courier New" panose="02070309020205020404" pitchFamily="49" charset="0"/>
              <a:buChar char="o"/>
            </a:pPr>
            <a:r>
              <a:rPr lang="en-GB" sz="1400" dirty="0">
                <a:solidFill>
                  <a:schemeClr val="accent6"/>
                </a:solidFill>
              </a:rPr>
              <a:t>should follow the </a:t>
            </a:r>
            <a:r>
              <a:rPr lang="en-GB" sz="1400" b="1" dirty="0">
                <a:solidFill>
                  <a:schemeClr val="accent6"/>
                </a:solidFill>
              </a:rPr>
              <a:t>human in control principle</a:t>
            </a:r>
            <a:r>
              <a:rPr lang="en-GB" sz="1400" dirty="0">
                <a:solidFill>
                  <a:schemeClr val="accent6"/>
                </a:solidFill>
              </a:rPr>
              <a:t>;</a:t>
            </a:r>
          </a:p>
          <a:p>
            <a:pPr marL="914400" lvl="3" indent="-285750" algn="just">
              <a:spcBef>
                <a:spcPts val="600"/>
              </a:spcBef>
              <a:spcAft>
                <a:spcPts val="800"/>
              </a:spcAft>
              <a:buFont typeface="Courier New" panose="02070309020205020404" pitchFamily="49" charset="0"/>
              <a:buChar char="o"/>
            </a:pPr>
            <a:r>
              <a:rPr lang="en-GB" sz="1400" dirty="0">
                <a:solidFill>
                  <a:schemeClr val="accent6"/>
                </a:solidFill>
              </a:rPr>
              <a:t>should </a:t>
            </a:r>
            <a:r>
              <a:rPr lang="en-GB" sz="1400" b="1" dirty="0">
                <a:solidFill>
                  <a:schemeClr val="accent6"/>
                </a:solidFill>
              </a:rPr>
              <a:t>be safe</a:t>
            </a:r>
            <a:r>
              <a:rPr lang="en-GB" sz="1400" dirty="0">
                <a:solidFill>
                  <a:schemeClr val="accent6"/>
                </a:solidFill>
              </a:rPr>
              <a:t>, i.e. it </a:t>
            </a:r>
            <a:r>
              <a:rPr lang="en-GB" sz="1400" b="1" dirty="0">
                <a:solidFill>
                  <a:schemeClr val="accent6"/>
                </a:solidFill>
              </a:rPr>
              <a:t>should prevent harm</a:t>
            </a:r>
            <a:r>
              <a:rPr lang="en-GB" sz="1400" dirty="0">
                <a:solidFill>
                  <a:schemeClr val="accent6"/>
                </a:solidFill>
              </a:rPr>
              <a:t>. A </a:t>
            </a:r>
            <a:r>
              <a:rPr lang="en-GB" sz="1400" b="1" dirty="0">
                <a:solidFill>
                  <a:schemeClr val="accent6"/>
                </a:solidFill>
              </a:rPr>
              <a:t>risk assessment</a:t>
            </a:r>
            <a:r>
              <a:rPr lang="en-GB" sz="1400" dirty="0">
                <a:solidFill>
                  <a:schemeClr val="accent6"/>
                </a:solidFill>
              </a:rPr>
              <a:t>, including opportunities to improve safety and prevent harm such as for human physical integrity, psychological safety, confirmation bias or cognitive fatigue should be undertaken;.</a:t>
            </a:r>
          </a:p>
          <a:p>
            <a:pPr marL="914400" lvl="3" indent="-285750" algn="just">
              <a:spcBef>
                <a:spcPts val="600"/>
              </a:spcBef>
              <a:spcAft>
                <a:spcPts val="800"/>
              </a:spcAft>
              <a:buFont typeface="Courier New" panose="02070309020205020404" pitchFamily="49" charset="0"/>
              <a:buChar char="o"/>
            </a:pPr>
            <a:r>
              <a:rPr lang="en-GB" sz="1400" dirty="0">
                <a:solidFill>
                  <a:schemeClr val="accent6"/>
                </a:solidFill>
              </a:rPr>
              <a:t>should follow the </a:t>
            </a:r>
            <a:r>
              <a:rPr lang="en-GB" sz="1400" b="1" dirty="0">
                <a:solidFill>
                  <a:schemeClr val="accent6"/>
                </a:solidFill>
              </a:rPr>
              <a:t>principles of fairness</a:t>
            </a:r>
            <a:r>
              <a:rPr lang="en-GB" sz="1400" dirty="0">
                <a:solidFill>
                  <a:schemeClr val="accent6"/>
                </a:solidFill>
              </a:rPr>
              <a:t>, i.e. ensuring that workers and groups are </a:t>
            </a:r>
            <a:r>
              <a:rPr lang="en-GB" sz="1400" b="1" dirty="0">
                <a:solidFill>
                  <a:schemeClr val="accent6"/>
                </a:solidFill>
              </a:rPr>
              <a:t>free from unfair bias and discrimination</a:t>
            </a:r>
            <a:r>
              <a:rPr lang="en-GB" sz="1400" dirty="0">
                <a:solidFill>
                  <a:schemeClr val="accent6"/>
                </a:solidFill>
              </a:rPr>
              <a:t>;</a:t>
            </a:r>
          </a:p>
          <a:p>
            <a:pPr marL="914400" lvl="3" indent="-285750" algn="just">
              <a:spcBef>
                <a:spcPts val="600"/>
              </a:spcBef>
              <a:spcAft>
                <a:spcPts val="800"/>
              </a:spcAft>
              <a:buFont typeface="Courier New" panose="02070309020205020404" pitchFamily="49" charset="0"/>
              <a:buChar char="o"/>
            </a:pPr>
            <a:r>
              <a:rPr lang="en-GB" sz="1400" dirty="0">
                <a:solidFill>
                  <a:schemeClr val="accent6"/>
                </a:solidFill>
              </a:rPr>
              <a:t>needs to be </a:t>
            </a:r>
            <a:r>
              <a:rPr lang="en-GB" sz="1400" b="1" dirty="0">
                <a:solidFill>
                  <a:schemeClr val="accent6"/>
                </a:solidFill>
              </a:rPr>
              <a:t>transparent and explicable with effective oversight</a:t>
            </a:r>
            <a:r>
              <a:rPr lang="en-GB" sz="1400" dirty="0">
                <a:solidFill>
                  <a:schemeClr val="accent6"/>
                </a:solidFill>
              </a:rPr>
              <a:t>. The degree to which explicability is needed is dependent on the context, severity and consequences. </a:t>
            </a:r>
            <a:r>
              <a:rPr lang="en-GB" sz="1400" b="1" dirty="0">
                <a:solidFill>
                  <a:schemeClr val="accent6"/>
                </a:solidFill>
              </a:rPr>
              <a:t>Checks will need to be made </a:t>
            </a:r>
            <a:r>
              <a:rPr lang="en-GB" sz="1400" dirty="0">
                <a:solidFill>
                  <a:schemeClr val="accent6"/>
                </a:solidFill>
              </a:rPr>
              <a:t>to prevent erroneous AI output.</a:t>
            </a:r>
          </a:p>
          <a:p>
            <a:pPr lvl="0" indent="-342900" algn="just">
              <a:spcBef>
                <a:spcPts val="600"/>
              </a:spcBef>
              <a:spcAft>
                <a:spcPts val="800"/>
              </a:spcAft>
              <a:buFont typeface="Symbol" panose="05050102010706020507" pitchFamily="18" charset="2"/>
              <a:buChar char=""/>
            </a:pPr>
            <a:r>
              <a:rPr lang="en-GB" sz="1400" dirty="0">
                <a:solidFill>
                  <a:schemeClr val="accent6"/>
                </a:solidFill>
              </a:rPr>
              <a:t>In situations where AI systems are used in </a:t>
            </a:r>
            <a:r>
              <a:rPr lang="en-GB" sz="1400" b="1" dirty="0">
                <a:solidFill>
                  <a:schemeClr val="accent6"/>
                </a:solidFill>
              </a:rPr>
              <a:t>human-resource procedures, such as recruitment, evaluation, promotion and dismissal, performance analysis, transparency needs to be safeguarded </a:t>
            </a:r>
            <a:r>
              <a:rPr lang="en-GB" sz="1400" dirty="0">
                <a:solidFill>
                  <a:schemeClr val="accent6"/>
                </a:solidFill>
              </a:rPr>
              <a:t>through the provision of information. In addition, an affected </a:t>
            </a:r>
            <a:r>
              <a:rPr lang="en-GB" sz="1400" b="1" dirty="0">
                <a:solidFill>
                  <a:schemeClr val="accent6"/>
                </a:solidFill>
              </a:rPr>
              <a:t>worker can make a request for human intervention </a:t>
            </a:r>
            <a:r>
              <a:rPr lang="en-GB" sz="1400" dirty="0">
                <a:solidFill>
                  <a:schemeClr val="accent6"/>
                </a:solidFill>
              </a:rPr>
              <a:t>and/or contest the decision along with testing of the AI outcomes.</a:t>
            </a:r>
          </a:p>
          <a:p>
            <a:pPr lvl="0" indent="-342900" algn="just">
              <a:spcBef>
                <a:spcPts val="600"/>
              </a:spcBef>
              <a:spcAft>
                <a:spcPts val="800"/>
              </a:spcAft>
              <a:buFont typeface="Symbol" panose="05050102010706020507" pitchFamily="18" charset="2"/>
              <a:buChar char=""/>
            </a:pPr>
            <a:r>
              <a:rPr lang="en-GB" sz="1400" b="1" dirty="0">
                <a:solidFill>
                  <a:schemeClr val="accent6"/>
                </a:solidFill>
              </a:rPr>
              <a:t>AI systems should be designed and operated to comply with existing law</a:t>
            </a:r>
            <a:r>
              <a:rPr lang="en-GB" sz="1400" dirty="0">
                <a:solidFill>
                  <a:schemeClr val="accent6"/>
                </a:solidFill>
              </a:rPr>
              <a:t>, including the General Data Protection Regulation </a:t>
            </a:r>
            <a:r>
              <a:rPr lang="en-GB" sz="1400" b="1" dirty="0">
                <a:solidFill>
                  <a:schemeClr val="accent6"/>
                </a:solidFill>
              </a:rPr>
              <a:t>(GDPR), guarantee privacy and dignity of the worker.</a:t>
            </a:r>
          </a:p>
          <a:p>
            <a:pPr>
              <a:lnSpc>
                <a:spcPct val="115000"/>
              </a:lnSpc>
            </a:pPr>
            <a:endParaRPr lang="pl-PL" dirty="0">
              <a:solidFill>
                <a:schemeClr val="accent6"/>
              </a:solidFill>
            </a:endParaRPr>
          </a:p>
        </p:txBody>
      </p:sp>
      <p:sp>
        <p:nvSpPr>
          <p:cNvPr id="4" name="Titolo 6">
            <a:extLst>
              <a:ext uri="{FF2B5EF4-FFF2-40B4-BE49-F238E27FC236}">
                <a16:creationId xmlns:a16="http://schemas.microsoft.com/office/drawing/2014/main" id="{99D0F3B2-55B6-7DF5-9011-E1C8461A0463}"/>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Digitalisation</a:t>
            </a:r>
            <a:endParaRPr lang="it-IT" sz="1800" cap="none" dirty="0">
              <a:latin typeface="+mn-lt"/>
            </a:endParaRPr>
          </a:p>
        </p:txBody>
      </p:sp>
      <p:pic>
        <p:nvPicPr>
          <p:cNvPr id="5" name="Obraz 4">
            <a:extLst>
              <a:ext uri="{FF2B5EF4-FFF2-40B4-BE49-F238E27FC236}">
                <a16:creationId xmlns:a16="http://schemas.microsoft.com/office/drawing/2014/main" id="{0F94865E-405E-60A0-9013-CB4C18FFE736}"/>
              </a:ext>
            </a:extLst>
          </p:cNvPr>
          <p:cNvPicPr>
            <a:picLocks noChangeAspect="1"/>
          </p:cNvPicPr>
          <p:nvPr/>
        </p:nvPicPr>
        <p:blipFill>
          <a:blip r:embed="rId3"/>
          <a:stretch>
            <a:fillRect/>
          </a:stretch>
        </p:blipFill>
        <p:spPr>
          <a:xfrm>
            <a:off x="9156084" y="960214"/>
            <a:ext cx="2981741" cy="2534004"/>
          </a:xfrm>
          <a:prstGeom prst="rect">
            <a:avLst/>
          </a:prstGeom>
        </p:spPr>
      </p:pic>
    </p:spTree>
    <p:extLst>
      <p:ext uri="{BB962C8B-B14F-4D97-AF65-F5344CB8AC3E}">
        <p14:creationId xmlns:p14="http://schemas.microsoft.com/office/powerpoint/2010/main" val="301566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8F39-FDFB-424B-7DA1-8E89FC0921FC}"/>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D13DEDB2-E349-4984-C2D5-88EEA976F820}"/>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2B772198-F424-E48E-E860-B37F1F8964A8}"/>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C9A4ED37-A2C7-1394-53BB-9EC742253914}"/>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752106EB-332D-1506-70BD-5281205B2543}"/>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276FED7B-F6E5-A18A-9AA2-885A9596F8BB}"/>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F601D1A2-51A7-5552-CD21-151F8644662B}"/>
              </a:ext>
            </a:extLst>
          </p:cNvPr>
          <p:cNvSpPr txBox="1"/>
          <p:nvPr/>
        </p:nvSpPr>
        <p:spPr>
          <a:xfrm>
            <a:off x="318367" y="1766008"/>
            <a:ext cx="8080314" cy="5155963"/>
          </a:xfrm>
          <a:prstGeom prst="rect">
            <a:avLst/>
          </a:prstGeom>
          <a:noFill/>
        </p:spPr>
        <p:txBody>
          <a:bodyPr wrap="square">
            <a:spAutoFit/>
          </a:bodyPr>
          <a:lstStyle/>
          <a:p>
            <a:pPr lvl="0">
              <a:lnSpc>
                <a:spcPct val="115000"/>
              </a:lnSpc>
            </a:pPr>
            <a:r>
              <a:rPr lang="pl-PL" sz="2000" b="1" dirty="0" err="1">
                <a:solidFill>
                  <a:schemeClr val="accent6"/>
                </a:solidFill>
              </a:rPr>
              <a:t>Respect</a:t>
            </a:r>
            <a:r>
              <a:rPr lang="pl-PL" sz="2000" b="1" dirty="0">
                <a:solidFill>
                  <a:schemeClr val="accent6"/>
                </a:solidFill>
              </a:rPr>
              <a:t> for </a:t>
            </a:r>
            <a:r>
              <a:rPr lang="pl-PL" sz="2000" b="1" dirty="0" err="1">
                <a:solidFill>
                  <a:schemeClr val="accent6"/>
                </a:solidFill>
              </a:rPr>
              <a:t>human</a:t>
            </a:r>
            <a:r>
              <a:rPr lang="pl-PL" sz="2000" b="1" dirty="0">
                <a:solidFill>
                  <a:schemeClr val="accent6"/>
                </a:solidFill>
              </a:rPr>
              <a:t> </a:t>
            </a:r>
            <a:r>
              <a:rPr lang="pl-PL" sz="2000" b="1" dirty="0" err="1">
                <a:solidFill>
                  <a:schemeClr val="accent6"/>
                </a:solidFill>
              </a:rPr>
              <a:t>dignity</a:t>
            </a:r>
            <a:r>
              <a:rPr lang="pl-PL" sz="2000" b="1" dirty="0">
                <a:solidFill>
                  <a:schemeClr val="accent6"/>
                </a:solidFill>
              </a:rPr>
              <a:t> and </a:t>
            </a:r>
            <a:r>
              <a:rPr lang="pl-PL" sz="2000" b="1" dirty="0" err="1">
                <a:solidFill>
                  <a:schemeClr val="accent6"/>
                </a:solidFill>
              </a:rPr>
              <a:t>surveillance</a:t>
            </a:r>
            <a:endParaRPr lang="pl-PL" sz="2000" b="1" dirty="0">
              <a:solidFill>
                <a:schemeClr val="accent6"/>
              </a:solidFill>
            </a:endParaRPr>
          </a:p>
          <a:p>
            <a:pPr lvl="0">
              <a:lnSpc>
                <a:spcPct val="115000"/>
              </a:lnSpc>
            </a:pPr>
            <a:endParaRPr lang="pl-PL" dirty="0">
              <a:solidFill>
                <a:schemeClr val="accent6"/>
              </a:solidFill>
            </a:endParaRPr>
          </a:p>
          <a:p>
            <a:pPr>
              <a:lnSpc>
                <a:spcPct val="115000"/>
              </a:lnSpc>
              <a:spcBef>
                <a:spcPts val="600"/>
              </a:spcBef>
              <a:spcAft>
                <a:spcPts val="800"/>
              </a:spcAft>
            </a:pPr>
            <a:r>
              <a:rPr lang="en-GB" sz="1600" dirty="0">
                <a:solidFill>
                  <a:schemeClr val="accent6"/>
                </a:solidFill>
              </a:rPr>
              <a:t>The social partners in this agreement recall </a:t>
            </a:r>
            <a:r>
              <a:rPr lang="en-GB" sz="1600" b="1" dirty="0">
                <a:solidFill>
                  <a:schemeClr val="accent6"/>
                </a:solidFill>
              </a:rPr>
              <a:t>article 88 of the GDPR which refers to possibilities to lay down by means of collective agreements</a:t>
            </a:r>
            <a:r>
              <a:rPr lang="en-GB" sz="1600" dirty="0">
                <a:solidFill>
                  <a:schemeClr val="accent6"/>
                </a:solidFill>
              </a:rPr>
              <a:t>, more specific rules to ensure the protection of the rights and freedom with regards to the processing of personal data of employees in the context of employment relationships.</a:t>
            </a:r>
          </a:p>
          <a:p>
            <a:pPr>
              <a:lnSpc>
                <a:spcPct val="115000"/>
              </a:lnSpc>
              <a:spcBef>
                <a:spcPts val="600"/>
              </a:spcBef>
              <a:spcAft>
                <a:spcPts val="800"/>
              </a:spcAft>
            </a:pPr>
            <a:r>
              <a:rPr lang="en-GB" sz="1600" b="1" dirty="0">
                <a:solidFill>
                  <a:schemeClr val="accent6"/>
                </a:solidFill>
              </a:rPr>
              <a:t>Measures to be considered include:</a:t>
            </a:r>
          </a:p>
          <a:p>
            <a:pPr indent="-342900">
              <a:lnSpc>
                <a:spcPct val="115000"/>
              </a:lnSpc>
              <a:spcBef>
                <a:spcPts val="600"/>
              </a:spcBef>
              <a:buFont typeface="Symbol" panose="05050102010706020507" pitchFamily="18" charset="2"/>
              <a:buChar char=""/>
            </a:pPr>
            <a:r>
              <a:rPr lang="en-GB" sz="1600" b="1" dirty="0">
                <a:solidFill>
                  <a:schemeClr val="accent6"/>
                </a:solidFill>
              </a:rPr>
              <a:t>Enabling workers’ representatives to address issues related to data, consent, privacy protection and surveillance</a:t>
            </a:r>
            <a:r>
              <a:rPr lang="en-GB" sz="1600" dirty="0">
                <a:solidFill>
                  <a:schemeClr val="accent6"/>
                </a:solidFill>
              </a:rPr>
              <a:t>.</a:t>
            </a:r>
          </a:p>
          <a:p>
            <a:pPr indent="-342900">
              <a:lnSpc>
                <a:spcPct val="115000"/>
              </a:lnSpc>
              <a:spcBef>
                <a:spcPts val="600"/>
              </a:spcBef>
              <a:buFont typeface="Symbol" panose="05050102010706020507" pitchFamily="18" charset="2"/>
              <a:buChar char=""/>
            </a:pPr>
            <a:r>
              <a:rPr lang="en-GB" sz="1600" b="1" dirty="0">
                <a:solidFill>
                  <a:schemeClr val="accent6"/>
                </a:solidFill>
              </a:rPr>
              <a:t>Always linking the collection of data to a concrete and transparent purpose</a:t>
            </a:r>
            <a:r>
              <a:rPr lang="en-GB" sz="1600" dirty="0">
                <a:solidFill>
                  <a:schemeClr val="accent6"/>
                </a:solidFill>
              </a:rPr>
              <a:t>. Data should not be collected or stored simply because it is possible or for an eventual future undefined purpose.</a:t>
            </a:r>
          </a:p>
          <a:p>
            <a:pPr indent="-342900">
              <a:lnSpc>
                <a:spcPct val="115000"/>
              </a:lnSpc>
              <a:spcBef>
                <a:spcPts val="600"/>
              </a:spcBef>
              <a:spcAft>
                <a:spcPts val="800"/>
              </a:spcAft>
              <a:buFont typeface="Symbol" panose="05050102010706020507" pitchFamily="18" charset="2"/>
              <a:buChar char=""/>
            </a:pPr>
            <a:r>
              <a:rPr lang="en-GB" sz="1600" b="1" dirty="0">
                <a:solidFill>
                  <a:schemeClr val="accent6"/>
                </a:solidFill>
              </a:rPr>
              <a:t>Providing workers representatives with facilities and (digital) tools, e.g. digital notice boards, to fulfil their duties in a digital era</a:t>
            </a:r>
            <a:r>
              <a:rPr lang="en-GB" sz="1600" dirty="0">
                <a:solidFill>
                  <a:schemeClr val="accent6"/>
                </a:solidFill>
              </a:rPr>
              <a:t>.</a:t>
            </a:r>
          </a:p>
          <a:p>
            <a:pPr lvl="0">
              <a:lnSpc>
                <a:spcPct val="115000"/>
              </a:lnSpc>
            </a:pPr>
            <a:endParaRPr lang="pl-PL" dirty="0">
              <a:solidFill>
                <a:schemeClr val="accent6"/>
              </a:solidFill>
            </a:endParaRPr>
          </a:p>
        </p:txBody>
      </p:sp>
      <p:sp>
        <p:nvSpPr>
          <p:cNvPr id="4" name="Titolo 6">
            <a:extLst>
              <a:ext uri="{FF2B5EF4-FFF2-40B4-BE49-F238E27FC236}">
                <a16:creationId xmlns:a16="http://schemas.microsoft.com/office/drawing/2014/main" id="{E64C8767-6FC6-83E4-B5B8-59C1EE495B30}"/>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Digitalisation</a:t>
            </a:r>
            <a:endParaRPr lang="it-IT" sz="1800" cap="none" dirty="0">
              <a:latin typeface="+mn-lt"/>
            </a:endParaRPr>
          </a:p>
        </p:txBody>
      </p:sp>
      <p:pic>
        <p:nvPicPr>
          <p:cNvPr id="3" name="Obraz 2">
            <a:extLst>
              <a:ext uri="{FF2B5EF4-FFF2-40B4-BE49-F238E27FC236}">
                <a16:creationId xmlns:a16="http://schemas.microsoft.com/office/drawing/2014/main" id="{8B8DF416-EBF9-667C-300A-A8700A4A0050}"/>
              </a:ext>
            </a:extLst>
          </p:cNvPr>
          <p:cNvPicPr>
            <a:picLocks noChangeAspect="1"/>
          </p:cNvPicPr>
          <p:nvPr/>
        </p:nvPicPr>
        <p:blipFill>
          <a:blip r:embed="rId3"/>
          <a:stretch>
            <a:fillRect/>
          </a:stretch>
        </p:blipFill>
        <p:spPr>
          <a:xfrm>
            <a:off x="8398681" y="1088886"/>
            <a:ext cx="3474951" cy="2340114"/>
          </a:xfrm>
          <a:prstGeom prst="rect">
            <a:avLst/>
          </a:prstGeom>
        </p:spPr>
      </p:pic>
    </p:spTree>
    <p:extLst>
      <p:ext uri="{BB962C8B-B14F-4D97-AF65-F5344CB8AC3E}">
        <p14:creationId xmlns:p14="http://schemas.microsoft.com/office/powerpoint/2010/main" val="306168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32C95-8991-19A9-6A78-ACB98F04F92C}"/>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596F040C-B5AE-5752-4A16-CD9D3C706FF7}"/>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9BA3A22E-85C5-987A-0E46-349E34A675BF}"/>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4A77DED-167B-BE7E-AE44-AD5157F885D7}"/>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36EB53E3-92D9-1A36-DF97-E386B56A3AC2}"/>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C262D7F1-0C50-83E1-4A30-FF715A698C99}"/>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FA2EB90E-6F44-FD43-2827-ADFAF6F69B23}"/>
              </a:ext>
            </a:extLst>
          </p:cNvPr>
          <p:cNvSpPr txBox="1"/>
          <p:nvPr/>
        </p:nvSpPr>
        <p:spPr>
          <a:xfrm>
            <a:off x="318367" y="1766008"/>
            <a:ext cx="8080314" cy="2167966"/>
          </a:xfrm>
          <a:prstGeom prst="rect">
            <a:avLst/>
          </a:prstGeom>
          <a:noFill/>
        </p:spPr>
        <p:txBody>
          <a:bodyPr wrap="square">
            <a:spAutoFit/>
          </a:bodyPr>
          <a:lstStyle/>
          <a:p>
            <a:pPr>
              <a:lnSpc>
                <a:spcPct val="115000"/>
              </a:lnSpc>
              <a:spcBef>
                <a:spcPts val="1200"/>
              </a:spcBef>
              <a:spcAft>
                <a:spcPts val="800"/>
              </a:spcAft>
            </a:pPr>
            <a:r>
              <a:rPr lang="en-GB" sz="2000" b="1" dirty="0">
                <a:solidFill>
                  <a:schemeClr val="accent6"/>
                </a:solidFill>
              </a:rPr>
              <a:t>Implementation</a:t>
            </a:r>
            <a:endParaRPr lang="pl-PL" sz="2000" b="1" dirty="0">
              <a:solidFill>
                <a:schemeClr val="accent6"/>
              </a:solidFill>
            </a:endParaRPr>
          </a:p>
          <a:p>
            <a:pPr>
              <a:lnSpc>
                <a:spcPct val="115000"/>
              </a:lnSpc>
              <a:spcBef>
                <a:spcPts val="1200"/>
              </a:spcBef>
              <a:spcAft>
                <a:spcPts val="800"/>
              </a:spcAft>
            </a:pPr>
            <a:r>
              <a:rPr lang="en-GB" sz="2000" dirty="0">
                <a:solidFill>
                  <a:schemeClr val="accent6"/>
                </a:solidFill>
              </a:rPr>
              <a:t>The signatory parties shall evaluate and review the agreement any time after the </a:t>
            </a:r>
            <a:r>
              <a:rPr lang="en-GB" sz="2000" b="1" dirty="0">
                <a:solidFill>
                  <a:schemeClr val="accent6"/>
                </a:solidFill>
              </a:rPr>
              <a:t>five years following the date of signature</a:t>
            </a:r>
            <a:r>
              <a:rPr lang="en-GB" sz="2000" dirty="0">
                <a:solidFill>
                  <a:schemeClr val="accent6"/>
                </a:solidFill>
              </a:rPr>
              <a:t>, if requested by one of them.</a:t>
            </a:r>
          </a:p>
          <a:p>
            <a:pPr lvl="0">
              <a:lnSpc>
                <a:spcPct val="115000"/>
              </a:lnSpc>
            </a:pPr>
            <a:endParaRPr lang="pl-PL" dirty="0">
              <a:solidFill>
                <a:schemeClr val="accent6"/>
              </a:solidFill>
            </a:endParaRPr>
          </a:p>
        </p:txBody>
      </p:sp>
      <p:sp>
        <p:nvSpPr>
          <p:cNvPr id="4" name="Titolo 6">
            <a:extLst>
              <a:ext uri="{FF2B5EF4-FFF2-40B4-BE49-F238E27FC236}">
                <a16:creationId xmlns:a16="http://schemas.microsoft.com/office/drawing/2014/main" id="{8CD5319A-636A-C3AE-9FFD-6D9D8C7A4728}"/>
              </a:ext>
            </a:extLst>
          </p:cNvPr>
          <p:cNvSpPr>
            <a:spLocks noGrp="1"/>
          </p:cNvSpPr>
          <p:nvPr>
            <p:ph type="title"/>
          </p:nvPr>
        </p:nvSpPr>
        <p:spPr>
          <a:xfrm rot="10800000" flipH="1" flipV="1">
            <a:off x="226458" y="207220"/>
            <a:ext cx="11718758" cy="621898"/>
          </a:xfrm>
        </p:spPr>
        <p:txBody>
          <a:bodyPr>
            <a:noAutofit/>
          </a:bodyPr>
          <a:lstStyle/>
          <a:p>
            <a:r>
              <a:rPr lang="pl-PL" sz="320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Digitalisation</a:t>
            </a:r>
            <a:endParaRPr lang="it-IT" sz="1800" cap="none" dirty="0">
              <a:latin typeface="+mn-lt"/>
            </a:endParaRPr>
          </a:p>
        </p:txBody>
      </p:sp>
    </p:spTree>
    <p:extLst>
      <p:ext uri="{BB962C8B-B14F-4D97-AF65-F5344CB8AC3E}">
        <p14:creationId xmlns:p14="http://schemas.microsoft.com/office/powerpoint/2010/main" val="112423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17A60-24A6-92C3-BB54-2D12F8E2EFC8}"/>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D56D68F7-787D-7173-D250-FCF99188D20F}"/>
              </a:ext>
            </a:extLst>
          </p:cNvPr>
          <p:cNvSpPr>
            <a:spLocks noGrp="1"/>
          </p:cNvSpPr>
          <p:nvPr>
            <p:ph type="title"/>
          </p:nvPr>
        </p:nvSpPr>
        <p:spPr>
          <a:xfrm rot="10800000" flipH="1" flipV="1">
            <a:off x="236621" y="384781"/>
            <a:ext cx="11718758" cy="2053619"/>
          </a:xfrm>
        </p:spPr>
        <p:txBody>
          <a:bodyPr/>
          <a:lstStyle/>
          <a:p>
            <a:r>
              <a:rPr lang="it-IT" sz="4000" cap="none" dirty="0">
                <a:effectLst/>
                <a:latin typeface="Calibri" panose="020F0502020204030204" pitchFamily="34" charset="0"/>
                <a:ea typeface="Calibri" panose="020F0502020204030204" pitchFamily="34" charset="0"/>
                <a:cs typeface="Times New Roman" panose="02020603050405020304" pitchFamily="18" charset="0"/>
              </a:rPr>
              <a:t>					</a:t>
            </a:r>
            <a:br>
              <a:rPr lang="pl-PL" sz="4000" cap="none" dirty="0">
                <a:effectLst/>
                <a:latin typeface="Calibri" panose="020F0502020204030204" pitchFamily="34" charset="0"/>
                <a:ea typeface="Calibri" panose="020F0502020204030204" pitchFamily="34" charset="0"/>
                <a:cs typeface="Times New Roman" panose="02020603050405020304" pitchFamily="18" charset="0"/>
              </a:rPr>
            </a:br>
            <a:r>
              <a:rPr lang="pl-PL" sz="4000" cap="none" dirty="0" err="1">
                <a:latin typeface="Calibri" panose="020F0502020204030204" pitchFamily="34" charset="0"/>
                <a:ea typeface="Calibri" panose="020F0502020204030204" pitchFamily="34" charset="0"/>
                <a:cs typeface="Times New Roman" panose="02020603050405020304" pitchFamily="18" charset="0"/>
              </a:rPr>
              <a:t>Implementation</a:t>
            </a:r>
            <a:r>
              <a:rPr lang="pl-PL" sz="4000" cap="none" dirty="0">
                <a:latin typeface="Calibri" panose="020F0502020204030204" pitchFamily="34" charset="0"/>
                <a:ea typeface="Calibri" panose="020F0502020204030204" pitchFamily="34" charset="0"/>
                <a:cs typeface="Times New Roman" panose="02020603050405020304" pitchFamily="18" charset="0"/>
              </a:rPr>
              <a:t> of ESPFAD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at</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national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recommendations</a:t>
            </a:r>
            <a:r>
              <a:rPr lang="pl-PL" sz="4000" cap="none" dirty="0">
                <a:latin typeface="Calibri" panose="020F0502020204030204" pitchFamily="34" charset="0"/>
                <a:ea typeface="Calibri" panose="020F0502020204030204" pitchFamily="34" charset="0"/>
                <a:cs typeface="Times New Roman" panose="02020603050405020304" pitchFamily="18" charset="0"/>
              </a:rPr>
              <a:t> and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discussion</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es-ES" dirty="0"/>
              <a:t>situation in specific countries (case studies, problems faced by TUDO</a:t>
            </a:r>
            <a:r>
              <a:rPr lang="pl-PL" dirty="0"/>
              <a:t>s</a:t>
            </a:r>
            <a:r>
              <a:rPr lang="es-ES" dirty="0"/>
              <a:t>)</a:t>
            </a:r>
            <a:br>
              <a:rPr lang="en-GB" dirty="0"/>
            </a:br>
            <a:r>
              <a:rPr lang="es-ES" dirty="0"/>
              <a:t>joint discussion aimed at identifying joint solutions</a:t>
            </a:r>
            <a:br>
              <a:rPr lang="en-GB" dirty="0"/>
            </a:b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417007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5A491-6E26-F65D-50DE-EDFD5AFBC0F1}"/>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1DE4E07F-4DAE-8752-3133-F03C3F6FD303}"/>
              </a:ext>
            </a:extLst>
          </p:cNvPr>
          <p:cNvSpPr>
            <a:spLocks noGrp="1"/>
          </p:cNvSpPr>
          <p:nvPr>
            <p:ph type="title"/>
          </p:nvPr>
        </p:nvSpPr>
        <p:spPr>
          <a:xfrm rot="10800000" flipH="1" flipV="1">
            <a:off x="236621" y="384781"/>
            <a:ext cx="11718758" cy="2053619"/>
          </a:xfrm>
        </p:spPr>
        <p:txBody>
          <a:bodyPr/>
          <a:lstStyle/>
          <a:p>
            <a:r>
              <a:rPr lang="it-IT" sz="4000" cap="none" dirty="0">
                <a:effectLst/>
                <a:latin typeface="Calibri" panose="020F0502020204030204" pitchFamily="34" charset="0"/>
                <a:ea typeface="Calibri" panose="020F0502020204030204" pitchFamily="34" charset="0"/>
                <a:cs typeface="Times New Roman" panose="02020603050405020304" pitchFamily="18" charset="0"/>
              </a:rPr>
              <a:t>					</a:t>
            </a:r>
            <a:br>
              <a:rPr lang="pl-PL" sz="4000" cap="none" dirty="0">
                <a:effectLst/>
                <a:latin typeface="Calibri" panose="020F0502020204030204" pitchFamily="34" charset="0"/>
                <a:ea typeface="Calibri" panose="020F0502020204030204" pitchFamily="34" charset="0"/>
                <a:cs typeface="Times New Roman" panose="02020603050405020304" pitchFamily="18" charset="0"/>
              </a:rPr>
            </a:br>
            <a:r>
              <a:rPr lang="pl-PL" sz="4000" cap="none" dirty="0" err="1">
                <a:latin typeface="Calibri" panose="020F0502020204030204" pitchFamily="34" charset="0"/>
                <a:ea typeface="Calibri" panose="020F0502020204030204" pitchFamily="34" charset="0"/>
                <a:cs typeface="Times New Roman" panose="02020603050405020304" pitchFamily="18" charset="0"/>
              </a:rPr>
              <a:t>Recommendations</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4000" cap="none" dirty="0">
                <a:latin typeface="Calibri" panose="020F0502020204030204" pitchFamily="34" charset="0"/>
                <a:ea typeface="Calibri" panose="020F0502020204030204" pitchFamily="34" charset="0"/>
                <a:cs typeface="Times New Roman" panose="02020603050405020304" pitchFamily="18" charset="0"/>
              </a:rPr>
              <a:t> for the EU-</a:t>
            </a:r>
            <a:r>
              <a:rPr lang="pl-PL" sz="400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dialogue</a:t>
            </a:r>
            <a:r>
              <a:rPr lang="pl-PL" sz="4000" cap="none" dirty="0">
                <a:latin typeface="Calibri" panose="020F0502020204030204" pitchFamily="34" charset="0"/>
                <a:ea typeface="Calibri" panose="020F0502020204030204" pitchFamily="34" charset="0"/>
                <a:cs typeface="Times New Roman" panose="02020603050405020304" pitchFamily="18" charset="0"/>
              </a:rPr>
              <a:t> from </a:t>
            </a:r>
            <a:r>
              <a:rPr lang="pl-PL" sz="4000" cap="none" dirty="0" err="1">
                <a:latin typeface="Calibri" panose="020F0502020204030204" pitchFamily="34" charset="0"/>
                <a:ea typeface="Calibri" panose="020F0502020204030204" pitchFamily="34" charset="0"/>
                <a:cs typeface="Times New Roman" panose="02020603050405020304" pitchFamily="18" charset="0"/>
              </a:rPr>
              <a:t>TUDOs</a:t>
            </a:r>
            <a:r>
              <a:rPr lang="pl-PL" sz="4000" cap="none" dirty="0">
                <a:latin typeface="Calibri" panose="020F0502020204030204" pitchFamily="34" charset="0"/>
                <a:ea typeface="Calibri" panose="020F0502020204030204" pitchFamily="34" charset="0"/>
                <a:cs typeface="Times New Roman" panose="02020603050405020304" pitchFamily="18" charset="0"/>
              </a:rPr>
              <a:t> -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discussion</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213165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68A9-3C98-1B34-AFD5-42298916B79F}"/>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553744A3-32FC-B440-A943-22C34507CDC2}"/>
              </a:ext>
            </a:extLst>
          </p:cNvPr>
          <p:cNvSpPr>
            <a:spLocks noGrp="1"/>
          </p:cNvSpPr>
          <p:nvPr>
            <p:ph type="title"/>
          </p:nvPr>
        </p:nvSpPr>
        <p:spPr>
          <a:xfrm rot="10800000" flipH="1" flipV="1">
            <a:off x="236621" y="384781"/>
            <a:ext cx="11718758" cy="2053619"/>
          </a:xfrm>
        </p:spPr>
        <p:txBody>
          <a:bodyPr/>
          <a:lstStyle/>
          <a:p>
            <a:r>
              <a:rPr lang="pl-PL" sz="4000" cap="none" dirty="0">
                <a:effectLst/>
                <a:latin typeface="Calibri" panose="020F0502020204030204" pitchFamily="34" charset="0"/>
                <a:ea typeface="Calibri" panose="020F0502020204030204" pitchFamily="34" charset="0"/>
                <a:cs typeface="Times New Roman" panose="02020603050405020304" pitchFamily="18" charset="0"/>
              </a:rPr>
              <a:t>Action plan and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priorities</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 for the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next</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months</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 of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TUDOs</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work</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national</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 and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international</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effectLst/>
                <a:latin typeface="Calibri" panose="020F0502020204030204" pitchFamily="34" charset="0"/>
                <a:ea typeface="Calibri" panose="020F0502020204030204" pitchFamily="34" charset="0"/>
                <a:cs typeface="Times New Roman" panose="02020603050405020304" pitchFamily="18" charset="0"/>
              </a:rPr>
              <a:t>activities</a:t>
            </a:r>
            <a:r>
              <a:rPr lang="pl-PL" sz="4000" cap="none" dirty="0">
                <a:effectLst/>
                <a:latin typeface="Calibri" panose="020F0502020204030204" pitchFamily="34" charset="0"/>
                <a:ea typeface="Calibri" panose="020F0502020204030204" pitchFamily="34" charset="0"/>
                <a:cs typeface="Times New Roman" panose="02020603050405020304" pitchFamily="18" charset="0"/>
              </a:rPr>
              <a:t>)</a:t>
            </a:r>
            <a:br>
              <a:rPr lang="pl-PL" sz="4000" cap="none" dirty="0">
                <a:effectLst/>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b="0" cap="none" dirty="0">
                <a:latin typeface="Calibri" panose="020F0502020204030204" pitchFamily="34" charset="0"/>
                <a:ea typeface="Calibri" panose="020F0502020204030204" pitchFamily="34" charset="0"/>
                <a:cs typeface="Times New Roman" panose="02020603050405020304" pitchFamily="18" charset="0"/>
              </a:rPr>
              <a:t>Manual for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TUDOs</a:t>
            </a:r>
            <a:br>
              <a:rPr lang="pl-PL" sz="4000" b="0" cap="none" dirty="0">
                <a:latin typeface="Calibri" panose="020F0502020204030204" pitchFamily="34" charset="0"/>
                <a:ea typeface="Calibri" panose="020F0502020204030204" pitchFamily="34" charset="0"/>
                <a:cs typeface="Times New Roman" panose="02020603050405020304" pitchFamily="18" charset="0"/>
              </a:rPr>
            </a:br>
            <a:r>
              <a:rPr lang="pl-PL" sz="4000" b="0" cap="none" dirty="0" err="1">
                <a:latin typeface="Calibri" panose="020F0502020204030204" pitchFamily="34" charset="0"/>
                <a:ea typeface="Calibri" panose="020F0502020204030204" pitchFamily="34" charset="0"/>
                <a:cs typeface="Times New Roman" panose="02020603050405020304" pitchFamily="18" charset="0"/>
              </a:rPr>
              <a:t>Trainings</a:t>
            </a:r>
            <a:r>
              <a:rPr lang="pl-PL" sz="4000" b="0" cap="none" dirty="0">
                <a:latin typeface="Calibri" panose="020F0502020204030204" pitchFamily="34" charset="0"/>
                <a:ea typeface="Calibri" panose="020F0502020204030204" pitchFamily="34" charset="0"/>
                <a:cs typeface="Times New Roman" panose="02020603050405020304" pitchFamily="18" charset="0"/>
              </a:rPr>
              <a:t>:</a:t>
            </a:r>
            <a:br>
              <a:rPr lang="pl-PL" sz="4000" b="0" cap="none" dirty="0">
                <a:latin typeface="Calibri" panose="020F0502020204030204" pitchFamily="34" charset="0"/>
                <a:ea typeface="Calibri" panose="020F0502020204030204" pitchFamily="34" charset="0"/>
                <a:cs typeface="Times New Roman" panose="02020603050405020304" pitchFamily="18" charset="0"/>
              </a:rPr>
            </a:br>
            <a:r>
              <a:rPr lang="pl-PL" sz="4000" b="0" cap="none" dirty="0">
                <a:latin typeface="Calibri" panose="020F0502020204030204" pitchFamily="34" charset="0"/>
                <a:ea typeface="Calibri" panose="020F0502020204030204" pitchFamily="34" charset="0"/>
                <a:cs typeface="Times New Roman" panose="02020603050405020304" pitchFamily="18" charset="0"/>
              </a:rPr>
              <a:t>	1st online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training</a:t>
            </a:r>
            <a:r>
              <a:rPr lang="pl-PL" sz="4000" b="0" cap="none" dirty="0">
                <a:latin typeface="Calibri" panose="020F0502020204030204" pitchFamily="34" charset="0"/>
                <a:ea typeface="Calibri" panose="020F0502020204030204" pitchFamily="34" charset="0"/>
                <a:cs typeface="Times New Roman" panose="02020603050405020304" pitchFamily="18" charset="0"/>
              </a:rPr>
              <a:t>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session</a:t>
            </a:r>
            <a:r>
              <a:rPr lang="pl-PL" sz="4000" b="0" cap="none" dirty="0">
                <a:latin typeface="Calibri" panose="020F0502020204030204" pitchFamily="34" charset="0"/>
                <a:ea typeface="Calibri" panose="020F0502020204030204" pitchFamily="34" charset="0"/>
                <a:cs typeface="Times New Roman" panose="02020603050405020304" pitchFamily="18" charset="0"/>
              </a:rPr>
              <a:t>: 21.02.2024</a:t>
            </a:r>
            <a:br>
              <a:rPr lang="pl-PL" sz="4000" b="0" cap="none" dirty="0">
                <a:latin typeface="Calibri" panose="020F0502020204030204" pitchFamily="34" charset="0"/>
                <a:ea typeface="Calibri" panose="020F0502020204030204" pitchFamily="34" charset="0"/>
                <a:cs typeface="Times New Roman" panose="02020603050405020304" pitchFamily="18" charset="0"/>
              </a:rPr>
            </a:br>
            <a:r>
              <a:rPr lang="pl-PL" sz="4000" b="0" cap="none" dirty="0">
                <a:latin typeface="Calibri" panose="020F0502020204030204" pitchFamily="34" charset="0"/>
                <a:ea typeface="Calibri" panose="020F0502020204030204" pitchFamily="34" charset="0"/>
                <a:cs typeface="Times New Roman" panose="02020603050405020304" pitchFamily="18" charset="0"/>
              </a:rPr>
              <a:t>	2nd online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training</a:t>
            </a:r>
            <a:r>
              <a:rPr lang="pl-PL" sz="4000" b="0" cap="none" dirty="0">
                <a:latin typeface="Calibri" panose="020F0502020204030204" pitchFamily="34" charset="0"/>
                <a:ea typeface="Calibri" panose="020F0502020204030204" pitchFamily="34" charset="0"/>
                <a:cs typeface="Times New Roman" panose="02020603050405020304" pitchFamily="18" charset="0"/>
              </a:rPr>
              <a:t>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session</a:t>
            </a:r>
            <a:r>
              <a:rPr lang="pl-PL" sz="4000" b="0" cap="none" dirty="0">
                <a:latin typeface="Calibri" panose="020F0502020204030204" pitchFamily="34" charset="0"/>
                <a:ea typeface="Calibri" panose="020F0502020204030204" pitchFamily="34" charset="0"/>
                <a:cs typeface="Times New Roman" panose="02020603050405020304" pitchFamily="18" charset="0"/>
              </a:rPr>
              <a:t>: 27.02.2024</a:t>
            </a:r>
            <a:br>
              <a:rPr lang="pl-PL" sz="4000" b="0" cap="none" dirty="0">
                <a:latin typeface="Calibri" panose="020F0502020204030204" pitchFamily="34" charset="0"/>
                <a:ea typeface="Calibri" panose="020F0502020204030204" pitchFamily="34" charset="0"/>
                <a:cs typeface="Times New Roman" panose="02020603050405020304" pitchFamily="18" charset="0"/>
              </a:rPr>
            </a:br>
            <a:r>
              <a:rPr lang="pl-PL" sz="4000" b="0" cap="none" dirty="0">
                <a:latin typeface="Calibri" panose="020F0502020204030204" pitchFamily="34" charset="0"/>
                <a:ea typeface="Calibri" panose="020F0502020204030204" pitchFamily="34" charset="0"/>
                <a:cs typeface="Times New Roman" panose="02020603050405020304" pitchFamily="18" charset="0"/>
              </a:rPr>
              <a:t>	Training in Malaga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Spain</a:t>
            </a:r>
            <a:r>
              <a:rPr lang="pl-PL" sz="4000" b="0" cap="none" dirty="0">
                <a:latin typeface="Calibri" panose="020F0502020204030204" pitchFamily="34" charset="0"/>
                <a:ea typeface="Calibri" panose="020F0502020204030204" pitchFamily="34" charset="0"/>
                <a:cs typeface="Times New Roman" panose="02020603050405020304" pitchFamily="18" charset="0"/>
              </a:rPr>
              <a:t>): 6-7.03.2024</a:t>
            </a:r>
            <a:br>
              <a:rPr lang="pl-PL" sz="4000" b="0" cap="none" dirty="0">
                <a:latin typeface="Calibri" panose="020F0502020204030204" pitchFamily="34" charset="0"/>
                <a:ea typeface="Calibri" panose="020F0502020204030204" pitchFamily="34" charset="0"/>
                <a:cs typeface="Times New Roman" panose="02020603050405020304" pitchFamily="18" charset="0"/>
              </a:rPr>
            </a:br>
            <a:r>
              <a:rPr lang="pl-PL" sz="4000" b="0" cap="none" dirty="0">
                <a:latin typeface="Calibri" panose="020F0502020204030204" pitchFamily="34" charset="0"/>
                <a:ea typeface="Calibri" panose="020F0502020204030204" pitchFamily="34" charset="0"/>
                <a:cs typeface="Times New Roman" panose="02020603050405020304" pitchFamily="18" charset="0"/>
              </a:rPr>
              <a:t>3 online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networking</a:t>
            </a:r>
            <a:r>
              <a:rPr lang="pl-PL" sz="4000" b="0" cap="none" dirty="0">
                <a:latin typeface="Calibri" panose="020F0502020204030204" pitchFamily="34" charset="0"/>
                <a:ea typeface="Calibri" panose="020F0502020204030204" pitchFamily="34" charset="0"/>
                <a:cs typeface="Times New Roman" panose="02020603050405020304" pitchFamily="18" charset="0"/>
              </a:rPr>
              <a:t> </a:t>
            </a:r>
            <a:r>
              <a:rPr lang="pl-PL" sz="4000" b="0" cap="none" dirty="0" err="1">
                <a:latin typeface="Calibri" panose="020F0502020204030204" pitchFamily="34" charset="0"/>
                <a:ea typeface="Calibri" panose="020F0502020204030204" pitchFamily="34" charset="0"/>
                <a:cs typeface="Times New Roman" panose="02020603050405020304" pitchFamily="18" charset="0"/>
              </a:rPr>
              <a:t>meeting</a:t>
            </a:r>
            <a:r>
              <a:rPr lang="pl-PL" sz="4000" b="0" cap="none" dirty="0">
                <a:latin typeface="Calibri" panose="020F0502020204030204" pitchFamily="34" charset="0"/>
                <a:ea typeface="Calibri" panose="020F0502020204030204" pitchFamily="34" charset="0"/>
                <a:cs typeface="Times New Roman" panose="02020603050405020304" pitchFamily="18" charset="0"/>
              </a:rPr>
              <a:t> of TUDO network</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effectLst/>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228350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E95DB-6FA9-4B6E-61EC-14CBE8E7591E}"/>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566685BD-8F8E-200B-AE24-52A309B9E925}"/>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7DD6A1BE-B138-E9A8-AA72-B837E13F90E0}"/>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96BC006C-8318-4958-0E6E-C4CB0FA59215}"/>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B728B30B-24EB-2244-59A0-09B347FBBB80}"/>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49A9D4B5-D49C-49F1-23C8-44525338629A}"/>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9AF34A2A-11A1-1CE9-DF64-8156F7AA50E3}"/>
              </a:ext>
            </a:extLst>
          </p:cNvPr>
          <p:cNvSpPr txBox="1"/>
          <p:nvPr/>
        </p:nvSpPr>
        <p:spPr>
          <a:xfrm>
            <a:off x="318366" y="1766008"/>
            <a:ext cx="11873633" cy="3546292"/>
          </a:xfrm>
          <a:prstGeom prst="rect">
            <a:avLst/>
          </a:prstGeom>
          <a:noFill/>
        </p:spPr>
        <p:txBody>
          <a:bodyPr wrap="square">
            <a:spAutoFit/>
          </a:bodyPr>
          <a:lstStyle/>
          <a:p>
            <a:pPr marL="742950" lvl="1" indent="-285750" algn="just">
              <a:lnSpc>
                <a:spcPct val="115000"/>
              </a:lnSpc>
              <a:spcBef>
                <a:spcPts val="1200"/>
              </a:spcBef>
              <a:buClr>
                <a:srgbClr val="000000"/>
              </a:buClr>
              <a:buFont typeface="Cambria" panose="02040503050406030204" pitchFamily="18" charset="0"/>
              <a:buChar char="-"/>
            </a:pPr>
            <a:r>
              <a:rPr lang="pl-PL" b="1" dirty="0">
                <a:solidFill>
                  <a:srgbClr val="202C8F"/>
                </a:solidFill>
                <a:ea typeface="Calibri" panose="020F0502020204030204" pitchFamily="34" charset="0"/>
                <a:cs typeface="Times New Roman" panose="02020603050405020304" pitchFamily="18" charset="0"/>
              </a:rPr>
              <a:t>Country </a:t>
            </a:r>
            <a:r>
              <a:rPr lang="pl-PL" b="1" dirty="0" err="1">
                <a:solidFill>
                  <a:srgbClr val="202C8F"/>
                </a:solidFill>
                <a:ea typeface="Calibri" panose="020F0502020204030204" pitchFamily="34" charset="0"/>
                <a:cs typeface="Times New Roman" panose="02020603050405020304" pitchFamily="18" charset="0"/>
              </a:rPr>
              <a:t>specific</a:t>
            </a:r>
            <a:r>
              <a:rPr lang="pl-PL" b="1" dirty="0">
                <a:solidFill>
                  <a:srgbClr val="202C8F"/>
                </a:solidFill>
                <a:ea typeface="Calibri" panose="020F0502020204030204" pitchFamily="34" charset="0"/>
                <a:cs typeface="Times New Roman" panose="02020603050405020304" pitchFamily="18" charset="0"/>
              </a:rPr>
              <a:t> </a:t>
            </a:r>
            <a:r>
              <a:rPr lang="pl-PL" b="1" dirty="0" err="1">
                <a:solidFill>
                  <a:srgbClr val="202C8F"/>
                </a:solidFill>
                <a:ea typeface="Calibri" panose="020F0502020204030204" pitchFamily="34" charset="0"/>
                <a:cs typeface="Times New Roman" panose="02020603050405020304" pitchFamily="18" charset="0"/>
              </a:rPr>
              <a:t>regulations</a:t>
            </a:r>
            <a:endParaRPr lang="pl-PL" b="1" dirty="0">
              <a:solidFill>
                <a:srgbClr val="202C8F"/>
              </a:solidFill>
              <a:ea typeface="Calibri" panose="020F0502020204030204" pitchFamily="34" charset="0"/>
              <a:cs typeface="Times New Roman" panose="02020603050405020304" pitchFamily="18" charset="0"/>
            </a:endParaRPr>
          </a:p>
          <a:p>
            <a:pPr marL="742950" lvl="1" indent="-285750" algn="just">
              <a:lnSpc>
                <a:spcPct val="115000"/>
              </a:lnSpc>
              <a:spcBef>
                <a:spcPts val="1200"/>
              </a:spcBef>
              <a:buClr>
                <a:srgbClr val="000000"/>
              </a:buClr>
              <a:buFont typeface="Cambria" panose="02040503050406030204" pitchFamily="18" charset="0"/>
              <a:buChar char="-"/>
            </a:pPr>
            <a:r>
              <a:rPr lang="pl-PL" b="1" dirty="0">
                <a:solidFill>
                  <a:srgbClr val="202C8F"/>
                </a:solidFill>
                <a:ea typeface="Calibri" panose="020F0502020204030204" pitchFamily="34" charset="0"/>
                <a:cs typeface="Times New Roman" panose="02020603050405020304" pitchFamily="18" charset="0"/>
              </a:rPr>
              <a:t>Information, </a:t>
            </a:r>
            <a:r>
              <a:rPr lang="pl-PL" b="1" dirty="0" err="1">
                <a:solidFill>
                  <a:srgbClr val="202C8F"/>
                </a:solidFill>
                <a:ea typeface="Calibri" panose="020F0502020204030204" pitchFamily="34" charset="0"/>
                <a:cs typeface="Times New Roman" panose="02020603050405020304" pitchFamily="18" charset="0"/>
              </a:rPr>
              <a:t>consultation</a:t>
            </a:r>
            <a:r>
              <a:rPr lang="pl-PL" b="1" dirty="0">
                <a:solidFill>
                  <a:srgbClr val="202C8F"/>
                </a:solidFill>
                <a:ea typeface="Calibri" panose="020F0502020204030204" pitchFamily="34" charset="0"/>
                <a:cs typeface="Times New Roman" panose="02020603050405020304" pitchFamily="18" charset="0"/>
              </a:rPr>
              <a:t> and </a:t>
            </a:r>
            <a:r>
              <a:rPr lang="pl-PL" b="1" dirty="0" err="1">
                <a:solidFill>
                  <a:srgbClr val="202C8F"/>
                </a:solidFill>
                <a:ea typeface="Calibri" panose="020F0502020204030204" pitchFamily="34" charset="0"/>
                <a:cs typeface="Times New Roman" panose="02020603050405020304" pitchFamily="18" charset="0"/>
              </a:rPr>
              <a:t>participation</a:t>
            </a:r>
            <a:r>
              <a:rPr lang="pl-PL" b="1" dirty="0">
                <a:solidFill>
                  <a:srgbClr val="202C8F"/>
                </a:solidFill>
                <a:ea typeface="Calibri" panose="020F0502020204030204" pitchFamily="34" charset="0"/>
                <a:cs typeface="Times New Roman" panose="02020603050405020304" pitchFamily="18" charset="0"/>
              </a:rPr>
              <a:t> </a:t>
            </a:r>
            <a:r>
              <a:rPr lang="pl-PL" b="1" dirty="0" err="1">
                <a:solidFill>
                  <a:srgbClr val="202C8F"/>
                </a:solidFill>
                <a:ea typeface="Calibri" panose="020F0502020204030204" pitchFamily="34" charset="0"/>
                <a:cs typeface="Times New Roman" panose="02020603050405020304" pitchFamily="18" charset="0"/>
              </a:rPr>
              <a:t>rights</a:t>
            </a:r>
            <a:r>
              <a:rPr lang="pl-PL" b="1" dirty="0">
                <a:solidFill>
                  <a:srgbClr val="202C8F"/>
                </a:solidFill>
                <a:ea typeface="Calibri" panose="020F0502020204030204" pitchFamily="34" charset="0"/>
                <a:cs typeface="Times New Roman" panose="02020603050405020304" pitchFamily="18" charset="0"/>
              </a:rPr>
              <a:t>:</a:t>
            </a:r>
          </a:p>
          <a:p>
            <a:pPr lvl="2" indent="-285750" algn="just">
              <a:lnSpc>
                <a:spcPct val="115000"/>
              </a:lnSpc>
              <a:spcBef>
                <a:spcPts val="1200"/>
              </a:spcBef>
              <a:buClr>
                <a:srgbClr val="000000"/>
              </a:buClr>
              <a:buFont typeface="Cambria" panose="02040503050406030204" pitchFamily="18" charset="0"/>
              <a:buChar char="-"/>
            </a:pPr>
            <a:r>
              <a:rPr lang="pl-PL" dirty="0">
                <a:solidFill>
                  <a:srgbClr val="202C8F"/>
                </a:solidFill>
                <a:ea typeface="Calibri" panose="020F0502020204030204" pitchFamily="34" charset="0"/>
                <a:cs typeface="Times New Roman" panose="02020603050405020304" pitchFamily="18" charset="0"/>
              </a:rPr>
              <a:t>Works </a:t>
            </a:r>
            <a:r>
              <a:rPr lang="pl-PL" dirty="0" err="1">
                <a:solidFill>
                  <a:srgbClr val="202C8F"/>
                </a:solidFill>
                <a:ea typeface="Calibri" panose="020F0502020204030204" pitchFamily="34" charset="0"/>
                <a:cs typeface="Times New Roman" panose="02020603050405020304" pitchFamily="18" charset="0"/>
              </a:rPr>
              <a:t>councils</a:t>
            </a:r>
            <a:r>
              <a:rPr lang="pl-PL" dirty="0">
                <a:solidFill>
                  <a:srgbClr val="202C8F"/>
                </a:solidFill>
                <a:ea typeface="Calibri" panose="020F0502020204030204" pitchFamily="34" charset="0"/>
                <a:cs typeface="Times New Roman" panose="02020603050405020304" pitchFamily="18" charset="0"/>
              </a:rPr>
              <a:t> Directive </a:t>
            </a:r>
            <a:r>
              <a:rPr lang="en-GB" dirty="0">
                <a:solidFill>
                  <a:srgbClr val="202C8F"/>
                </a:solidFill>
                <a:ea typeface="Calibri" panose="020F0502020204030204" pitchFamily="34" charset="0"/>
                <a:cs typeface="Times New Roman" panose="02020603050405020304" pitchFamily="18" charset="0"/>
              </a:rPr>
              <a:t>2002/14/WE</a:t>
            </a:r>
            <a:endParaRPr lang="pl-PL" dirty="0">
              <a:solidFill>
                <a:srgbClr val="202C8F"/>
              </a:solidFill>
              <a:ea typeface="Calibri" panose="020F0502020204030204" pitchFamily="34" charset="0"/>
              <a:cs typeface="Times New Roman" panose="02020603050405020304" pitchFamily="18" charset="0"/>
            </a:endParaRPr>
          </a:p>
          <a:p>
            <a:pPr lvl="2" indent="-285750" algn="just">
              <a:lnSpc>
                <a:spcPct val="115000"/>
              </a:lnSpc>
              <a:spcBef>
                <a:spcPts val="1200"/>
              </a:spcBef>
              <a:buClr>
                <a:srgbClr val="000000"/>
              </a:buClr>
              <a:buFont typeface="Cambria" panose="02040503050406030204" pitchFamily="18" charset="0"/>
              <a:buChar char="-"/>
            </a:pPr>
            <a:r>
              <a:rPr lang="en-GB" dirty="0">
                <a:solidFill>
                  <a:srgbClr val="202C8F"/>
                </a:solidFill>
                <a:ea typeface="Calibri" panose="020F0502020204030204" pitchFamily="34" charset="0"/>
                <a:cs typeface="Times New Roman" panose="02020603050405020304" pitchFamily="18" charset="0"/>
              </a:rPr>
              <a:t>Directive 94/45/EC </a:t>
            </a:r>
            <a:r>
              <a:rPr lang="pl-PL" dirty="0">
                <a:solidFill>
                  <a:srgbClr val="202C8F"/>
                </a:solidFill>
                <a:ea typeface="Calibri" panose="020F0502020204030204" pitchFamily="34" charset="0"/>
                <a:cs typeface="Times New Roman" panose="02020603050405020304" pitchFamily="18" charset="0"/>
                <a:sym typeface="Wingdings" panose="05000000000000000000" pitchFamily="2" charset="2"/>
              </a:rPr>
              <a:t></a:t>
            </a:r>
            <a:r>
              <a:rPr lang="pl-PL" dirty="0">
                <a:solidFill>
                  <a:srgbClr val="202C8F"/>
                </a:solidFill>
                <a:ea typeface="Calibri" panose="020F0502020204030204" pitchFamily="34" charset="0"/>
                <a:cs typeface="Times New Roman" panose="02020603050405020304" pitchFamily="18" charset="0"/>
              </a:rPr>
              <a:t> </a:t>
            </a:r>
            <a:r>
              <a:rPr lang="en-GB" dirty="0">
                <a:solidFill>
                  <a:srgbClr val="202C8F"/>
                </a:solidFill>
                <a:ea typeface="Calibri" panose="020F0502020204030204" pitchFamily="34" charset="0"/>
                <a:cs typeface="Times New Roman" panose="02020603050405020304" pitchFamily="18" charset="0"/>
              </a:rPr>
              <a:t>Directive 2009/38/EC </a:t>
            </a:r>
            <a:r>
              <a:rPr lang="pl-PL" dirty="0">
                <a:solidFill>
                  <a:srgbClr val="202C8F"/>
                </a:solidFill>
                <a:ea typeface="Calibri" panose="020F0502020204030204" pitchFamily="34" charset="0"/>
                <a:cs typeface="Times New Roman" panose="02020603050405020304" pitchFamily="18" charset="0"/>
              </a:rPr>
              <a:t>  </a:t>
            </a:r>
            <a:r>
              <a:rPr lang="pl-PL" dirty="0">
                <a:solidFill>
                  <a:srgbClr val="202C8F"/>
                </a:solidFill>
                <a:ea typeface="Calibri" panose="020F0502020204030204" pitchFamily="34" charset="0"/>
                <a:cs typeface="Times New Roman" panose="02020603050405020304" pitchFamily="18" charset="0"/>
                <a:sym typeface="Wingdings" panose="05000000000000000000" pitchFamily="2" charset="2"/>
              </a:rPr>
              <a:t> </a:t>
            </a:r>
            <a:r>
              <a:rPr lang="pl-PL" dirty="0" err="1">
                <a:solidFill>
                  <a:srgbClr val="202C8F"/>
                </a:solidFill>
                <a:ea typeface="Calibri" panose="020F0502020204030204" pitchFamily="34" charset="0"/>
                <a:cs typeface="Times New Roman" panose="02020603050405020304" pitchFamily="18" charset="0"/>
                <a:sym typeface="Wingdings" panose="05000000000000000000" pitchFamily="2" charset="2"/>
              </a:rPr>
              <a:t>recast</a:t>
            </a:r>
            <a:r>
              <a:rPr lang="pl-PL" dirty="0">
                <a:solidFill>
                  <a:srgbClr val="202C8F"/>
                </a:solidFill>
                <a:ea typeface="Calibri" panose="020F0502020204030204" pitchFamily="34" charset="0"/>
                <a:cs typeface="Times New Roman" panose="02020603050405020304" pitchFamily="18" charset="0"/>
                <a:sym typeface="Wingdings" panose="05000000000000000000" pitchFamily="2" charset="2"/>
              </a:rPr>
              <a:t> </a:t>
            </a:r>
            <a:r>
              <a:rPr lang="pl-PL" dirty="0">
                <a:solidFill>
                  <a:srgbClr val="202C8F"/>
                </a:solidFill>
                <a:ea typeface="Calibri" panose="020F0502020204030204" pitchFamily="34" charset="0"/>
                <a:cs typeface="Times New Roman" panose="02020603050405020304" pitchFamily="18" charset="0"/>
              </a:rPr>
              <a:t>- </a:t>
            </a:r>
            <a:r>
              <a:rPr lang="pl-PL" dirty="0" err="1">
                <a:solidFill>
                  <a:srgbClr val="202C8F"/>
                </a:solidFill>
                <a:ea typeface="Calibri" panose="020F0502020204030204" pitchFamily="34" charset="0"/>
                <a:cs typeface="Times New Roman" panose="02020603050405020304" pitchFamily="18" charset="0"/>
              </a:rPr>
              <a:t>European</a:t>
            </a:r>
            <a:r>
              <a:rPr lang="pl-PL" dirty="0">
                <a:solidFill>
                  <a:srgbClr val="202C8F"/>
                </a:solidFill>
                <a:ea typeface="Calibri" panose="020F0502020204030204" pitchFamily="34" charset="0"/>
                <a:cs typeface="Times New Roman" panose="02020603050405020304" pitchFamily="18" charset="0"/>
              </a:rPr>
              <a:t> Works’ </a:t>
            </a:r>
            <a:r>
              <a:rPr lang="pl-PL" dirty="0" err="1">
                <a:solidFill>
                  <a:srgbClr val="202C8F"/>
                </a:solidFill>
                <a:ea typeface="Calibri" panose="020F0502020204030204" pitchFamily="34" charset="0"/>
                <a:cs typeface="Times New Roman" panose="02020603050405020304" pitchFamily="18" charset="0"/>
              </a:rPr>
              <a:t>Council</a:t>
            </a:r>
            <a:endParaRPr lang="pl-PL" dirty="0">
              <a:solidFill>
                <a:srgbClr val="202C8F"/>
              </a:solidFill>
              <a:ea typeface="Calibri" panose="020F0502020204030204" pitchFamily="34" charset="0"/>
              <a:cs typeface="Times New Roman" panose="02020603050405020304" pitchFamily="18" charset="0"/>
            </a:endParaRPr>
          </a:p>
          <a:p>
            <a:pPr lvl="2" indent="-285750" algn="just">
              <a:lnSpc>
                <a:spcPct val="115000"/>
              </a:lnSpc>
              <a:spcBef>
                <a:spcPts val="1200"/>
              </a:spcBef>
              <a:buClr>
                <a:srgbClr val="000000"/>
              </a:buClr>
              <a:buFont typeface="Cambria" panose="02040503050406030204" pitchFamily="18" charset="0"/>
              <a:buChar char="-"/>
            </a:pPr>
            <a:r>
              <a:rPr lang="pl-PL" dirty="0">
                <a:solidFill>
                  <a:srgbClr val="202C8F"/>
                </a:solidFill>
                <a:ea typeface="Calibri" panose="020F0502020204030204" pitchFamily="34" charset="0"/>
                <a:cs typeface="Times New Roman" panose="02020603050405020304" pitchFamily="18" charset="0"/>
              </a:rPr>
              <a:t>Board-</a:t>
            </a:r>
            <a:r>
              <a:rPr lang="pl-PL" dirty="0" err="1">
                <a:solidFill>
                  <a:srgbClr val="202C8F"/>
                </a:solidFill>
                <a:ea typeface="Calibri" panose="020F0502020204030204" pitchFamily="34" charset="0"/>
                <a:cs typeface="Times New Roman" panose="02020603050405020304" pitchFamily="18" charset="0"/>
              </a:rPr>
              <a:t>level</a:t>
            </a:r>
            <a:r>
              <a:rPr lang="pl-PL" dirty="0">
                <a:solidFill>
                  <a:srgbClr val="202C8F"/>
                </a:solidFill>
                <a:ea typeface="Calibri" panose="020F0502020204030204" pitchFamily="34" charset="0"/>
                <a:cs typeface="Times New Roman" panose="02020603050405020304" pitchFamily="18" charset="0"/>
              </a:rPr>
              <a:t> </a:t>
            </a:r>
            <a:r>
              <a:rPr lang="pl-PL" dirty="0" err="1">
                <a:solidFill>
                  <a:srgbClr val="202C8F"/>
                </a:solidFill>
                <a:ea typeface="Calibri" panose="020F0502020204030204" pitchFamily="34" charset="0"/>
                <a:cs typeface="Times New Roman" panose="02020603050405020304" pitchFamily="18" charset="0"/>
              </a:rPr>
              <a:t>employee</a:t>
            </a:r>
            <a:r>
              <a:rPr lang="pl-PL" dirty="0">
                <a:solidFill>
                  <a:srgbClr val="202C8F"/>
                </a:solidFill>
                <a:ea typeface="Calibri" panose="020F0502020204030204" pitchFamily="34" charset="0"/>
                <a:cs typeface="Times New Roman" panose="02020603050405020304" pitchFamily="18" charset="0"/>
              </a:rPr>
              <a:t> </a:t>
            </a:r>
            <a:r>
              <a:rPr lang="pl-PL" dirty="0" err="1">
                <a:solidFill>
                  <a:srgbClr val="202C8F"/>
                </a:solidFill>
                <a:ea typeface="Calibri" panose="020F0502020204030204" pitchFamily="34" charset="0"/>
                <a:cs typeface="Times New Roman" panose="02020603050405020304" pitchFamily="18" charset="0"/>
              </a:rPr>
              <a:t>representation</a:t>
            </a:r>
            <a:r>
              <a:rPr lang="pl-PL" dirty="0">
                <a:solidFill>
                  <a:srgbClr val="202C8F"/>
                </a:solidFill>
                <a:ea typeface="Calibri" panose="020F0502020204030204" pitchFamily="34" charset="0"/>
                <a:cs typeface="Times New Roman" panose="02020603050405020304" pitchFamily="18" charset="0"/>
              </a:rPr>
              <a:t> (country </a:t>
            </a:r>
            <a:r>
              <a:rPr lang="pl-PL" dirty="0" err="1">
                <a:solidFill>
                  <a:srgbClr val="202C8F"/>
                </a:solidFill>
                <a:ea typeface="Calibri" panose="020F0502020204030204" pitchFamily="34" charset="0"/>
                <a:cs typeface="Times New Roman" panose="02020603050405020304" pitchFamily="18" charset="0"/>
              </a:rPr>
              <a:t>specific</a:t>
            </a:r>
            <a:r>
              <a:rPr lang="pl-PL" dirty="0">
                <a:solidFill>
                  <a:srgbClr val="202C8F"/>
                </a:solidFill>
                <a:ea typeface="Calibri" panose="020F0502020204030204" pitchFamily="34" charset="0"/>
                <a:cs typeface="Times New Roman" panose="02020603050405020304" pitchFamily="18" charset="0"/>
              </a:rPr>
              <a:t> </a:t>
            </a:r>
            <a:r>
              <a:rPr lang="pl-PL" dirty="0" err="1">
                <a:solidFill>
                  <a:srgbClr val="202C8F"/>
                </a:solidFill>
                <a:ea typeface="Calibri" panose="020F0502020204030204" pitchFamily="34" charset="0"/>
                <a:cs typeface="Times New Roman" panose="02020603050405020304" pitchFamily="18" charset="0"/>
              </a:rPr>
              <a:t>regulations</a:t>
            </a:r>
            <a:r>
              <a:rPr lang="pl-PL" dirty="0">
                <a:solidFill>
                  <a:srgbClr val="202C8F"/>
                </a:solidFill>
                <a:ea typeface="Calibri" panose="020F0502020204030204" pitchFamily="34" charset="0"/>
                <a:cs typeface="Times New Roman" panose="02020603050405020304" pitchFamily="18" charset="0"/>
              </a:rPr>
              <a:t>)</a:t>
            </a:r>
          </a:p>
          <a:p>
            <a:pPr lvl="2" indent="-285750" algn="just">
              <a:lnSpc>
                <a:spcPct val="115000"/>
              </a:lnSpc>
              <a:spcBef>
                <a:spcPts val="1200"/>
              </a:spcBef>
              <a:buClr>
                <a:srgbClr val="000000"/>
              </a:buClr>
              <a:buFont typeface="Cambria" panose="02040503050406030204" pitchFamily="18" charset="0"/>
              <a:buChar char="-"/>
            </a:pPr>
            <a:r>
              <a:rPr lang="en-GB" dirty="0">
                <a:solidFill>
                  <a:srgbClr val="202C8F"/>
                </a:solidFill>
                <a:ea typeface="Calibri" panose="020F0502020204030204" pitchFamily="34" charset="0"/>
                <a:cs typeface="Times New Roman" panose="02020603050405020304" pitchFamily="18" charset="0"/>
              </a:rPr>
              <a:t>Cross-Border Mergers Directive 2005/56/EC </a:t>
            </a:r>
            <a:r>
              <a:rPr lang="pl-PL" dirty="0">
                <a:solidFill>
                  <a:srgbClr val="202C8F"/>
                </a:solidFill>
                <a:ea typeface="Calibri" panose="020F0502020204030204" pitchFamily="34" charset="0"/>
                <a:cs typeface="Times New Roman" panose="02020603050405020304" pitchFamily="18" charset="0"/>
              </a:rPr>
              <a:t>and </a:t>
            </a:r>
            <a:r>
              <a:rPr lang="en-GB" dirty="0">
                <a:solidFill>
                  <a:srgbClr val="202C8F"/>
                </a:solidFill>
                <a:ea typeface="Calibri" panose="020F0502020204030204" pitchFamily="34" charset="0"/>
                <a:cs typeface="Times New Roman" panose="02020603050405020304" pitchFamily="18" charset="0"/>
              </a:rPr>
              <a:t>Directive 2019/2121 amending Directive (EU) 2017/1132 as regards cross-border conversions, mergers and divisions</a:t>
            </a:r>
            <a:endParaRPr lang="pl-PL" dirty="0">
              <a:solidFill>
                <a:srgbClr val="202C8F"/>
              </a:solidFill>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endParaRPr lang="pl-PL"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06B68C2D-EC52-5B21-A0FC-2970F71F53C8}"/>
              </a:ext>
            </a:extLst>
          </p:cNvPr>
          <p:cNvSpPr>
            <a:spLocks noGrp="1"/>
          </p:cNvSpPr>
          <p:nvPr>
            <p:ph type="title"/>
          </p:nvPr>
        </p:nvSpPr>
        <p:spPr>
          <a:xfrm rot="10800000" flipH="1" flipV="1">
            <a:off x="226458" y="207220"/>
            <a:ext cx="11718758" cy="621898"/>
          </a:xfrm>
        </p:spPr>
        <p:txBody>
          <a:bodyPr>
            <a:noAutofit/>
          </a:bodyPr>
          <a:lstStyle/>
          <a:p>
            <a:r>
              <a:rPr lang="pl-PL" sz="3200" cap="none" dirty="0">
                <a:latin typeface="Calibri" panose="020F0502020204030204" pitchFamily="34" charset="0"/>
                <a:ea typeface="Calibri" panose="020F0502020204030204" pitchFamily="34" charset="0"/>
                <a:cs typeface="Times New Roman" panose="02020603050405020304" pitchFamily="18" charset="0"/>
              </a:rPr>
              <a:t>Information,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consultation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participation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rights</a:t>
            </a:r>
            <a:endParaRPr lang="it-IT" sz="1800" cap="none" dirty="0">
              <a:latin typeface="+mn-lt"/>
            </a:endParaRPr>
          </a:p>
        </p:txBody>
      </p:sp>
    </p:spTree>
    <p:extLst>
      <p:ext uri="{BB962C8B-B14F-4D97-AF65-F5344CB8AC3E}">
        <p14:creationId xmlns:p14="http://schemas.microsoft.com/office/powerpoint/2010/main" val="131652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7393604C-FCCE-CDB9-0041-B9DFC1BE0FEE}"/>
              </a:ext>
            </a:extLst>
          </p:cNvPr>
          <p:cNvSpPr>
            <a:spLocks noGrp="1"/>
          </p:cNvSpPr>
          <p:nvPr>
            <p:ph type="title"/>
          </p:nvPr>
        </p:nvSpPr>
        <p:spPr>
          <a:xfrm rot="10800000" flipH="1" flipV="1">
            <a:off x="208547" y="-120316"/>
            <a:ext cx="11718758" cy="4162928"/>
          </a:xfrm>
        </p:spPr>
        <p:txBody>
          <a:bodyPr/>
          <a:lstStyle/>
          <a:p>
            <a:pPr algn="ct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cap="none" dirty="0">
                <a:latin typeface="Calibri" panose="020F0502020204030204" pitchFamily="34" charset="0"/>
                <a:ea typeface="Calibri" panose="020F0502020204030204" pitchFamily="34" charset="0"/>
                <a:cs typeface="Times New Roman" panose="02020603050405020304" pitchFamily="18" charset="0"/>
              </a:rPr>
              <a:t>Project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countries</a:t>
            </a:r>
            <a:br>
              <a:rPr lang="it-IT" sz="1800" cap="none" dirty="0">
                <a:effectLst/>
                <a:latin typeface="Calibri" panose="020F0502020204030204" pitchFamily="34" charset="0"/>
                <a:ea typeface="Calibri" panose="020F0502020204030204" pitchFamily="34" charset="0"/>
                <a:cs typeface="Times New Roman" panose="02020603050405020304" pitchFamily="18" charset="0"/>
              </a:rPr>
            </a:br>
            <a:br>
              <a:rPr lang="it-IT" sz="3600" b="0" cap="none" dirty="0">
                <a:effectLst/>
                <a:latin typeface="+mn-lt"/>
                <a:ea typeface="Calibri" panose="020F0502020204030204" pitchFamily="34" charset="0"/>
                <a:cs typeface="Times New Roman" panose="02020603050405020304" pitchFamily="18" charset="0"/>
              </a:rPr>
            </a:br>
            <a:br>
              <a:rPr lang="pl-PL" sz="3600" b="0" cap="none" dirty="0">
                <a:effectLst/>
                <a:latin typeface="+mn-lt"/>
                <a:ea typeface="Calibri" panose="020F0502020204030204" pitchFamily="34" charset="0"/>
                <a:cs typeface="Times New Roman" panose="02020603050405020304" pitchFamily="18" charset="0"/>
              </a:rPr>
            </a:br>
            <a:br>
              <a:rPr lang="pl-PL" sz="3600" b="0" cap="none" dirty="0">
                <a:latin typeface="+mn-lt"/>
                <a:ea typeface="Calibri" panose="020F0502020204030204" pitchFamily="34" charset="0"/>
                <a:cs typeface="Times New Roman" panose="02020603050405020304" pitchFamily="18" charset="0"/>
              </a:rPr>
            </a:br>
            <a:r>
              <a:rPr lang="pl-PL" sz="4000" b="0" cap="none" dirty="0" err="1">
                <a:effectLst/>
                <a:latin typeface="+mn-lt"/>
                <a:ea typeface="Calibri" panose="020F0502020204030204" pitchFamily="34" charset="0"/>
                <a:cs typeface="Times New Roman" panose="02020603050405020304" pitchFamily="18" charset="0"/>
              </a:rPr>
              <a:t>Hungary</a:t>
            </a:r>
            <a:r>
              <a:rPr lang="pl-PL" sz="4000" b="0" cap="none" dirty="0">
                <a:latin typeface="+mn-lt"/>
                <a:ea typeface="Calibri" panose="020F0502020204030204" pitchFamily="34" charset="0"/>
                <a:cs typeface="Times New Roman" panose="02020603050405020304" pitchFamily="18" charset="0"/>
              </a:rPr>
              <a:t>, </a:t>
            </a:r>
            <a:r>
              <a:rPr lang="pl-PL" sz="4000" b="0" cap="none" dirty="0" err="1">
                <a:effectLst/>
                <a:latin typeface="+mn-lt"/>
                <a:ea typeface="Calibri" panose="020F0502020204030204" pitchFamily="34" charset="0"/>
                <a:cs typeface="Times New Roman" panose="02020603050405020304" pitchFamily="18" charset="0"/>
              </a:rPr>
              <a:t>Italy</a:t>
            </a:r>
            <a:r>
              <a:rPr lang="pl-PL" sz="4000" b="0" cap="none" dirty="0">
                <a:effectLst/>
                <a:latin typeface="+mn-lt"/>
                <a:ea typeface="Calibri" panose="020F0502020204030204" pitchFamily="34" charset="0"/>
                <a:cs typeface="Times New Roman" panose="02020603050405020304" pitchFamily="18" charset="0"/>
              </a:rPr>
              <a:t>, Malta, </a:t>
            </a:r>
            <a:r>
              <a:rPr lang="pl-PL" sz="4000" b="0" cap="none" dirty="0">
                <a:latin typeface="+mn-lt"/>
                <a:ea typeface="Calibri" panose="020F0502020204030204" pitchFamily="34" charset="0"/>
                <a:cs typeface="Times New Roman" panose="02020603050405020304" pitchFamily="18" charset="0"/>
              </a:rPr>
              <a:t>Poland, Romania, </a:t>
            </a:r>
            <a:br>
              <a:rPr lang="pl-PL" sz="4000" b="0" cap="none" dirty="0">
                <a:latin typeface="+mn-lt"/>
                <a:ea typeface="Calibri" panose="020F0502020204030204" pitchFamily="34" charset="0"/>
                <a:cs typeface="Times New Roman" panose="02020603050405020304" pitchFamily="18" charset="0"/>
              </a:rPr>
            </a:br>
            <a:r>
              <a:rPr lang="pl-PL" sz="4000" b="0" cap="none" dirty="0">
                <a:latin typeface="+mn-lt"/>
                <a:ea typeface="Calibri" panose="020F0502020204030204" pitchFamily="34" charset="0"/>
                <a:cs typeface="Times New Roman" panose="02020603050405020304" pitchFamily="18" charset="0"/>
              </a:rPr>
              <a:t>Serbia, </a:t>
            </a:r>
            <a:r>
              <a:rPr lang="pl-PL" sz="4000" b="0" cap="none" dirty="0" err="1">
                <a:latin typeface="+mn-lt"/>
                <a:ea typeface="Calibri" panose="020F0502020204030204" pitchFamily="34" charset="0"/>
                <a:cs typeface="Times New Roman" panose="02020603050405020304" pitchFamily="18" charset="0"/>
              </a:rPr>
              <a:t>Slovenia</a:t>
            </a:r>
            <a:r>
              <a:rPr lang="pl-PL" sz="4000" b="0" cap="none" dirty="0">
                <a:latin typeface="+mn-lt"/>
                <a:ea typeface="Calibri" panose="020F0502020204030204" pitchFamily="34" charset="0"/>
                <a:cs typeface="Times New Roman" panose="02020603050405020304" pitchFamily="18" charset="0"/>
              </a:rPr>
              <a:t>, </a:t>
            </a:r>
            <a:r>
              <a:rPr lang="pl-PL" sz="4000" b="0" cap="none" dirty="0" err="1">
                <a:latin typeface="+mn-lt"/>
                <a:ea typeface="Calibri" panose="020F0502020204030204" pitchFamily="34" charset="0"/>
                <a:cs typeface="Times New Roman" panose="02020603050405020304" pitchFamily="18" charset="0"/>
              </a:rPr>
              <a:t>Spain</a:t>
            </a:r>
            <a:r>
              <a:rPr lang="pl-PL" sz="4000" b="0" cap="none" dirty="0">
                <a:latin typeface="+mn-lt"/>
                <a:ea typeface="Calibri" panose="020F0502020204030204" pitchFamily="34" charset="0"/>
                <a:cs typeface="Times New Roman" panose="02020603050405020304" pitchFamily="18" charset="0"/>
              </a:rPr>
              <a:t>, Turkey (9)</a:t>
            </a:r>
            <a:br>
              <a:rPr lang="pl-PL" sz="4000" b="0" cap="none" dirty="0">
                <a:latin typeface="+mn-lt"/>
                <a:ea typeface="Calibri" panose="020F0502020204030204" pitchFamily="34" charset="0"/>
                <a:cs typeface="Times New Roman" panose="02020603050405020304" pitchFamily="18" charset="0"/>
              </a:rPr>
            </a:br>
            <a:br>
              <a:rPr lang="pl-PL" sz="4800" b="0" cap="none" dirty="0">
                <a:latin typeface="+mn-lt"/>
                <a:ea typeface="Calibri" panose="020F0502020204030204" pitchFamily="34" charset="0"/>
                <a:cs typeface="Times New Roman" panose="02020603050405020304" pitchFamily="18" charset="0"/>
              </a:rPr>
            </a:br>
            <a:br>
              <a:rPr lang="pl-PL" sz="3600" b="0" cap="none" dirty="0">
                <a:latin typeface="+mn-lt"/>
                <a:ea typeface="Calibri" panose="020F0502020204030204" pitchFamily="34" charset="0"/>
                <a:cs typeface="Times New Roman" panose="02020603050405020304" pitchFamily="18" charset="0"/>
              </a:rPr>
            </a:br>
            <a:r>
              <a:rPr lang="pl-PL" sz="3600" b="0" cap="none" dirty="0">
                <a:latin typeface="+mn-lt"/>
                <a:ea typeface="Calibri" panose="020F0502020204030204" pitchFamily="34" charset="0"/>
                <a:cs typeface="Times New Roman" panose="02020603050405020304" pitchFamily="18" charset="0"/>
              </a:rPr>
              <a:t>EU-</a:t>
            </a:r>
            <a:r>
              <a:rPr lang="pl-PL" sz="3600" b="0" cap="none" dirty="0" err="1">
                <a:latin typeface="+mn-lt"/>
                <a:ea typeface="Calibri" panose="020F0502020204030204" pitchFamily="34" charset="0"/>
                <a:cs typeface="Times New Roman" panose="02020603050405020304" pitchFamily="18" charset="0"/>
              </a:rPr>
              <a:t>level</a:t>
            </a:r>
            <a:r>
              <a:rPr lang="pl-PL" sz="3600" b="0" cap="none" dirty="0">
                <a:latin typeface="+mn-lt"/>
                <a:ea typeface="Calibri" panose="020F0502020204030204" pitchFamily="34" charset="0"/>
                <a:cs typeface="Times New Roman" panose="02020603050405020304" pitchFamily="18" charset="0"/>
              </a:rPr>
              <a:t> </a:t>
            </a:r>
            <a:r>
              <a:rPr lang="pl-PL" sz="3600" b="0" cap="none" dirty="0" err="1">
                <a:latin typeface="+mn-lt"/>
                <a:ea typeface="Calibri" panose="020F0502020204030204" pitchFamily="34" charset="0"/>
                <a:cs typeface="Times New Roman" panose="02020603050405020304" pitchFamily="18" charset="0"/>
              </a:rPr>
              <a:t>partners</a:t>
            </a:r>
            <a:r>
              <a:rPr lang="pl-PL" sz="3600" b="0" cap="none" dirty="0">
                <a:latin typeface="+mn-lt"/>
                <a:ea typeface="Calibri" panose="020F0502020204030204" pitchFamily="34" charset="0"/>
                <a:cs typeface="Times New Roman" panose="02020603050405020304" pitchFamily="18" charset="0"/>
              </a:rPr>
              <a:t>: ETUC, </a:t>
            </a:r>
            <a:r>
              <a:rPr lang="pl-PL" sz="3600" b="0" cap="none" dirty="0" err="1">
                <a:latin typeface="+mn-lt"/>
                <a:ea typeface="Calibri" panose="020F0502020204030204" pitchFamily="34" charset="0"/>
                <a:cs typeface="Times New Roman" panose="02020603050405020304" pitchFamily="18" charset="0"/>
              </a:rPr>
              <a:t>Eurocadres</a:t>
            </a:r>
            <a:br>
              <a:rPr lang="pl-PL" sz="3600" b="0" cap="none" dirty="0">
                <a:latin typeface="+mn-lt"/>
              </a:rPr>
            </a:br>
            <a:br>
              <a:rPr lang="pl-PL" sz="3600" b="0" cap="none" dirty="0">
                <a:latin typeface="+mn-lt"/>
              </a:rPr>
            </a:br>
            <a:br>
              <a:rPr lang="it-IT" sz="2100" b="0" cap="none" dirty="0">
                <a:latin typeface="+mn-lt"/>
              </a:rPr>
            </a:br>
            <a:br>
              <a:rPr lang="it-IT" sz="2100" b="0" cap="none" dirty="0">
                <a:latin typeface="+mn-lt"/>
              </a:rPr>
            </a:br>
            <a:br>
              <a:rPr lang="it-IT" sz="2100" b="0" cap="none" dirty="0">
                <a:latin typeface="+mn-lt"/>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23535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8CB47-285A-986D-A6AE-6A78377E1A41}"/>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01D4FA4B-1F88-58BE-784F-AC4D357057F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EA885059-CA4B-AE8A-C410-0B6DDAFD9B67}"/>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C10EDC3C-4123-A00C-8CF3-29DF4BF9F639}"/>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7D60416B-CBCF-CAA2-B7C9-28C88ECED165}"/>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EC73B4FF-DC0E-ABB9-5E24-79D184A99E91}"/>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A8B7F5FC-659E-883F-EBCC-F56AB24F0420}"/>
              </a:ext>
            </a:extLst>
          </p:cNvPr>
          <p:cNvSpPr txBox="1"/>
          <p:nvPr/>
        </p:nvSpPr>
        <p:spPr>
          <a:xfrm>
            <a:off x="318366" y="1766008"/>
            <a:ext cx="11873633" cy="4346383"/>
          </a:xfrm>
          <a:prstGeom prst="rect">
            <a:avLst/>
          </a:prstGeom>
          <a:noFill/>
        </p:spPr>
        <p:txBody>
          <a:bodyPr wrap="square">
            <a:spAutoFit/>
          </a:bodyPr>
          <a:lstStyle/>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Council Directive 94/45/EC of 22 September 1994 on the establishment of a European Works Council or a procedure in Community-scale undertakings and Community-scale groups of undertakings for the purposes of informing and consulting employees </a:t>
            </a:r>
            <a:r>
              <a:rPr lang="en-GB"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https://eur-lex.europa.eu/eli/dir/1994/45/oj</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Council Directive 2001/86/EC of 8 October 2001 supplementing the Statute for a European company with regard to the involvement of employees </a:t>
            </a:r>
            <a:r>
              <a:rPr lang="en-GB"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https://eur-lex.europa.eu/legal-content/EN/TXT/?uri=celex%3A32001L0086</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2002/14/EC of the European Parliament and of the Council of 11 March 2002 establishing a general framework for informing and consulting employees in the European Community - Joint declaration of the European Parliament, the Council and the Commission on employee representation </a:t>
            </a:r>
            <a:r>
              <a:rPr lang="en-GB"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https://eur-lex.europa.eu/legal-content/EN/ALL/?uri=celex%3A32002L0014</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2005/56/EC of the European Parliament and of the Council of 26 October 2005 on cross-border mergers of limited liability companies  </a:t>
            </a:r>
            <a:r>
              <a:rPr lang="en-GB"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https://eur-lex.europa.eu/legal-content/EN/TXT/?uri=celex:32005L0056</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EA1B72CE-7508-2A50-B3F9-A07A09C580B2}"/>
              </a:ext>
            </a:extLst>
          </p:cNvPr>
          <p:cNvSpPr>
            <a:spLocks noGrp="1"/>
          </p:cNvSpPr>
          <p:nvPr>
            <p:ph type="title"/>
          </p:nvPr>
        </p:nvSpPr>
        <p:spPr>
          <a:xfrm rot="10800000" flipH="1" flipV="1">
            <a:off x="226458" y="207220"/>
            <a:ext cx="11718758" cy="621898"/>
          </a:xfrm>
        </p:spPr>
        <p:txBody>
          <a:bodyPr>
            <a:noAutofit/>
          </a:bodyPr>
          <a:lstStyle/>
          <a:p>
            <a:r>
              <a:rPr lang="pl-PL" sz="3200" cap="none" dirty="0">
                <a:latin typeface="Calibri" panose="020F0502020204030204" pitchFamily="34" charset="0"/>
                <a:ea typeface="Calibri" panose="020F0502020204030204" pitchFamily="34" charset="0"/>
                <a:cs typeface="Times New Roman" panose="02020603050405020304" pitchFamily="18" charset="0"/>
              </a:rPr>
              <a:t>EU </a:t>
            </a:r>
            <a:r>
              <a:rPr lang="pl-PL" sz="3200" cap="none" dirty="0" err="1">
                <a:latin typeface="Calibri" panose="020F0502020204030204" pitchFamily="34" charset="0"/>
                <a:ea typeface="Calibri" panose="020F0502020204030204" pitchFamily="34" charset="0"/>
                <a:cs typeface="Times New Roman" panose="02020603050405020304" pitchFamily="18" charset="0"/>
              </a:rPr>
              <a:t>legal</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acts</a:t>
            </a:r>
            <a:r>
              <a:rPr lang="pl-PL" sz="3200" cap="none" dirty="0">
                <a:latin typeface="Calibri" panose="020F0502020204030204" pitchFamily="34" charset="0"/>
                <a:ea typeface="Calibri" panose="020F0502020204030204" pitchFamily="34" charset="0"/>
                <a:cs typeface="Times New Roman" panose="02020603050405020304" pitchFamily="18" charset="0"/>
              </a:rPr>
              <a: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information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consultation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related</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issues</a:t>
            </a:r>
            <a:r>
              <a:rPr lang="pl-PL" sz="3200" cap="none" dirty="0">
                <a:latin typeface="Calibri" panose="020F0502020204030204" pitchFamily="34" charset="0"/>
                <a:ea typeface="Calibri" panose="020F0502020204030204" pitchFamily="34" charset="0"/>
                <a:cs typeface="Times New Roman" panose="02020603050405020304" pitchFamily="18" charset="0"/>
              </a:rPr>
              <a:t>)</a:t>
            </a:r>
            <a:endParaRPr lang="it-IT" sz="1800" cap="none" dirty="0">
              <a:latin typeface="+mn-lt"/>
            </a:endParaRPr>
          </a:p>
        </p:txBody>
      </p:sp>
    </p:spTree>
    <p:extLst>
      <p:ext uri="{BB962C8B-B14F-4D97-AF65-F5344CB8AC3E}">
        <p14:creationId xmlns:p14="http://schemas.microsoft.com/office/powerpoint/2010/main" val="368096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7BB1-0E6E-F4A0-0FBB-952A115E0DB3}"/>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C8F9E964-F392-2411-A7FE-5E7910C679B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0C70C554-718D-DE15-3BDC-9C5077302037}"/>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292F9ED1-7B4A-E569-1296-ED60171B52D3}"/>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5E7B3F2C-A964-27A9-8428-13A02732DCB6}"/>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47142C30-1F06-B567-2E7E-0BB40788D149}"/>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64841C1A-CF0C-AC9C-D32C-94CC6C7C8A6C}"/>
              </a:ext>
            </a:extLst>
          </p:cNvPr>
          <p:cNvSpPr txBox="1"/>
          <p:nvPr/>
        </p:nvSpPr>
        <p:spPr>
          <a:xfrm>
            <a:off x="318366" y="1766008"/>
            <a:ext cx="11873633" cy="3710952"/>
          </a:xfrm>
          <a:prstGeom prst="rect">
            <a:avLst/>
          </a:prstGeom>
          <a:noFill/>
        </p:spPr>
        <p:txBody>
          <a:bodyPr wrap="square">
            <a:spAutoFit/>
          </a:bodyPr>
          <a:lstStyle/>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2009/38/EC of the European Parliament and of the Council of 6 May 2009 on the establishment of a European Works Council or a procedure in Community-scale undertakings and Community-scale groups of undertakings for the purposes of informing and consulting employees (Recast) </a:t>
            </a:r>
            <a:r>
              <a:rPr lang="en-GB"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https://eur-lex.europa.eu/eli/dir/2009/38/oj</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(EU) 2017/1132 of the European Parliament and of the Council of 14 June 2017 relating to certain aspects of company law </a:t>
            </a:r>
            <a:r>
              <a:rPr lang="en-GB"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https://eur-lex.europa.eu/legal-content/EN/ALL/?uri=celex%3A32017L1132</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r>
              <a:rPr lang="en-GB" dirty="0">
                <a:solidFill>
                  <a:srgbClr val="202C8F"/>
                </a:solidFill>
                <a:ea typeface="Calibri" panose="020F0502020204030204" pitchFamily="34" charset="0"/>
                <a:cs typeface="Times New Roman" panose="02020603050405020304" pitchFamily="18" charset="0"/>
              </a:rPr>
              <a:t>Directive (EU) 2019/2121 of the European Parliament and of the Council of 27 November 2019 amending Directive (EU) 2017/1132 as regards cross-border conversions, mergers and divisions </a:t>
            </a:r>
            <a:r>
              <a:rPr lang="en-GB"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https://eur-lex.europa.eu/legal-content/EN/TXT/?uri=CELEX%3A32019L2121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800"/>
              </a:spcAft>
            </a:pPr>
            <a:endParaRPr lang="pl-PL"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89C03F81-9FBA-95CC-C46B-34632808816D}"/>
              </a:ext>
            </a:extLst>
          </p:cNvPr>
          <p:cNvSpPr>
            <a:spLocks noGrp="1"/>
          </p:cNvSpPr>
          <p:nvPr>
            <p:ph type="title"/>
          </p:nvPr>
        </p:nvSpPr>
        <p:spPr>
          <a:xfrm rot="10800000" flipH="1" flipV="1">
            <a:off x="226458" y="207220"/>
            <a:ext cx="11718758" cy="621898"/>
          </a:xfrm>
        </p:spPr>
        <p:txBody>
          <a:bodyPr>
            <a:noAutofit/>
          </a:bodyPr>
          <a:lstStyle/>
          <a:p>
            <a:r>
              <a:rPr lang="pl-PL" sz="3200" cap="none" dirty="0">
                <a:latin typeface="Calibri" panose="020F0502020204030204" pitchFamily="34" charset="0"/>
                <a:ea typeface="Calibri" panose="020F0502020204030204" pitchFamily="34" charset="0"/>
                <a:cs typeface="Times New Roman" panose="02020603050405020304" pitchFamily="18" charset="0"/>
              </a:rPr>
              <a:t>EU </a:t>
            </a:r>
            <a:r>
              <a:rPr lang="pl-PL" sz="3200" cap="none" dirty="0" err="1">
                <a:latin typeface="Calibri" panose="020F0502020204030204" pitchFamily="34" charset="0"/>
                <a:ea typeface="Calibri" panose="020F0502020204030204" pitchFamily="34" charset="0"/>
                <a:cs typeface="Times New Roman" panose="02020603050405020304" pitchFamily="18" charset="0"/>
              </a:rPr>
              <a:t>legal</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acts</a:t>
            </a:r>
            <a:r>
              <a:rPr lang="pl-PL" sz="3200" cap="none" dirty="0">
                <a:latin typeface="Calibri" panose="020F0502020204030204" pitchFamily="34" charset="0"/>
                <a:ea typeface="Calibri" panose="020F0502020204030204" pitchFamily="34" charset="0"/>
                <a:cs typeface="Times New Roman" panose="02020603050405020304" pitchFamily="18" charset="0"/>
              </a:rPr>
              <a:t> on </a:t>
            </a:r>
            <a:r>
              <a:rPr lang="pl-PL" sz="3200" cap="none" dirty="0" err="1">
                <a:latin typeface="Calibri" panose="020F0502020204030204" pitchFamily="34" charset="0"/>
                <a:ea typeface="Calibri" panose="020F0502020204030204" pitchFamily="34" charset="0"/>
                <a:cs typeface="Times New Roman" panose="02020603050405020304" pitchFamily="18" charset="0"/>
              </a:rPr>
              <a:t>information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consultation</a:t>
            </a:r>
            <a:r>
              <a:rPr lang="pl-PL" sz="3200" cap="none" dirty="0">
                <a:latin typeface="Calibri" panose="020F0502020204030204" pitchFamily="34" charset="0"/>
                <a:ea typeface="Calibri" panose="020F0502020204030204" pitchFamily="34" charset="0"/>
                <a:cs typeface="Times New Roman" panose="02020603050405020304" pitchFamily="18" charset="0"/>
              </a:rPr>
              <a:t> (and </a:t>
            </a:r>
            <a:r>
              <a:rPr lang="pl-PL" sz="3200" cap="none" dirty="0" err="1">
                <a:latin typeface="Calibri" panose="020F0502020204030204" pitchFamily="34" charset="0"/>
                <a:ea typeface="Calibri" panose="020F0502020204030204" pitchFamily="34" charset="0"/>
                <a:cs typeface="Times New Roman" panose="02020603050405020304" pitchFamily="18" charset="0"/>
              </a:rPr>
              <a:t>related</a:t>
            </a:r>
            <a:r>
              <a:rPr lang="pl-PL" sz="3200" cap="none" dirty="0">
                <a:latin typeface="Calibri" panose="020F0502020204030204" pitchFamily="34" charset="0"/>
                <a:ea typeface="Calibri" panose="020F0502020204030204" pitchFamily="34" charset="0"/>
                <a:cs typeface="Times New Roman" panose="02020603050405020304" pitchFamily="18" charset="0"/>
              </a:rPr>
              <a:t> </a:t>
            </a:r>
            <a:r>
              <a:rPr lang="pl-PL" sz="3200" cap="none" dirty="0" err="1">
                <a:latin typeface="Calibri" panose="020F0502020204030204" pitchFamily="34" charset="0"/>
                <a:ea typeface="Calibri" panose="020F0502020204030204" pitchFamily="34" charset="0"/>
                <a:cs typeface="Times New Roman" panose="02020603050405020304" pitchFamily="18" charset="0"/>
              </a:rPr>
              <a:t>issues</a:t>
            </a:r>
            <a:r>
              <a:rPr lang="pl-PL" sz="3200" cap="none" dirty="0">
                <a:latin typeface="Calibri" panose="020F0502020204030204" pitchFamily="34" charset="0"/>
                <a:ea typeface="Calibri" panose="020F0502020204030204" pitchFamily="34" charset="0"/>
                <a:cs typeface="Times New Roman" panose="02020603050405020304" pitchFamily="18" charset="0"/>
              </a:rPr>
              <a:t>)</a:t>
            </a:r>
            <a:endParaRPr lang="it-IT" sz="1800" cap="none" dirty="0">
              <a:latin typeface="+mn-lt"/>
            </a:endParaRPr>
          </a:p>
        </p:txBody>
      </p:sp>
    </p:spTree>
    <p:extLst>
      <p:ext uri="{BB962C8B-B14F-4D97-AF65-F5344CB8AC3E}">
        <p14:creationId xmlns:p14="http://schemas.microsoft.com/office/powerpoint/2010/main" val="269032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AB426-5B7C-607E-D413-5D2C9495CC0A}"/>
              </a:ext>
            </a:extLst>
          </p:cNvPr>
          <p:cNvSpPr>
            <a:spLocks noGrp="1"/>
          </p:cNvSpPr>
          <p:nvPr>
            <p:ph type="ctrTitle"/>
          </p:nvPr>
        </p:nvSpPr>
        <p:spPr>
          <a:xfrm>
            <a:off x="8109338" y="3429000"/>
            <a:ext cx="4169664" cy="667512"/>
          </a:xfrm>
        </p:spPr>
        <p:txBody>
          <a:bodyPr rtlCol="0"/>
          <a:lstStyle>
            <a:defPPr>
              <a:defRPr lang="it-IT"/>
            </a:defPPr>
          </a:lstStyle>
          <a:p>
            <a:pPr rtl="0"/>
            <a:r>
              <a:rPr lang="it-IT" sz="4000" dirty="0"/>
              <a:t>THANK YOU</a:t>
            </a:r>
          </a:p>
        </p:txBody>
      </p:sp>
      <p:sp>
        <p:nvSpPr>
          <p:cNvPr id="3" name="Sottotitolo 2">
            <a:extLst>
              <a:ext uri="{FF2B5EF4-FFF2-40B4-BE49-F238E27FC236}">
                <a16:creationId xmlns:a16="http://schemas.microsoft.com/office/drawing/2014/main" id="{B787DFD8-D262-D485-B1F2-817C5A0928C5}"/>
              </a:ext>
            </a:extLst>
          </p:cNvPr>
          <p:cNvSpPr>
            <a:spLocks noGrp="1"/>
          </p:cNvSpPr>
          <p:nvPr>
            <p:ph type="subTitle" idx="1"/>
          </p:nvPr>
        </p:nvSpPr>
        <p:spPr>
          <a:xfrm>
            <a:off x="171450" y="1056132"/>
            <a:ext cx="8372475" cy="2176272"/>
          </a:xfrm>
        </p:spPr>
        <p:txBody>
          <a:bodyPr rtlCol="0"/>
          <a:lstStyle>
            <a:defPPr>
              <a:defRPr lang="it-IT"/>
            </a:defPPr>
          </a:lstStyle>
          <a:p>
            <a:pPr rtl="0"/>
            <a:r>
              <a:rPr lang="it-IT" sz="2500" dirty="0"/>
              <a:t>For </a:t>
            </a:r>
            <a:r>
              <a:rPr lang="it-IT" sz="2500" dirty="0" err="1"/>
              <a:t>further</a:t>
            </a:r>
            <a:r>
              <a:rPr lang="it-IT" sz="2500" dirty="0"/>
              <a:t> information:</a:t>
            </a:r>
          </a:p>
          <a:p>
            <a:pPr rtl="0"/>
            <a:endParaRPr lang="it-IT" sz="2500" dirty="0"/>
          </a:p>
          <a:p>
            <a:pPr>
              <a:lnSpc>
                <a:spcPct val="115000"/>
              </a:lnSpc>
              <a:spcAft>
                <a:spcPts val="1000"/>
              </a:spcAft>
            </a:pPr>
            <a:r>
              <a:rPr lang="it-IT" sz="2500" dirty="0">
                <a:effectLst/>
                <a:ea typeface="Calibri" panose="020F0502020204030204" pitchFamily="34" charset="0"/>
                <a:cs typeface="Times New Roman" panose="02020603050405020304" pitchFamily="18" charset="0"/>
              </a:rPr>
              <a:t> </a:t>
            </a:r>
            <a:r>
              <a:rPr lang="pl-PL" sz="2500" dirty="0">
                <a:effectLst/>
                <a:ea typeface="Calibri" panose="020F0502020204030204" pitchFamily="34" charset="0"/>
                <a:cs typeface="Times New Roman" panose="02020603050405020304" pitchFamily="18" charset="0"/>
              </a:rPr>
              <a:t>Dominik Owczarek </a:t>
            </a:r>
          </a:p>
          <a:p>
            <a:pPr>
              <a:lnSpc>
                <a:spcPct val="115000"/>
              </a:lnSpc>
              <a:spcAft>
                <a:spcPts val="1000"/>
              </a:spcAft>
            </a:pPr>
            <a:r>
              <a:rPr lang="pl-PL" sz="2500" dirty="0">
                <a:ea typeface="Calibri" panose="020F0502020204030204" pitchFamily="34" charset="0"/>
                <a:cs typeface="Times New Roman" panose="02020603050405020304" pitchFamily="18" charset="0"/>
              </a:rPr>
              <a:t>d</a:t>
            </a:r>
            <a:r>
              <a:rPr lang="pl-PL" sz="2500" dirty="0">
                <a:effectLst/>
                <a:ea typeface="Calibri" panose="020F0502020204030204" pitchFamily="34" charset="0"/>
                <a:cs typeface="Times New Roman" panose="02020603050405020304" pitchFamily="18" charset="0"/>
              </a:rPr>
              <a:t>omink.owczarek@gmail.com</a:t>
            </a:r>
            <a:endParaRPr lang="it-IT" sz="2500" dirty="0"/>
          </a:p>
        </p:txBody>
      </p:sp>
    </p:spTree>
    <p:extLst>
      <p:ext uri="{BB962C8B-B14F-4D97-AF65-F5344CB8AC3E}">
        <p14:creationId xmlns:p14="http://schemas.microsoft.com/office/powerpoint/2010/main" val="10039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4CB75-3C17-9B80-AC4D-2D9429E62DD4}"/>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49DFA56A-CAFD-5D4F-AF16-1649CFDC91B2}"/>
              </a:ext>
            </a:extLst>
          </p:cNvPr>
          <p:cNvSpPr>
            <a:spLocks noGrp="1"/>
          </p:cNvSpPr>
          <p:nvPr>
            <p:ph type="title"/>
          </p:nvPr>
        </p:nvSpPr>
        <p:spPr>
          <a:xfrm rot="10800000" flipH="1" flipV="1">
            <a:off x="208547" y="-120316"/>
            <a:ext cx="11718758" cy="4162928"/>
          </a:xfrm>
        </p:spPr>
        <p:txBody>
          <a:bodyPr/>
          <a:lstStyle/>
          <a:p>
            <a:br>
              <a:rPr lang="it-IT" sz="4000" cap="none" dirty="0">
                <a:effectLst/>
                <a:latin typeface="Calibri" panose="020F0502020204030204" pitchFamily="34" charset="0"/>
                <a:ea typeface="Calibri" panose="020F0502020204030204" pitchFamily="34" charset="0"/>
                <a:cs typeface="Times New Roman" panose="02020603050405020304" pitchFamily="18" charset="0"/>
              </a:rPr>
            </a:br>
            <a:r>
              <a:rPr lang="it-IT" sz="4000" cap="none" dirty="0">
                <a:effectLst/>
                <a:latin typeface="Calibri" panose="020F0502020204030204" pitchFamily="34" charset="0"/>
                <a:ea typeface="Calibri" panose="020F0502020204030204" pitchFamily="34" charset="0"/>
                <a:cs typeface="Times New Roman" panose="02020603050405020304" pitchFamily="18" charset="0"/>
              </a:rPr>
              <a:t>					</a:t>
            </a:r>
            <a:r>
              <a:rPr lang="it-IT" sz="4000" cap="none" dirty="0">
                <a:latin typeface="Calibri" panose="020F0502020204030204" pitchFamily="34" charset="0"/>
                <a:ea typeface="Calibri" panose="020F0502020204030204" pitchFamily="34" charset="0"/>
                <a:cs typeface="Times New Roman" panose="02020603050405020304" pitchFamily="18" charset="0"/>
              </a:rPr>
              <a:t>WORK PACKAGES</a:t>
            </a:r>
            <a:br>
              <a:rPr lang="it-IT" sz="1800" cap="none" dirty="0">
                <a:effectLst/>
                <a:latin typeface="Calibri" panose="020F0502020204030204" pitchFamily="34" charset="0"/>
                <a:ea typeface="Calibri" panose="020F0502020204030204" pitchFamily="34" charset="0"/>
                <a:cs typeface="Times New Roman" panose="02020603050405020304" pitchFamily="18" charset="0"/>
              </a:rPr>
            </a:br>
            <a:br>
              <a:rPr lang="it-IT" sz="3600" b="0" cap="none" dirty="0">
                <a:effectLst/>
                <a:latin typeface="+mn-lt"/>
                <a:ea typeface="Calibri" panose="020F0502020204030204" pitchFamily="34" charset="0"/>
                <a:cs typeface="Times New Roman" panose="02020603050405020304" pitchFamily="18" charset="0"/>
              </a:rPr>
            </a:br>
            <a:r>
              <a:rPr lang="it-IT" sz="3600" b="0" cap="none" dirty="0">
                <a:latin typeface="+mn-lt"/>
                <a:ea typeface="Calibri" panose="020F0502020204030204" pitchFamily="34" charset="0"/>
                <a:cs typeface="Times New Roman" panose="02020603050405020304" pitchFamily="18" charset="0"/>
              </a:rPr>
              <a:t>WP1 – </a:t>
            </a:r>
            <a:r>
              <a:rPr lang="pl-PL" sz="3600" b="0" cap="none" dirty="0">
                <a:latin typeface="+mn-lt"/>
                <a:ea typeface="Calibri" panose="020F0502020204030204" pitchFamily="34" charset="0"/>
                <a:cs typeface="Times New Roman" panose="02020603050405020304" pitchFamily="18" charset="0"/>
              </a:rPr>
              <a:t>Project management and </a:t>
            </a:r>
            <a:r>
              <a:rPr lang="pl-PL" sz="3600" b="0" cap="none" dirty="0" err="1">
                <a:latin typeface="+mn-lt"/>
                <a:ea typeface="Calibri" panose="020F0502020204030204" pitchFamily="34" charset="0"/>
                <a:cs typeface="Times New Roman" panose="02020603050405020304" pitchFamily="18" charset="0"/>
              </a:rPr>
              <a:t>coordination</a:t>
            </a:r>
            <a:r>
              <a:rPr lang="pl-PL" sz="3600" b="0" cap="none" dirty="0">
                <a:latin typeface="+mn-lt"/>
                <a:ea typeface="Calibri" panose="020F0502020204030204" pitchFamily="34" charset="0"/>
                <a:cs typeface="Times New Roman" panose="02020603050405020304" pitchFamily="18" charset="0"/>
              </a:rPr>
              <a:t>;</a:t>
            </a:r>
            <a:br>
              <a:rPr lang="it-IT" sz="3600" b="0" cap="none" dirty="0">
                <a:latin typeface="+mn-lt"/>
                <a:ea typeface="Calibri" panose="020F0502020204030204" pitchFamily="34" charset="0"/>
                <a:cs typeface="Times New Roman" panose="02020603050405020304" pitchFamily="18" charset="0"/>
              </a:rPr>
            </a:br>
            <a:br>
              <a:rPr lang="it-IT" sz="3600" b="0" cap="none" dirty="0">
                <a:latin typeface="+mn-lt"/>
                <a:ea typeface="Calibri" panose="020F0502020204030204" pitchFamily="34" charset="0"/>
                <a:cs typeface="Times New Roman" panose="02020603050405020304" pitchFamily="18" charset="0"/>
              </a:rPr>
            </a:br>
            <a:r>
              <a:rPr lang="it-IT" sz="3600" b="0" cap="none" dirty="0">
                <a:latin typeface="+mn-lt"/>
                <a:ea typeface="Calibri" panose="020F0502020204030204" pitchFamily="34" charset="0"/>
                <a:cs typeface="Times New Roman" panose="02020603050405020304" pitchFamily="18" charset="0"/>
              </a:rPr>
              <a:t>WP2 – </a:t>
            </a:r>
            <a:r>
              <a:rPr lang="pl-PL" sz="3600" b="0" cap="none" dirty="0">
                <a:latin typeface="+mn-lt"/>
              </a:rPr>
              <a:t>Project </a:t>
            </a:r>
            <a:r>
              <a:rPr lang="pl-PL" sz="3600" b="0" cap="none" dirty="0" err="1">
                <a:latin typeface="+mn-lt"/>
              </a:rPr>
              <a:t>disemination</a:t>
            </a:r>
            <a:r>
              <a:rPr lang="en-US" sz="3600" b="0" cap="none" dirty="0">
                <a:latin typeface="+mn-lt"/>
              </a:rPr>
              <a:t>;</a:t>
            </a:r>
            <a:br>
              <a:rPr lang="en-US" sz="3600" b="0" cap="none" dirty="0">
                <a:latin typeface="+mn-lt"/>
              </a:rPr>
            </a:br>
            <a:br>
              <a:rPr lang="en-US" sz="3600" b="0" cap="none" dirty="0">
                <a:latin typeface="+mn-lt"/>
              </a:rPr>
            </a:br>
            <a:r>
              <a:rPr lang="en-US" sz="3600" b="0" cap="none" dirty="0">
                <a:latin typeface="+mn-lt"/>
              </a:rPr>
              <a:t>WP3. Creation of TUDO network;</a:t>
            </a:r>
            <a:br>
              <a:rPr lang="en-US" sz="3600" b="0" cap="none" dirty="0">
                <a:latin typeface="+mn-lt"/>
              </a:rPr>
            </a:br>
            <a:br>
              <a:rPr lang="en-US" sz="3600" b="0" cap="none" dirty="0">
                <a:latin typeface="+mn-lt"/>
              </a:rPr>
            </a:br>
            <a:r>
              <a:rPr lang="en-US" sz="3600" b="0" cap="none" dirty="0">
                <a:latin typeface="+mn-lt"/>
              </a:rPr>
              <a:t>WP4. Capacity building</a:t>
            </a:r>
            <a:br>
              <a:rPr lang="pl-PL" sz="3600" b="0" cap="none" dirty="0">
                <a:latin typeface="+mn-lt"/>
              </a:rPr>
            </a:br>
            <a:br>
              <a:rPr lang="pl-PL" sz="3600" b="0" cap="none" dirty="0">
                <a:latin typeface="+mn-lt"/>
              </a:rPr>
            </a:br>
            <a:br>
              <a:rPr lang="it-IT" sz="2100" b="0" cap="none" dirty="0">
                <a:latin typeface="+mn-lt"/>
              </a:rPr>
            </a:br>
            <a:br>
              <a:rPr lang="it-IT" sz="2100" b="0" cap="none" dirty="0">
                <a:latin typeface="+mn-lt"/>
              </a:rPr>
            </a:br>
            <a:br>
              <a:rPr lang="it-IT" sz="2100" b="0" cap="none" dirty="0">
                <a:latin typeface="+mn-lt"/>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352233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30A5BFC-C134-C072-C14D-9E51A94C8E7E}"/>
              </a:ext>
            </a:extLst>
          </p:cNvPr>
          <p:cNvSpPr>
            <a:spLocks noGrp="1"/>
          </p:cNvSpPr>
          <p:nvPr>
            <p:ph type="title"/>
          </p:nvPr>
        </p:nvSpPr>
        <p:spPr>
          <a:xfrm>
            <a:off x="1592735" y="534799"/>
            <a:ext cx="10967827"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WP3 – Creation of TUDO network</a:t>
            </a:r>
            <a:br>
              <a:rPr lang="pl-PL"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01.11.2023-30.04.2025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632DC974-3AFC-3B05-984D-8920F2613BAB}"/>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F2040969-B583-70C1-87C1-D19C7BB276E9}"/>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916357F2-DD2F-AE73-F0FE-19F36A996C0A}"/>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061F8191-7958-A3B6-D754-56FAB2742504}"/>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FA6C0651-6CD9-1742-F030-13CC2F6DAC2F}"/>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F8B7F8D-8ADD-846B-E431-5A1FE5AA763F}"/>
              </a:ext>
            </a:extLst>
          </p:cNvPr>
          <p:cNvSpPr txBox="1"/>
          <p:nvPr/>
        </p:nvSpPr>
        <p:spPr>
          <a:xfrm>
            <a:off x="318366" y="1374122"/>
            <a:ext cx="11873633" cy="5171352"/>
          </a:xfrm>
          <a:prstGeom prst="rect">
            <a:avLst/>
          </a:prstGeom>
          <a:noFill/>
        </p:spPr>
        <p:txBody>
          <a:bodyPr wrap="square">
            <a:spAutoFit/>
          </a:bodyPr>
          <a:lstStyle/>
          <a:p>
            <a:pPr lvl="0">
              <a:lnSpc>
                <a:spcPct val="115000"/>
              </a:lnSpc>
            </a:pPr>
            <a:r>
              <a:rPr lang="it-IT" sz="1800" dirty="0">
                <a:solidFill>
                  <a:srgbClr val="202C8F"/>
                </a:solidFill>
                <a:effectLst/>
                <a:ea typeface="Calibri" panose="020F0502020204030204" pitchFamily="34" charset="0"/>
                <a:cs typeface="Times New Roman" panose="02020603050405020304" pitchFamily="18" charset="0"/>
              </a:rPr>
              <a:t>Responsible </a:t>
            </a:r>
            <a:r>
              <a:rPr lang="it-IT" dirty="0">
                <a:solidFill>
                  <a:srgbClr val="202C8F"/>
                </a:solidFill>
                <a:ea typeface="Calibri" panose="020F0502020204030204" pitchFamily="34" charset="0"/>
                <a:cs typeface="Times New Roman" panose="02020603050405020304" pitchFamily="18" charset="0"/>
              </a:rPr>
              <a:t>P</a:t>
            </a:r>
            <a:r>
              <a:rPr lang="it-IT" sz="1800" dirty="0">
                <a:solidFill>
                  <a:srgbClr val="202C8F"/>
                </a:solidFill>
                <a:effectLst/>
                <a:ea typeface="Calibri" panose="020F0502020204030204" pitchFamily="34" charset="0"/>
                <a:cs typeface="Times New Roman" panose="02020603050405020304" pitchFamily="18" charset="0"/>
              </a:rPr>
              <a:t>artner: </a:t>
            </a:r>
            <a:r>
              <a:rPr lang="it-IT" dirty="0">
                <a:solidFill>
                  <a:srgbClr val="202C8F"/>
                </a:solidFill>
                <a:ea typeface="Calibri" panose="020F0502020204030204" pitchFamily="34" charset="0"/>
                <a:cs typeface="Times New Roman" panose="02020603050405020304" pitchFamily="18" charset="0"/>
              </a:rPr>
              <a:t>GWU</a:t>
            </a:r>
            <a:endParaRPr lang="it-IT" sz="800" dirty="0">
              <a:solidFill>
                <a:srgbClr val="202C8F"/>
              </a:solidFill>
              <a:ea typeface="Calibri" panose="020F0502020204030204" pitchFamily="34" charset="0"/>
              <a:cs typeface="Times New Roman" panose="02020603050405020304" pitchFamily="18" charset="0"/>
            </a:endParaRPr>
          </a:p>
          <a:p>
            <a:pPr lvl="0" algn="just">
              <a:lnSpc>
                <a:spcPct val="115000"/>
              </a:lnSpc>
            </a:pPr>
            <a:r>
              <a:rPr lang="pl-PL" dirty="0" err="1">
                <a:solidFill>
                  <a:srgbClr val="202C8F"/>
                </a:solidFill>
                <a:ea typeface="Calibri" panose="020F0502020204030204" pitchFamily="34" charset="0"/>
                <a:cs typeface="Times New Roman" panose="02020603050405020304" pitchFamily="18" charset="0"/>
              </a:rPr>
              <a:t>Objectives</a:t>
            </a:r>
            <a:r>
              <a:rPr lang="en-US" dirty="0">
                <a:solidFill>
                  <a:srgbClr val="202C8F"/>
                </a:solidFill>
                <a:ea typeface="Calibri" panose="020F0502020204030204" pitchFamily="34" charset="0"/>
                <a:cs typeface="Times New Roman" panose="02020603050405020304" pitchFamily="18" charset="0"/>
              </a:rPr>
              <a:t>:</a:t>
            </a:r>
            <a:endParaRPr lang="pl-PL" dirty="0">
              <a:solidFill>
                <a:srgbClr val="202C8F"/>
              </a:solidFill>
              <a:ea typeface="Calibri" panose="020F0502020204030204" pitchFamily="34" charset="0"/>
              <a:cs typeface="Times New Roman" panose="02020603050405020304" pitchFamily="18" charset="0"/>
            </a:endParaRPr>
          </a:p>
          <a:p>
            <a:pPr marL="285750" indent="-285750" algn="just">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T</a:t>
            </a:r>
            <a:r>
              <a:rPr lang="en-US" dirty="0">
                <a:solidFill>
                  <a:srgbClr val="202C8F"/>
                </a:solidFill>
                <a:ea typeface="Calibri" panose="020F0502020204030204" pitchFamily="34" charset="0"/>
                <a:cs typeface="Times New Roman" panose="02020603050405020304" pitchFamily="18" charset="0"/>
              </a:rPr>
              <a:t>he knowledge on </a:t>
            </a:r>
            <a:r>
              <a:rPr lang="en-US" b="1" dirty="0">
                <a:solidFill>
                  <a:srgbClr val="202C8F"/>
                </a:solidFill>
                <a:ea typeface="Calibri" panose="020F0502020204030204" pitchFamily="34" charset="0"/>
                <a:cs typeface="Times New Roman" panose="02020603050405020304" pitchFamily="18" charset="0"/>
              </a:rPr>
              <a:t>the EU law and Framework Agreement on digitalization spread across in EU countries and the Candidate Countries</a:t>
            </a:r>
            <a:r>
              <a:rPr lang="pl-PL" dirty="0">
                <a:solidFill>
                  <a:srgbClr val="202C8F"/>
                </a:solidFill>
                <a:ea typeface="Calibri" panose="020F0502020204030204" pitchFamily="34" charset="0"/>
                <a:cs typeface="Times New Roman" panose="02020603050405020304" pitchFamily="18" charset="0"/>
              </a:rPr>
              <a:t>;</a:t>
            </a:r>
            <a:endParaRPr lang="en-US" dirty="0">
              <a:solidFill>
                <a:srgbClr val="202C8F"/>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pl-PL" b="1" dirty="0">
                <a:solidFill>
                  <a:srgbClr val="202C8F"/>
                </a:solidFill>
                <a:ea typeface="Calibri" panose="020F0502020204030204" pitchFamily="34" charset="0"/>
                <a:cs typeface="Times New Roman" panose="02020603050405020304" pitchFamily="18" charset="0"/>
              </a:rPr>
              <a:t>B</a:t>
            </a:r>
            <a:r>
              <a:rPr lang="en-US" b="1" dirty="0" err="1">
                <a:solidFill>
                  <a:srgbClr val="202C8F"/>
                </a:solidFill>
                <a:ea typeface="Calibri" panose="020F0502020204030204" pitchFamily="34" charset="0"/>
                <a:cs typeface="Times New Roman" panose="02020603050405020304" pitchFamily="18" charset="0"/>
              </a:rPr>
              <a:t>est</a:t>
            </a:r>
            <a:r>
              <a:rPr lang="en-US" b="1" dirty="0">
                <a:solidFill>
                  <a:srgbClr val="202C8F"/>
                </a:solidFill>
                <a:ea typeface="Calibri" panose="020F0502020204030204" pitchFamily="34" charset="0"/>
                <a:cs typeface="Times New Roman" panose="02020603050405020304" pitchFamily="18" charset="0"/>
              </a:rPr>
              <a:t> practices and recommendations </a:t>
            </a:r>
            <a:r>
              <a:rPr lang="en-US" dirty="0">
                <a:solidFill>
                  <a:srgbClr val="202C8F"/>
                </a:solidFill>
                <a:ea typeface="Calibri" panose="020F0502020204030204" pitchFamily="34" charset="0"/>
                <a:cs typeface="Times New Roman" panose="02020603050405020304" pitchFamily="18" charset="0"/>
              </a:rPr>
              <a:t>developed and exchanged, enhanced awareness of information, consultation and participation rights to address the challenges of </a:t>
            </a:r>
            <a:r>
              <a:rPr lang="en-US" b="1" dirty="0">
                <a:solidFill>
                  <a:srgbClr val="202C8F"/>
                </a:solidFill>
                <a:ea typeface="Calibri" panose="020F0502020204030204" pitchFamily="34" charset="0"/>
                <a:cs typeface="Times New Roman" panose="02020603050405020304" pitchFamily="18" charset="0"/>
              </a:rPr>
              <a:t>digital transition and COVID-19 repercussions (e.g. remote jobs, platform work, emergence of new forms of work</a:t>
            </a:r>
            <a:r>
              <a:rPr lang="en-US" dirty="0">
                <a:solidFill>
                  <a:srgbClr val="202C8F"/>
                </a:solidFill>
                <a:ea typeface="Calibri" panose="020F0502020204030204" pitchFamily="34" charset="0"/>
                <a:cs typeface="Times New Roman" panose="02020603050405020304" pitchFamily="18" charset="0"/>
              </a:rPr>
              <a:t>) through creation of the networking forum for social partners: </a:t>
            </a:r>
            <a:r>
              <a:rPr lang="en-US" b="1" dirty="0">
                <a:solidFill>
                  <a:srgbClr val="202C8F"/>
                </a:solidFill>
                <a:ea typeface="Calibri" panose="020F0502020204030204" pitchFamily="34" charset="0"/>
                <a:cs typeface="Times New Roman" panose="02020603050405020304" pitchFamily="18" charset="0"/>
              </a:rPr>
              <a:t>Trade Union Digitalization Officers </a:t>
            </a:r>
            <a:r>
              <a:rPr lang="en-US" dirty="0">
                <a:solidFill>
                  <a:srgbClr val="202C8F"/>
                </a:solidFill>
                <a:ea typeface="Calibri" panose="020F0502020204030204" pitchFamily="34" charset="0"/>
                <a:cs typeface="Times New Roman" panose="02020603050405020304" pitchFamily="18" charset="0"/>
              </a:rPr>
              <a:t>network from participating countries</a:t>
            </a:r>
            <a:r>
              <a:rPr lang="pl-PL" dirty="0">
                <a:solidFill>
                  <a:srgbClr val="202C8F"/>
                </a:solidFill>
                <a:ea typeface="Calibri" panose="020F0502020204030204" pitchFamily="34" charset="0"/>
                <a:cs typeface="Times New Roman" panose="02020603050405020304" pitchFamily="18" charset="0"/>
              </a:rPr>
              <a:t>;</a:t>
            </a:r>
            <a:endParaRPr lang="en-US" dirty="0">
              <a:solidFill>
                <a:srgbClr val="202C8F"/>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M</a:t>
            </a:r>
            <a:r>
              <a:rPr lang="en-US" dirty="0">
                <a:solidFill>
                  <a:srgbClr val="202C8F"/>
                </a:solidFill>
                <a:ea typeface="Calibri" panose="020F0502020204030204" pitchFamily="34" charset="0"/>
                <a:cs typeface="Times New Roman" panose="02020603050405020304" pitchFamily="18" charset="0"/>
              </a:rPr>
              <a:t>ore effective implementation of the European Social Partners Framework Agreement on Digitalization in EU Member States and dissemination of the Agreement to the candidate countries, resulting in mitigation of the negative employment, social and economic consequences of the Covid-19 crisis and </a:t>
            </a:r>
            <a:r>
              <a:rPr lang="en-US" b="1" dirty="0">
                <a:solidFill>
                  <a:srgbClr val="202C8F"/>
                </a:solidFill>
                <a:ea typeface="Calibri" panose="020F0502020204030204" pitchFamily="34" charset="0"/>
                <a:cs typeface="Times New Roman" panose="02020603050405020304" pitchFamily="18" charset="0"/>
              </a:rPr>
              <a:t>acceleration of digital</a:t>
            </a:r>
            <a:r>
              <a:rPr lang="pl-PL" b="1" dirty="0">
                <a:solidFill>
                  <a:srgbClr val="202C8F"/>
                </a:solidFill>
                <a:ea typeface="Calibri" panose="020F0502020204030204" pitchFamily="34" charset="0"/>
                <a:cs typeface="Times New Roman" panose="02020603050405020304" pitchFamily="18" charset="0"/>
              </a:rPr>
              <a:t> </a:t>
            </a:r>
            <a:r>
              <a:rPr lang="en-US" b="1" dirty="0">
                <a:solidFill>
                  <a:srgbClr val="202C8F"/>
                </a:solidFill>
                <a:ea typeface="Calibri" panose="020F0502020204030204" pitchFamily="34" charset="0"/>
                <a:cs typeface="Times New Roman" panose="02020603050405020304" pitchFamily="18" charset="0"/>
              </a:rPr>
              <a:t>transition </a:t>
            </a:r>
            <a:r>
              <a:rPr lang="en-US" dirty="0">
                <a:solidFill>
                  <a:srgbClr val="202C8F"/>
                </a:solidFill>
                <a:ea typeface="Calibri" panose="020F0502020204030204" pitchFamily="34" charset="0"/>
                <a:cs typeface="Times New Roman" panose="02020603050405020304" pitchFamily="18" charset="0"/>
              </a:rPr>
              <a:t>through achievement of more socially responsible manner of digital transition of the European economy, including the reconciliation of work and family life.</a:t>
            </a:r>
            <a:endParaRPr lang="en-US" sz="8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it-IT" dirty="0">
              <a:ea typeface="Calibri" panose="020F0502020204030204" pitchFamily="34" charset="0"/>
              <a:cs typeface="Times New Roman" panose="02020603050405020304" pitchFamily="18" charset="0"/>
            </a:endParaRPr>
          </a:p>
          <a:p>
            <a:pPr lvl="0">
              <a:lnSpc>
                <a:spcPct val="115000"/>
              </a:lnSpc>
            </a:pPr>
            <a:endParaRPr lang="it-IT" dirty="0">
              <a:ea typeface="Calibri" panose="020F0502020204030204" pitchFamily="34" charset="0"/>
              <a:cs typeface="Times New Roman" panose="02020603050405020304" pitchFamily="18" charset="0"/>
            </a:endParaRPr>
          </a:p>
          <a:p>
            <a:pPr lvl="0">
              <a:lnSpc>
                <a:spcPct val="115000"/>
              </a:lnSpc>
            </a:pPr>
            <a:endParaRPr lang="it-IT"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23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 calcmode="lin" valueType="num">
                                      <p:cBhvr additive="base">
                                        <p:cTn id="1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9">
                                            <p:txEl>
                                              <p:pRg st="1" end="1"/>
                                            </p:txEl>
                                          </p:spTgt>
                                        </p:tgtEl>
                                        <p:attrNameLst>
                                          <p:attrName>style.visibility</p:attrName>
                                        </p:attrNameLst>
                                      </p:cBhvr>
                                      <p:to>
                                        <p:strVal val="visible"/>
                                      </p:to>
                                    </p:set>
                                    <p:anim calcmode="lin" valueType="num">
                                      <p:cBhvr>
                                        <p:cTn id="20" dur="500" fill="hold"/>
                                        <p:tgtEl>
                                          <p:spTgt spid="29">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632DC974-3AFC-3B05-984D-8920F2613BAB}"/>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F2040969-B583-70C1-87C1-D19C7BB276E9}"/>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916357F2-DD2F-AE73-F0FE-19F36A996C0A}"/>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061F8191-7958-A3B6-D754-56FAB2742504}"/>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FA6C0651-6CD9-1742-F030-13CC2F6DAC2F}"/>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F8B7F8D-8ADD-846B-E431-5A1FE5AA763F}"/>
              </a:ext>
            </a:extLst>
          </p:cNvPr>
          <p:cNvSpPr txBox="1"/>
          <p:nvPr/>
        </p:nvSpPr>
        <p:spPr>
          <a:xfrm>
            <a:off x="318366" y="1374122"/>
            <a:ext cx="11873633" cy="2941511"/>
          </a:xfrm>
          <a:prstGeom prst="rect">
            <a:avLst/>
          </a:prstGeom>
          <a:noFill/>
        </p:spPr>
        <p:txBody>
          <a:bodyPr wrap="square">
            <a:spAutoFit/>
          </a:bodyPr>
          <a:lstStyle/>
          <a:p>
            <a:pPr lvl="0">
              <a:lnSpc>
                <a:spcPct val="115000"/>
              </a:lnSpc>
            </a:pPr>
            <a:r>
              <a:rPr lang="it-IT" dirty="0">
                <a:solidFill>
                  <a:srgbClr val="202C8F"/>
                </a:solidFill>
                <a:ea typeface="Calibri" panose="020F0502020204030204" pitchFamily="34" charset="0"/>
                <a:cs typeface="Times New Roman" panose="02020603050405020304" pitchFamily="18" charset="0"/>
              </a:rPr>
              <a:t>Deliverables:</a:t>
            </a:r>
          </a:p>
          <a:p>
            <a:pPr lvl="0">
              <a:lnSpc>
                <a:spcPct val="115000"/>
              </a:lnSpc>
            </a:pPr>
            <a:endParaRPr lang="it-IT"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Manual presenting TUDO training content</a:t>
            </a:r>
            <a:r>
              <a:rPr lang="pl-PL" dirty="0">
                <a:solidFill>
                  <a:srgbClr val="202C8F"/>
                </a:solidFill>
                <a:ea typeface="Calibri" panose="020F0502020204030204" pitchFamily="34" charset="0"/>
                <a:cs typeface="Times New Roman" panose="02020603050405020304" pitchFamily="18" charset="0"/>
              </a:rPr>
              <a:t> – </a:t>
            </a:r>
            <a:r>
              <a:rPr lang="en-US" dirty="0">
                <a:solidFill>
                  <a:srgbClr val="202C8F"/>
                </a:solidFill>
                <a:ea typeface="Calibri" panose="020F0502020204030204" pitchFamily="34" charset="0"/>
                <a:cs typeface="Times New Roman" panose="02020603050405020304" pitchFamily="18" charset="0"/>
              </a:rPr>
              <a:t>OPZZ</a:t>
            </a:r>
            <a:r>
              <a:rPr lang="pl-PL" dirty="0">
                <a:solidFill>
                  <a:srgbClr val="202C8F"/>
                </a:solidFill>
                <a:ea typeface="Calibri" panose="020F0502020204030204" pitchFamily="34" charset="0"/>
                <a:cs typeface="Times New Roman" panose="02020603050405020304" pitchFamily="18" charset="0"/>
              </a:rPr>
              <a:t> (4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endParaRPr lang="en-US"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2 online and 1 face-to-face training session </a:t>
            </a:r>
            <a:r>
              <a:rPr lang="en-US" dirty="0" err="1">
                <a:solidFill>
                  <a:srgbClr val="202C8F"/>
                </a:solidFill>
                <a:ea typeface="Calibri" panose="020F0502020204030204" pitchFamily="34" charset="0"/>
                <a:cs typeface="Times New Roman" panose="02020603050405020304" pitchFamily="18" charset="0"/>
              </a:rPr>
              <a:t>organised</a:t>
            </a:r>
            <a:r>
              <a:rPr lang="en-US" dirty="0">
                <a:solidFill>
                  <a:srgbClr val="202C8F"/>
                </a:solidFill>
                <a:ea typeface="Calibri" panose="020F0502020204030204" pitchFamily="34" charset="0"/>
                <a:cs typeface="Times New Roman" panose="02020603050405020304" pitchFamily="18" charset="0"/>
              </a:rPr>
              <a:t> within a framework of TUDO training course</a:t>
            </a:r>
            <a:r>
              <a:rPr lang="pl-PL" dirty="0">
                <a:solidFill>
                  <a:srgbClr val="202C8F"/>
                </a:solidFill>
                <a:ea typeface="Calibri" panose="020F0502020204030204" pitchFamily="34" charset="0"/>
                <a:cs typeface="Times New Roman" panose="02020603050405020304" pitchFamily="18" charset="0"/>
              </a:rPr>
              <a:t> – </a:t>
            </a:r>
            <a:r>
              <a:rPr lang="en-US" dirty="0">
                <a:solidFill>
                  <a:srgbClr val="202C8F"/>
                </a:solidFill>
                <a:ea typeface="Calibri" panose="020F0502020204030204" pitchFamily="34" charset="0"/>
                <a:cs typeface="Times New Roman" panose="02020603050405020304" pitchFamily="18" charset="0"/>
              </a:rPr>
              <a:t>GWU</a:t>
            </a:r>
            <a:r>
              <a:rPr lang="pl-PL" dirty="0">
                <a:solidFill>
                  <a:srgbClr val="202C8F"/>
                </a:solidFill>
                <a:ea typeface="Calibri" panose="020F0502020204030204" pitchFamily="34" charset="0"/>
                <a:cs typeface="Times New Roman" panose="02020603050405020304" pitchFamily="18" charset="0"/>
              </a:rPr>
              <a:t> (6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p>
          <a:p>
            <a:pPr marL="742950" lvl="1" indent="-285750">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1st online </a:t>
            </a:r>
            <a:r>
              <a:rPr lang="pl-PL" dirty="0" err="1">
                <a:solidFill>
                  <a:srgbClr val="202C8F"/>
                </a:solidFill>
                <a:ea typeface="Calibri" panose="020F0502020204030204" pitchFamily="34" charset="0"/>
                <a:cs typeface="Times New Roman" panose="02020603050405020304" pitchFamily="18" charset="0"/>
              </a:rPr>
              <a:t>training</a:t>
            </a:r>
            <a:r>
              <a:rPr lang="pl-PL" dirty="0">
                <a:solidFill>
                  <a:srgbClr val="202C8F"/>
                </a:solidFill>
                <a:ea typeface="Calibri" panose="020F0502020204030204" pitchFamily="34" charset="0"/>
                <a:cs typeface="Times New Roman" panose="02020603050405020304" pitchFamily="18" charset="0"/>
              </a:rPr>
              <a:t> </a:t>
            </a:r>
            <a:r>
              <a:rPr lang="pl-PL" dirty="0" err="1">
                <a:solidFill>
                  <a:srgbClr val="202C8F"/>
                </a:solidFill>
                <a:ea typeface="Calibri" panose="020F0502020204030204" pitchFamily="34" charset="0"/>
                <a:cs typeface="Times New Roman" panose="02020603050405020304" pitchFamily="18" charset="0"/>
              </a:rPr>
              <a:t>session</a:t>
            </a:r>
            <a:r>
              <a:rPr lang="pl-PL" dirty="0">
                <a:solidFill>
                  <a:srgbClr val="202C8F"/>
                </a:solidFill>
                <a:ea typeface="Calibri" panose="020F0502020204030204" pitchFamily="34" charset="0"/>
                <a:cs typeface="Times New Roman" panose="02020603050405020304" pitchFamily="18" charset="0"/>
              </a:rPr>
              <a:t>: 21.02.2024</a:t>
            </a:r>
          </a:p>
          <a:p>
            <a:pPr marL="742950" lvl="1" indent="-285750">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2nd online </a:t>
            </a:r>
            <a:r>
              <a:rPr lang="pl-PL" dirty="0" err="1">
                <a:solidFill>
                  <a:srgbClr val="202C8F"/>
                </a:solidFill>
                <a:ea typeface="Calibri" panose="020F0502020204030204" pitchFamily="34" charset="0"/>
                <a:cs typeface="Times New Roman" panose="02020603050405020304" pitchFamily="18" charset="0"/>
              </a:rPr>
              <a:t>training</a:t>
            </a:r>
            <a:r>
              <a:rPr lang="pl-PL" dirty="0">
                <a:solidFill>
                  <a:srgbClr val="202C8F"/>
                </a:solidFill>
                <a:ea typeface="Calibri" panose="020F0502020204030204" pitchFamily="34" charset="0"/>
                <a:cs typeface="Times New Roman" panose="02020603050405020304" pitchFamily="18" charset="0"/>
              </a:rPr>
              <a:t> </a:t>
            </a:r>
            <a:r>
              <a:rPr lang="pl-PL" dirty="0" err="1">
                <a:solidFill>
                  <a:srgbClr val="202C8F"/>
                </a:solidFill>
                <a:ea typeface="Calibri" panose="020F0502020204030204" pitchFamily="34" charset="0"/>
                <a:cs typeface="Times New Roman" panose="02020603050405020304" pitchFamily="18" charset="0"/>
              </a:rPr>
              <a:t>session</a:t>
            </a:r>
            <a:r>
              <a:rPr lang="pl-PL" dirty="0">
                <a:solidFill>
                  <a:srgbClr val="202C8F"/>
                </a:solidFill>
                <a:ea typeface="Calibri" panose="020F0502020204030204" pitchFamily="34" charset="0"/>
                <a:cs typeface="Times New Roman" panose="02020603050405020304" pitchFamily="18" charset="0"/>
              </a:rPr>
              <a:t>: 27.02.2024</a:t>
            </a:r>
          </a:p>
          <a:p>
            <a:pPr marL="742950" lvl="1" indent="-285750">
              <a:lnSpc>
                <a:spcPct val="115000"/>
              </a:lnSpc>
              <a:buFont typeface="Arial" panose="020B0604020202020204" pitchFamily="34" charset="0"/>
              <a:buChar char="•"/>
            </a:pPr>
            <a:r>
              <a:rPr lang="pl-PL" dirty="0">
                <a:solidFill>
                  <a:srgbClr val="202C8F"/>
                </a:solidFill>
                <a:ea typeface="Calibri" panose="020F0502020204030204" pitchFamily="34" charset="0"/>
                <a:cs typeface="Times New Roman" panose="02020603050405020304" pitchFamily="18" charset="0"/>
              </a:rPr>
              <a:t>Training in Malaga (</a:t>
            </a:r>
            <a:r>
              <a:rPr lang="pl-PL" dirty="0" err="1">
                <a:solidFill>
                  <a:srgbClr val="202C8F"/>
                </a:solidFill>
                <a:ea typeface="Calibri" panose="020F0502020204030204" pitchFamily="34" charset="0"/>
                <a:cs typeface="Times New Roman" panose="02020603050405020304" pitchFamily="18" charset="0"/>
              </a:rPr>
              <a:t>Spain</a:t>
            </a:r>
            <a:r>
              <a:rPr lang="pl-PL" dirty="0">
                <a:solidFill>
                  <a:srgbClr val="202C8F"/>
                </a:solidFill>
                <a:ea typeface="Calibri" panose="020F0502020204030204" pitchFamily="34" charset="0"/>
                <a:cs typeface="Times New Roman" panose="02020603050405020304" pitchFamily="18" charset="0"/>
              </a:rPr>
              <a:t>): 6-8.-3.2024</a:t>
            </a:r>
          </a:p>
          <a:p>
            <a:pPr marL="285750" lvl="0" indent="-285750">
              <a:lnSpc>
                <a:spcPct val="115000"/>
              </a:lnSpc>
              <a:buFont typeface="Arial" panose="020B0604020202020204" pitchFamily="34" charset="0"/>
              <a:buChar char="•"/>
            </a:pPr>
            <a:endParaRPr lang="en-US"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US" dirty="0">
                <a:solidFill>
                  <a:srgbClr val="202C8F"/>
                </a:solidFill>
                <a:ea typeface="Calibri" panose="020F0502020204030204" pitchFamily="34" charset="0"/>
                <a:cs typeface="Times New Roman" panose="02020603050405020304" pitchFamily="18" charset="0"/>
              </a:rPr>
              <a:t>3 online networking meetings of TUDO network</a:t>
            </a:r>
            <a:r>
              <a:rPr lang="pl-PL" dirty="0">
                <a:solidFill>
                  <a:srgbClr val="202C8F"/>
                </a:solidFill>
                <a:ea typeface="Calibri" panose="020F0502020204030204" pitchFamily="34" charset="0"/>
                <a:cs typeface="Times New Roman" panose="02020603050405020304" pitchFamily="18" charset="0"/>
              </a:rPr>
              <a:t> – </a:t>
            </a:r>
            <a:r>
              <a:rPr lang="en-US" dirty="0">
                <a:solidFill>
                  <a:srgbClr val="202C8F"/>
                </a:solidFill>
                <a:ea typeface="Calibri" panose="020F0502020204030204" pitchFamily="34" charset="0"/>
                <a:cs typeface="Times New Roman" panose="02020603050405020304" pitchFamily="18" charset="0"/>
              </a:rPr>
              <a:t>CATUS</a:t>
            </a:r>
            <a:r>
              <a:rPr lang="pl-PL" dirty="0">
                <a:solidFill>
                  <a:srgbClr val="202C8F"/>
                </a:solidFill>
                <a:ea typeface="Calibri" panose="020F0502020204030204" pitchFamily="34" charset="0"/>
                <a:cs typeface="Times New Roman" panose="02020603050405020304" pitchFamily="18" charset="0"/>
              </a:rPr>
              <a:t> (19 </a:t>
            </a:r>
            <a:r>
              <a:rPr lang="pl-PL" dirty="0" err="1">
                <a:solidFill>
                  <a:srgbClr val="202C8F"/>
                </a:solidFill>
                <a:ea typeface="Calibri" panose="020F0502020204030204" pitchFamily="34" charset="0"/>
                <a:cs typeface="Times New Roman" panose="02020603050405020304" pitchFamily="18" charset="0"/>
              </a:rPr>
              <a:t>month</a:t>
            </a:r>
            <a:r>
              <a:rPr lang="pl-PL" dirty="0">
                <a:solidFill>
                  <a:srgbClr val="202C8F"/>
                </a:solidFill>
                <a:ea typeface="Calibri" panose="020F0502020204030204" pitchFamily="34" charset="0"/>
                <a:cs typeface="Times New Roman" panose="02020603050405020304" pitchFamily="18" charset="0"/>
              </a:rPr>
              <a:t>).</a:t>
            </a:r>
            <a:endParaRPr lang="it-IT" dirty="0">
              <a:solidFill>
                <a:srgbClr val="202C8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387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BD92D-A681-9176-7A82-438E727416CC}"/>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A52CC4AF-CC4B-91CB-0FAE-943D5D940B4F}"/>
              </a:ext>
            </a:extLst>
          </p:cNvPr>
          <p:cNvSpPr>
            <a:spLocks noGrp="1"/>
          </p:cNvSpPr>
          <p:nvPr>
            <p:ph type="title"/>
          </p:nvPr>
        </p:nvSpPr>
        <p:spPr>
          <a:xfrm rot="10800000" flipH="1" flipV="1">
            <a:off x="236621" y="384781"/>
            <a:ext cx="11718758" cy="2053619"/>
          </a:xfrm>
        </p:spPr>
        <p:txBody>
          <a:bodyPr/>
          <a:lstStyle/>
          <a:p>
            <a:pPr algn="ctr"/>
            <a:r>
              <a:rPr lang="pl-PL" sz="4000" cap="none" dirty="0">
                <a:latin typeface="Calibri" panose="020F0502020204030204" pitchFamily="34" charset="0"/>
                <a:ea typeface="Calibri" panose="020F0502020204030204" pitchFamily="34" charset="0"/>
                <a:cs typeface="Times New Roman" panose="02020603050405020304" pitchFamily="18" charset="0"/>
              </a:rPr>
              <a:t>1st online </a:t>
            </a:r>
            <a:r>
              <a:rPr lang="pl-PL" sz="4000" cap="none" dirty="0" err="1">
                <a:latin typeface="Calibri" panose="020F0502020204030204" pitchFamily="34" charset="0"/>
                <a:ea typeface="Calibri" panose="020F0502020204030204" pitchFamily="34" charset="0"/>
                <a:cs typeface="Times New Roman" panose="02020603050405020304" pitchFamily="18" charset="0"/>
              </a:rPr>
              <a:t>training</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4000" cap="none" dirty="0">
                <a:latin typeface="Calibri" panose="020F0502020204030204" pitchFamily="34" charset="0"/>
                <a:ea typeface="Calibri" panose="020F0502020204030204" pitchFamily="34" charset="0"/>
                <a:cs typeface="Times New Roman" panose="02020603050405020304" pitchFamily="18" charset="0"/>
              </a:rPr>
              <a:t>?</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382660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E5FB9-D12D-CB30-AAD2-5248CA790A57}"/>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F8A3CBDF-FE1F-A058-0CAF-3CD966CB5FE5}"/>
              </a:ext>
            </a:extLst>
          </p:cNvPr>
          <p:cNvSpPr>
            <a:spLocks noGrp="1"/>
          </p:cNvSpPr>
          <p:nvPr>
            <p:ph type="title"/>
          </p:nvPr>
        </p:nvSpPr>
        <p:spPr>
          <a:xfrm rot="10800000" flipH="1" flipV="1">
            <a:off x="236621" y="384781"/>
            <a:ext cx="11718758" cy="2053619"/>
          </a:xfrm>
        </p:spPr>
        <p:txBody>
          <a:bodyPr/>
          <a:lstStyle/>
          <a:p>
            <a:r>
              <a:rPr lang="it-IT" sz="4000" cap="none" dirty="0">
                <a:effectLst/>
                <a:latin typeface="Calibri" panose="020F0502020204030204" pitchFamily="34" charset="0"/>
                <a:ea typeface="Calibri" panose="020F0502020204030204" pitchFamily="34" charset="0"/>
                <a:cs typeface="Times New Roman" panose="02020603050405020304" pitchFamily="18" charset="0"/>
              </a:rPr>
              <a:t>					</a:t>
            </a:r>
            <a:r>
              <a:rPr lang="pl-PL" sz="4000" cap="none" dirty="0">
                <a:latin typeface="Calibri" panose="020F0502020204030204" pitchFamily="34" charset="0"/>
                <a:ea typeface="Calibri" panose="020F0502020204030204" pitchFamily="34" charset="0"/>
                <a:cs typeface="Times New Roman" panose="02020603050405020304" pitchFamily="18" charset="0"/>
              </a:rPr>
              <a:t> 1st online </a:t>
            </a:r>
            <a:r>
              <a:rPr lang="pl-PL" sz="4000" cap="none" dirty="0" err="1">
                <a:latin typeface="Calibri" panose="020F0502020204030204" pitchFamily="34" charset="0"/>
                <a:ea typeface="Calibri" panose="020F0502020204030204" pitchFamily="34" charset="0"/>
                <a:cs typeface="Times New Roman" panose="02020603050405020304" pitchFamily="18" charset="0"/>
              </a:rPr>
              <a:t>training</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r>
              <a:rPr lang="pl-PL" sz="3200" b="0" cap="none" dirty="0">
                <a:latin typeface="Calibri" panose="020F0502020204030204" pitchFamily="34" charset="0"/>
                <a:ea typeface="Calibri" panose="020F0502020204030204" pitchFamily="34" charset="0"/>
                <a:cs typeface="Times New Roman" panose="02020603050405020304" pitchFamily="18" charset="0"/>
              </a:rPr>
              <a:t>EU-</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3200" b="0" cap="none" dirty="0">
                <a:latin typeface="Calibri" panose="020F0502020204030204" pitchFamily="34" charset="0"/>
                <a:ea typeface="Calibri" panose="020F0502020204030204" pitchFamily="34" charset="0"/>
                <a:cs typeface="Times New Roman" panose="02020603050405020304" pitchFamily="18" charset="0"/>
              </a:rPr>
              <a:t>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policies</a:t>
            </a:r>
            <a:r>
              <a:rPr lang="pl-PL" sz="3200" b="0" cap="none" dirty="0">
                <a:latin typeface="Calibri" panose="020F0502020204030204" pitchFamily="34" charset="0"/>
                <a:ea typeface="Calibri" panose="020F0502020204030204" pitchFamily="34" charset="0"/>
                <a:cs typeface="Times New Roman" panose="02020603050405020304" pitchFamily="18" charset="0"/>
              </a:rPr>
              <a:t> on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digitalisation</a:t>
            </a: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3200" b="0" cap="none" dirty="0">
                <a:latin typeface="Calibri" panose="020F0502020204030204" pitchFamily="34" charset="0"/>
                <a:ea typeface="Calibri" panose="020F0502020204030204" pitchFamily="34" charset="0"/>
                <a:cs typeface="Times New Roman" panose="02020603050405020304" pitchFamily="18" charset="0"/>
              </a:rPr>
            </a:br>
            <a:r>
              <a:rPr lang="pl-PL" sz="3200" b="0" cap="none" dirty="0" err="1">
                <a:latin typeface="Calibri" panose="020F0502020204030204" pitchFamily="34" charset="0"/>
                <a:ea typeface="Calibri" panose="020F0502020204030204" pitchFamily="34" charset="0"/>
                <a:cs typeface="Times New Roman" panose="02020603050405020304" pitchFamily="18" charset="0"/>
              </a:rPr>
              <a:t>European</a:t>
            </a:r>
            <a:r>
              <a:rPr lang="pl-PL" sz="3200" b="0" cap="none" dirty="0">
                <a:latin typeface="Calibri" panose="020F0502020204030204" pitchFamily="34" charset="0"/>
                <a:ea typeface="Calibri" panose="020F0502020204030204" pitchFamily="34" charset="0"/>
                <a:cs typeface="Times New Roman" panose="02020603050405020304" pitchFamily="18" charset="0"/>
              </a:rPr>
              <a:t>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b="0" cap="none" dirty="0">
                <a:latin typeface="Calibri" panose="020F0502020204030204" pitchFamily="34" charset="0"/>
                <a:ea typeface="Calibri" panose="020F0502020204030204" pitchFamily="34" charset="0"/>
                <a:cs typeface="Times New Roman" panose="02020603050405020304" pitchFamily="18" charset="0"/>
              </a:rPr>
              <a:t> Partners Framework Agreement on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3200" b="0" cap="none" dirty="0">
                <a:latin typeface="Calibri" panose="020F0502020204030204" pitchFamily="34" charset="0"/>
                <a:ea typeface="Calibri" panose="020F0502020204030204" pitchFamily="34" charset="0"/>
                <a:cs typeface="Times New Roman" panose="02020603050405020304" pitchFamily="18" charset="0"/>
              </a:rPr>
              <a:t> </a:t>
            </a: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3200" b="0" cap="none" dirty="0">
                <a:latin typeface="Calibri" panose="020F0502020204030204" pitchFamily="34" charset="0"/>
                <a:ea typeface="Calibri" panose="020F0502020204030204" pitchFamily="34" charset="0"/>
                <a:cs typeface="Times New Roman" panose="02020603050405020304" pitchFamily="18" charset="0"/>
              </a:rPr>
            </a:br>
            <a:r>
              <a:rPr lang="pl-PL" sz="3200" b="0" cap="none" dirty="0" err="1">
                <a:latin typeface="Calibri" panose="020F0502020204030204" pitchFamily="34" charset="0"/>
                <a:ea typeface="Calibri" panose="020F0502020204030204" pitchFamily="34" charset="0"/>
                <a:cs typeface="Times New Roman" panose="02020603050405020304" pitchFamily="18" charset="0"/>
              </a:rPr>
              <a:t>Implementation</a:t>
            </a:r>
            <a:r>
              <a:rPr lang="pl-PL" sz="3200" b="0" cap="none" dirty="0">
                <a:latin typeface="Calibri" panose="020F0502020204030204" pitchFamily="34" charset="0"/>
                <a:ea typeface="Calibri" panose="020F0502020204030204" pitchFamily="34" charset="0"/>
                <a:cs typeface="Times New Roman" panose="02020603050405020304" pitchFamily="18" charset="0"/>
              </a:rPr>
              <a:t> of ESPFAD –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national</a:t>
            </a:r>
            <a:r>
              <a:rPr lang="pl-PL" sz="3200" b="0" cap="none" dirty="0">
                <a:latin typeface="Calibri" panose="020F0502020204030204" pitchFamily="34" charset="0"/>
                <a:ea typeface="Calibri" panose="020F0502020204030204" pitchFamily="34" charset="0"/>
                <a:cs typeface="Times New Roman" panose="02020603050405020304" pitchFamily="18" charset="0"/>
              </a:rPr>
              <a:t>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3200" b="0" cap="none" dirty="0">
                <a:latin typeface="Calibri" panose="020F0502020204030204" pitchFamily="34" charset="0"/>
                <a:ea typeface="Calibri" panose="020F0502020204030204" pitchFamily="34" charset="0"/>
                <a:cs typeface="Times New Roman" panose="02020603050405020304" pitchFamily="18" charset="0"/>
              </a:rPr>
              <a:t>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recommendations</a:t>
            </a:r>
            <a:r>
              <a:rPr lang="pl-PL" sz="3200" b="0" cap="none" dirty="0">
                <a:latin typeface="Calibri" panose="020F0502020204030204" pitchFamily="34" charset="0"/>
                <a:ea typeface="Calibri" panose="020F0502020204030204" pitchFamily="34" charset="0"/>
                <a:cs typeface="Times New Roman" panose="02020603050405020304" pitchFamily="18" charset="0"/>
              </a:rPr>
              <a:t>) –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discussion</a:t>
            </a:r>
            <a:br>
              <a:rPr lang="pl-PL" sz="3200" b="0" cap="none" dirty="0">
                <a:latin typeface="Calibri" panose="020F0502020204030204" pitchFamily="34" charset="0"/>
                <a:ea typeface="Calibri" panose="020F0502020204030204" pitchFamily="34" charset="0"/>
                <a:cs typeface="Times New Roman" panose="02020603050405020304" pitchFamily="18" charset="0"/>
              </a:rPr>
            </a:br>
            <a:br>
              <a:rPr lang="pl-PL" sz="3200" b="0" cap="none" dirty="0">
                <a:latin typeface="Calibri" panose="020F0502020204030204" pitchFamily="34" charset="0"/>
                <a:ea typeface="Calibri" panose="020F0502020204030204" pitchFamily="34" charset="0"/>
                <a:cs typeface="Times New Roman" panose="02020603050405020304" pitchFamily="18" charset="0"/>
              </a:rPr>
            </a:br>
            <a:r>
              <a:rPr lang="pl-PL" sz="3200" b="0" cap="none" dirty="0" err="1">
                <a:latin typeface="Calibri" panose="020F0502020204030204" pitchFamily="34" charset="0"/>
                <a:ea typeface="Calibri" panose="020F0502020204030204" pitchFamily="34" charset="0"/>
                <a:cs typeface="Times New Roman" panose="02020603050405020304" pitchFamily="18" charset="0"/>
              </a:rPr>
              <a:t>Recommendations</a:t>
            </a:r>
            <a:r>
              <a:rPr lang="pl-PL" sz="3200" b="0" cap="none" dirty="0">
                <a:latin typeface="Calibri" panose="020F0502020204030204" pitchFamily="34" charset="0"/>
                <a:ea typeface="Calibri" panose="020F0502020204030204" pitchFamily="34" charset="0"/>
                <a:cs typeface="Times New Roman" panose="02020603050405020304" pitchFamily="18" charset="0"/>
              </a:rPr>
              <a:t> on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digitalisation</a:t>
            </a:r>
            <a:r>
              <a:rPr lang="pl-PL" sz="3200" b="0" cap="none" dirty="0">
                <a:latin typeface="Calibri" panose="020F0502020204030204" pitchFamily="34" charset="0"/>
                <a:ea typeface="Calibri" panose="020F0502020204030204" pitchFamily="34" charset="0"/>
                <a:cs typeface="Times New Roman" panose="02020603050405020304" pitchFamily="18" charset="0"/>
              </a:rPr>
              <a:t> for the EU-</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3200" b="0" cap="none" dirty="0">
                <a:latin typeface="Calibri" panose="020F0502020204030204" pitchFamily="34" charset="0"/>
                <a:ea typeface="Calibri" panose="020F0502020204030204" pitchFamily="34" charset="0"/>
                <a:cs typeface="Times New Roman" panose="02020603050405020304" pitchFamily="18" charset="0"/>
              </a:rPr>
              <a:t>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social</a:t>
            </a:r>
            <a:r>
              <a:rPr lang="pl-PL" sz="3200" b="0" cap="none" dirty="0">
                <a:latin typeface="Calibri" panose="020F0502020204030204" pitchFamily="34" charset="0"/>
                <a:ea typeface="Calibri" panose="020F0502020204030204" pitchFamily="34" charset="0"/>
                <a:cs typeface="Times New Roman" panose="02020603050405020304" pitchFamily="18" charset="0"/>
              </a:rPr>
              <a:t>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dialogue</a:t>
            </a:r>
            <a:r>
              <a:rPr lang="pl-PL" sz="3200" b="0" cap="none" dirty="0">
                <a:latin typeface="Calibri" panose="020F0502020204030204" pitchFamily="34" charset="0"/>
                <a:ea typeface="Calibri" panose="020F0502020204030204" pitchFamily="34" charset="0"/>
                <a:cs typeface="Times New Roman" panose="02020603050405020304" pitchFamily="18" charset="0"/>
              </a:rPr>
              <a:t> from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TUDOs</a:t>
            </a:r>
            <a:r>
              <a:rPr lang="pl-PL" sz="3200" b="0" cap="none" dirty="0">
                <a:latin typeface="Calibri" panose="020F0502020204030204" pitchFamily="34" charset="0"/>
                <a:ea typeface="Calibri" panose="020F0502020204030204" pitchFamily="34" charset="0"/>
                <a:cs typeface="Times New Roman" panose="02020603050405020304" pitchFamily="18" charset="0"/>
              </a:rPr>
              <a:t> - </a:t>
            </a:r>
            <a:r>
              <a:rPr lang="pl-PL" sz="3200" b="0" cap="none" dirty="0" err="1">
                <a:latin typeface="Calibri" panose="020F0502020204030204" pitchFamily="34" charset="0"/>
                <a:ea typeface="Calibri" panose="020F0502020204030204" pitchFamily="34" charset="0"/>
                <a:cs typeface="Times New Roman" panose="02020603050405020304" pitchFamily="18" charset="0"/>
              </a:rPr>
              <a:t>discussion</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418015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3B5A-F2CA-C245-6B76-01A725E31FFF}"/>
            </a:ext>
          </a:extLst>
        </p:cNvPr>
        <p:cNvGrpSpPr/>
        <p:nvPr/>
      </p:nvGrpSpPr>
      <p:grpSpPr>
        <a:xfrm>
          <a:off x="0" y="0"/>
          <a:ext cx="0" cy="0"/>
          <a:chOff x="0" y="0"/>
          <a:chExt cx="0" cy="0"/>
        </a:xfrm>
      </p:grpSpPr>
      <p:sp>
        <p:nvSpPr>
          <p:cNvPr id="139" name="Rettangolo 138" descr="indicatore di sequenza temporale">
            <a:extLst>
              <a:ext uri="{FF2B5EF4-FFF2-40B4-BE49-F238E27FC236}">
                <a16:creationId xmlns:a16="http://schemas.microsoft.com/office/drawing/2014/main" id="{186CDFC5-2C7A-0541-58D6-20D4B9534954}"/>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AA3FF9E7-32BD-1FFE-B657-6D1B377A5050}"/>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46C58F3C-0586-A20C-9B17-2172C260C211}"/>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40B7F40D-A34B-F85F-F03B-0F9645904648}"/>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4A318E12-AD7A-54D7-E544-31F0AD3E8F07}"/>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E13227AB-8723-9011-A546-84B9224DDAE1}"/>
              </a:ext>
            </a:extLst>
          </p:cNvPr>
          <p:cNvSpPr txBox="1"/>
          <p:nvPr/>
        </p:nvSpPr>
        <p:spPr>
          <a:xfrm>
            <a:off x="318366" y="1766008"/>
            <a:ext cx="11873633" cy="3891258"/>
          </a:xfrm>
          <a:prstGeom prst="rect">
            <a:avLst/>
          </a:prstGeom>
          <a:noFill/>
        </p:spPr>
        <p:txBody>
          <a:bodyPr wrap="square">
            <a:spAutoFit/>
          </a:bodyPr>
          <a:lstStyle/>
          <a:p>
            <a:pPr lvl="0">
              <a:lnSpc>
                <a:spcPct val="115000"/>
              </a:lnSpc>
            </a:pPr>
            <a:r>
              <a:rPr lang="en-GB" sz="2400" dirty="0">
                <a:solidFill>
                  <a:srgbClr val="202C8F"/>
                </a:solidFill>
                <a:ea typeface="Calibri" panose="020F0502020204030204" pitchFamily="34" charset="0"/>
                <a:cs typeface="Times New Roman" panose="02020603050405020304" pitchFamily="18" charset="0"/>
                <a:hlinkClick r:id="rId3"/>
              </a:rPr>
              <a:t>European Digital Strategy 2020–2025</a:t>
            </a:r>
            <a:r>
              <a:rPr lang="pl-PL" sz="2400" dirty="0">
                <a:solidFill>
                  <a:srgbClr val="202C8F"/>
                </a:solidFill>
                <a:ea typeface="Calibri" panose="020F0502020204030204" pitchFamily="34" charset="0"/>
                <a:cs typeface="Times New Roman" panose="02020603050405020304" pitchFamily="18" charset="0"/>
              </a:rPr>
              <a:t> (</a:t>
            </a:r>
            <a:r>
              <a:rPr lang="pl-PL" sz="2400" dirty="0" err="1">
                <a:solidFill>
                  <a:srgbClr val="202C8F"/>
                </a:solidFill>
                <a:ea typeface="Calibri" panose="020F0502020204030204" pitchFamily="34" charset="0"/>
                <a:cs typeface="Times New Roman" panose="02020603050405020304" pitchFamily="18" charset="0"/>
              </a:rPr>
              <a:t>Feb</a:t>
            </a:r>
            <a:r>
              <a:rPr lang="pl-PL" sz="2400" dirty="0">
                <a:solidFill>
                  <a:srgbClr val="202C8F"/>
                </a:solidFill>
                <a:ea typeface="Calibri" panose="020F0502020204030204" pitchFamily="34" charset="0"/>
                <a:cs typeface="Times New Roman" panose="02020603050405020304" pitchFamily="18" charset="0"/>
              </a:rPr>
              <a:t> 2020)</a:t>
            </a:r>
          </a:p>
          <a:p>
            <a:pPr lvl="0">
              <a:lnSpc>
                <a:spcPct val="115000"/>
              </a:lnSpc>
            </a:pPr>
            <a:r>
              <a:rPr lang="pl-PL" dirty="0">
                <a:solidFill>
                  <a:schemeClr val="accent6"/>
                </a:solidFill>
              </a:rPr>
              <a:t>N</a:t>
            </a:r>
            <a:r>
              <a:rPr lang="en-GB" dirty="0" err="1">
                <a:solidFill>
                  <a:schemeClr val="accent6"/>
                </a:solidFill>
              </a:rPr>
              <a:t>ew</a:t>
            </a:r>
            <a:r>
              <a:rPr lang="en-GB" dirty="0">
                <a:solidFill>
                  <a:schemeClr val="accent6"/>
                </a:solidFill>
              </a:rPr>
              <a:t> generation of technologies, helping to support the ‘just transition’ to a climate-neutral Europe via the European Green Deal</a:t>
            </a:r>
            <a:r>
              <a:rPr lang="en-GB" dirty="0"/>
              <a:t>. </a:t>
            </a: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it-IT" sz="2400" dirty="0">
              <a:solidFill>
                <a:srgbClr val="202C8F"/>
              </a:solidFill>
              <a:ea typeface="Calibri" panose="020F0502020204030204" pitchFamily="34" charset="0"/>
              <a:cs typeface="Times New Roman" panose="02020603050405020304" pitchFamily="18" charset="0"/>
            </a:endParaRPr>
          </a:p>
          <a:p>
            <a:pPr lvl="0">
              <a:lnSpc>
                <a:spcPct val="115000"/>
              </a:lnSpc>
            </a:pPr>
            <a:r>
              <a:rPr lang="en-GB" sz="2400" dirty="0">
                <a:solidFill>
                  <a:srgbClr val="202C8F"/>
                </a:solidFill>
                <a:ea typeface="Calibri" panose="020F0502020204030204" pitchFamily="34" charset="0"/>
                <a:cs typeface="Times New Roman" panose="02020603050405020304" pitchFamily="18" charset="0"/>
                <a:hlinkClick r:id="rId4"/>
              </a:rPr>
              <a:t>Digital Services Act package</a:t>
            </a:r>
            <a:r>
              <a:rPr lang="pl-PL" sz="2400" dirty="0">
                <a:solidFill>
                  <a:srgbClr val="202C8F"/>
                </a:solidFill>
                <a:ea typeface="Calibri" panose="020F0502020204030204" pitchFamily="34" charset="0"/>
                <a:cs typeface="Times New Roman" panose="02020603050405020304" pitchFamily="18" charset="0"/>
              </a:rPr>
              <a:t> (Dec 2020)</a:t>
            </a:r>
          </a:p>
          <a:p>
            <a:pPr>
              <a:lnSpc>
                <a:spcPct val="115000"/>
              </a:lnSpc>
            </a:pPr>
            <a:r>
              <a:rPr lang="en-GB" dirty="0">
                <a:solidFill>
                  <a:schemeClr val="accent6"/>
                </a:solidFill>
              </a:rPr>
              <a:t>the Digital Services Act (DSA) and the Digital Markets Act (DMA)</a:t>
            </a:r>
            <a:endParaRPr lang="pl-PL" dirty="0">
              <a:solidFill>
                <a:schemeClr val="accent6"/>
              </a:solidFill>
            </a:endParaRPr>
          </a:p>
          <a:p>
            <a:pPr>
              <a:lnSpc>
                <a:spcPct val="115000"/>
              </a:lnSpc>
            </a:pPr>
            <a:r>
              <a:rPr lang="pl-PL" dirty="0">
                <a:solidFill>
                  <a:schemeClr val="accent6"/>
                </a:solidFill>
                <a:hlinkClick r:id="rId5"/>
              </a:rPr>
              <a:t>Directive on platform </a:t>
            </a:r>
            <a:r>
              <a:rPr lang="pl-PL" dirty="0" err="1">
                <a:solidFill>
                  <a:schemeClr val="accent6"/>
                </a:solidFill>
                <a:hlinkClick r:id="rId5"/>
              </a:rPr>
              <a:t>work</a:t>
            </a:r>
            <a:r>
              <a:rPr lang="pl-PL" dirty="0">
                <a:solidFill>
                  <a:schemeClr val="accent6"/>
                </a:solidFill>
              </a:rPr>
              <a:t> (Dec 2021)</a:t>
            </a: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a:p>
            <a:pPr lvl="0">
              <a:lnSpc>
                <a:spcPct val="115000"/>
              </a:lnSpc>
            </a:pPr>
            <a:r>
              <a:rPr lang="en-GB" sz="2400" dirty="0">
                <a:solidFill>
                  <a:srgbClr val="202C8F"/>
                </a:solidFill>
                <a:ea typeface="Calibri" panose="020F0502020204030204" pitchFamily="34" charset="0"/>
                <a:cs typeface="Times New Roman" panose="02020603050405020304" pitchFamily="18" charset="0"/>
                <a:hlinkClick r:id="rId6"/>
              </a:rPr>
              <a:t>Europe’s digital decade</a:t>
            </a:r>
            <a:r>
              <a:rPr lang="pl-PL" sz="2400" dirty="0">
                <a:solidFill>
                  <a:srgbClr val="202C8F"/>
                </a:solidFill>
                <a:ea typeface="Calibri" panose="020F0502020204030204" pitchFamily="34" charset="0"/>
                <a:cs typeface="Times New Roman" panose="02020603050405020304" pitchFamily="18" charset="0"/>
                <a:hlinkClick r:id="rId6"/>
              </a:rPr>
              <a:t> </a:t>
            </a:r>
            <a:r>
              <a:rPr lang="pl-PL" sz="2400" dirty="0">
                <a:solidFill>
                  <a:srgbClr val="202C8F"/>
                </a:solidFill>
                <a:ea typeface="Calibri" panose="020F0502020204030204" pitchFamily="34" charset="0"/>
                <a:cs typeface="Times New Roman" panose="02020603050405020304" pitchFamily="18" charset="0"/>
              </a:rPr>
              <a:t>(March 2021 – </a:t>
            </a:r>
            <a:r>
              <a:rPr lang="pl-PL" sz="2400" dirty="0" err="1">
                <a:solidFill>
                  <a:srgbClr val="202C8F"/>
                </a:solidFill>
                <a:ea typeface="Calibri" panose="020F0502020204030204" pitchFamily="34" charset="0"/>
                <a:cs typeface="Times New Roman" panose="02020603050405020304" pitchFamily="18" charset="0"/>
              </a:rPr>
              <a:t>till</a:t>
            </a:r>
            <a:r>
              <a:rPr lang="pl-PL" sz="2400" dirty="0">
                <a:solidFill>
                  <a:srgbClr val="202C8F"/>
                </a:solidFill>
                <a:ea typeface="Calibri" panose="020F0502020204030204" pitchFamily="34" charset="0"/>
                <a:cs typeface="Times New Roman" panose="02020603050405020304" pitchFamily="18" charset="0"/>
              </a:rPr>
              <a:t> 2030)</a:t>
            </a:r>
          </a:p>
          <a:p>
            <a:pPr lvl="0">
              <a:lnSpc>
                <a:spcPct val="115000"/>
              </a:lnSpc>
            </a:pPr>
            <a:endParaRPr lang="pl-PL" sz="2400" dirty="0">
              <a:solidFill>
                <a:srgbClr val="202C8F"/>
              </a:solidFill>
              <a:ea typeface="Calibri" panose="020F0502020204030204" pitchFamily="34" charset="0"/>
              <a:cs typeface="Times New Roman" panose="02020603050405020304" pitchFamily="18" charset="0"/>
            </a:endParaRPr>
          </a:p>
        </p:txBody>
      </p:sp>
      <p:sp>
        <p:nvSpPr>
          <p:cNvPr id="4" name="Titolo 6">
            <a:extLst>
              <a:ext uri="{FF2B5EF4-FFF2-40B4-BE49-F238E27FC236}">
                <a16:creationId xmlns:a16="http://schemas.microsoft.com/office/drawing/2014/main" id="{ED3B36C7-5315-4D3C-A729-4B5BC92D1EA7}"/>
              </a:ext>
            </a:extLst>
          </p:cNvPr>
          <p:cNvSpPr>
            <a:spLocks noGrp="1"/>
          </p:cNvSpPr>
          <p:nvPr>
            <p:ph type="title"/>
          </p:nvPr>
        </p:nvSpPr>
        <p:spPr>
          <a:xfrm rot="10800000" flipH="1" flipV="1">
            <a:off x="226458" y="207220"/>
            <a:ext cx="11718758" cy="621898"/>
          </a:xfrm>
        </p:spPr>
        <p:txBody>
          <a:bodyPr>
            <a:normAutofit fontScale="90000"/>
          </a:bodyPr>
          <a:lstStyle/>
          <a:p>
            <a:r>
              <a:rPr lang="pl-PL" sz="4000" cap="none" dirty="0">
                <a:latin typeface="Calibri" panose="020F0502020204030204" pitchFamily="34" charset="0"/>
                <a:ea typeface="Calibri" panose="020F0502020204030204" pitchFamily="34" charset="0"/>
                <a:cs typeface="Times New Roman" panose="02020603050405020304" pitchFamily="18" charset="0"/>
              </a:rPr>
              <a:t>EU-</a:t>
            </a:r>
            <a:r>
              <a:rPr lang="pl-PL" sz="4000" cap="none" dirty="0" err="1">
                <a:latin typeface="Calibri" panose="020F0502020204030204" pitchFamily="34" charset="0"/>
                <a:ea typeface="Calibri" panose="020F0502020204030204" pitchFamily="34" charset="0"/>
                <a:cs typeface="Times New Roman" panose="02020603050405020304" pitchFamily="18" charset="0"/>
              </a:rPr>
              <a:t>level</a:t>
            </a:r>
            <a:r>
              <a:rPr lang="pl-PL" sz="4000" cap="none" dirty="0">
                <a:latin typeface="Calibri" panose="020F0502020204030204" pitchFamily="34" charset="0"/>
                <a:ea typeface="Calibri" panose="020F0502020204030204" pitchFamily="34" charset="0"/>
                <a:cs typeface="Times New Roman" panose="02020603050405020304" pitchFamily="18" charset="0"/>
              </a:rPr>
              <a:t> </a:t>
            </a:r>
            <a:r>
              <a:rPr lang="pl-PL" sz="4000" cap="none" dirty="0" err="1">
                <a:latin typeface="Calibri" panose="020F0502020204030204" pitchFamily="34" charset="0"/>
                <a:ea typeface="Calibri" panose="020F0502020204030204" pitchFamily="34" charset="0"/>
                <a:cs typeface="Times New Roman" panose="02020603050405020304" pitchFamily="18" charset="0"/>
              </a:rPr>
              <a:t>policies</a:t>
            </a:r>
            <a:r>
              <a:rPr lang="pl-PL" sz="4000" cap="none" dirty="0">
                <a:latin typeface="Calibri" panose="020F0502020204030204" pitchFamily="34" charset="0"/>
                <a:ea typeface="Calibri" panose="020F0502020204030204" pitchFamily="34" charset="0"/>
                <a:cs typeface="Times New Roman" panose="02020603050405020304" pitchFamily="18" charset="0"/>
              </a:rPr>
              <a:t> on </a:t>
            </a:r>
            <a:r>
              <a:rPr lang="pl-PL" sz="4000" cap="none" dirty="0" err="1">
                <a:latin typeface="Calibri" panose="020F0502020204030204" pitchFamily="34" charset="0"/>
                <a:ea typeface="Calibri" panose="020F0502020204030204" pitchFamily="34" charset="0"/>
                <a:cs typeface="Times New Roman" panose="02020603050405020304" pitchFamily="18" charset="0"/>
              </a:rPr>
              <a:t>digitalisation</a:t>
            </a:r>
            <a:br>
              <a:rPr lang="pl-PL" sz="4000" cap="none" dirty="0">
                <a:latin typeface="Calibri" panose="020F0502020204030204" pitchFamily="34" charset="0"/>
                <a:ea typeface="Calibri" panose="020F0502020204030204" pitchFamily="34" charset="0"/>
                <a:cs typeface="Times New Roman" panose="02020603050405020304" pitchFamily="18" charset="0"/>
              </a:rPr>
            </a:br>
            <a:br>
              <a:rPr lang="pl-PL" sz="4000" cap="none" dirty="0">
                <a:latin typeface="Calibri" panose="020F0502020204030204" pitchFamily="34" charset="0"/>
                <a:ea typeface="Calibri" panose="020F0502020204030204" pitchFamily="34" charset="0"/>
                <a:cs typeface="Times New Roman" panose="02020603050405020304" pitchFamily="18" charset="0"/>
              </a:rPr>
            </a:br>
            <a:endParaRPr lang="it-IT" sz="2100" cap="none" dirty="0">
              <a:latin typeface="+mn-lt"/>
            </a:endParaRPr>
          </a:p>
        </p:txBody>
      </p:sp>
    </p:spTree>
    <p:extLst>
      <p:ext uri="{BB962C8B-B14F-4D97-AF65-F5344CB8AC3E}">
        <p14:creationId xmlns:p14="http://schemas.microsoft.com/office/powerpoint/2010/main" val="353999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i Offic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1374565_TF78438558_Win32" id="{2FF293E6-F903-4A44-B7DE-D79C907B4FD3}" vid="{644B2A06-8A3A-4367-858F-BF7CA4791EA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9843</TotalTime>
  <Words>2996</Words>
  <Application>Microsoft Office PowerPoint</Application>
  <PresentationFormat>Panoramiczny</PresentationFormat>
  <Paragraphs>185</Paragraphs>
  <Slides>32</Slides>
  <Notes>32</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32</vt:i4>
      </vt:variant>
    </vt:vector>
  </HeadingPairs>
  <TitlesOfParts>
    <vt:vector size="42" baseType="lpstr">
      <vt:lpstr>Aptos</vt:lpstr>
      <vt:lpstr>Arial</vt:lpstr>
      <vt:lpstr>Arial Black</vt:lpstr>
      <vt:lpstr>Calibri</vt:lpstr>
      <vt:lpstr>Cambria</vt:lpstr>
      <vt:lpstr>Courier New</vt:lpstr>
      <vt:lpstr>Sabon Next LT</vt:lpstr>
      <vt:lpstr>Symbol</vt:lpstr>
      <vt:lpstr>Times New Roman</vt:lpstr>
      <vt:lpstr>Tema di Office</vt:lpstr>
      <vt:lpstr>     TRADE UNION diGITALIZATION OFFICERS FOR EFFECTIVE TRADE UNIONS IN THE NEW DIGITAL WORLD OF WORK</vt:lpstr>
      <vt:lpstr>Prezentacja programu PowerPoint</vt:lpstr>
      <vt:lpstr> Project countries    Hungary, Italy, Malta, Poland, Romania,  Serbia, Slovenia, Spain, Turkey (9)   EU-level partners: ETUC, Eurocadres     </vt:lpstr>
      <vt:lpstr>      WORK PACKAGES  WP1 – Project management and coordination;  WP2 – Project disemination;  WP3. Creation of TUDO network;  WP4. Capacity building     </vt:lpstr>
      <vt:lpstr>WP3 – Creation of TUDO network (01.11.2023-30.04.2025)</vt:lpstr>
      <vt:lpstr>Prezentacja programu PowerPoint</vt:lpstr>
      <vt:lpstr>1st online training     digitalisation ?  </vt:lpstr>
      <vt:lpstr>      1st online training  EU-level policies on digitalisation  European Social Partners Framework Agreement on Digitalisation   Implementation of ESPFAD – national level (recommendations) – discussion  Recommendations on digitalisation for the EU-level social dialogue from TUDOs - discussion  </vt:lpstr>
      <vt:lpstr>EU-level policies on digitalisation  </vt:lpstr>
      <vt:lpstr>National-level policies on digitalisation  </vt:lpstr>
      <vt:lpstr>National-level policies on digitalisation  </vt:lpstr>
      <vt:lpstr>European Social Partners Framework Agreement on Digitalisation</vt:lpstr>
      <vt:lpstr>European Social Partners Framework Agreement on Digitalisation</vt:lpstr>
      <vt:lpstr>European Social Partners Framework Agreement on Digitalisation</vt:lpstr>
      <vt:lpstr>European Social Partners Framework Agreement on Digitalisation</vt:lpstr>
      <vt:lpstr>European Social Partners Framework Agreement on Digitalisation</vt:lpstr>
      <vt:lpstr>European Social Partners Framework Agreement on Digitalisation</vt:lpstr>
      <vt:lpstr>European Social Partners Framework Agreement on Digitalisation</vt:lpstr>
      <vt:lpstr>European Social Partners Framework Agreement on Digitalisation</vt:lpstr>
      <vt:lpstr>European Social Partners Framework Agreement on Digitalisation</vt:lpstr>
      <vt:lpstr>European Social Partners Framework Agreement on Digitalisation</vt:lpstr>
      <vt:lpstr>European Social Partners Framework Agreement on Digitalisation</vt:lpstr>
      <vt:lpstr>European Social Partners Framework Agreement on Digitalisation</vt:lpstr>
      <vt:lpstr>European Social Partners Framework Agreement on Digitalisation</vt:lpstr>
      <vt:lpstr>European Social Partners Framework Agreement on Digitalisation</vt:lpstr>
      <vt:lpstr>      Implementation of ESPFAD at national level recommendations and discussion   situation in specific countries (case studies, problems faced by TUDOs) joint discussion aimed at identifying joint solutions     </vt:lpstr>
      <vt:lpstr>      Recommendations on digitalisation for the EU-level social dialogue from TUDOs - discussion  </vt:lpstr>
      <vt:lpstr>Action plan and priorities for the next months of TUDOs work (national and international activities)  Manual for TUDOs Trainings:  1st online training session: 21.02.2024  2nd online training session: 27.02.2024  Training in Malaga (Spain): 6-7.03.2024 3 online networking meeting of TUDO network       </vt:lpstr>
      <vt:lpstr>Information, consultation and participation rights</vt:lpstr>
      <vt:lpstr>EU legal acts on information and consultation (and related issues)</vt:lpstr>
      <vt:lpstr>EU legal acts on information and consultation (and related issues)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PIANO DI REVISIONE DEL PROGETTO ANTENOR</dc:title>
  <dc:subject/>
  <dc:creator>Stefania Radici</dc:creator>
  <cp:lastModifiedBy>opzz7</cp:lastModifiedBy>
  <cp:revision>86</cp:revision>
  <cp:lastPrinted>2023-10-16T14:44:25Z</cp:lastPrinted>
  <dcterms:created xsi:type="dcterms:W3CDTF">2023-09-07T14:12:43Z</dcterms:created>
  <dcterms:modified xsi:type="dcterms:W3CDTF">2024-03-12T11:07:30Z</dcterms:modified>
</cp:coreProperties>
</file>