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278" r:id="rId2"/>
    <p:sldId id="281" r:id="rId3"/>
    <p:sldId id="282" r:id="rId4"/>
    <p:sldId id="314" r:id="rId5"/>
    <p:sldId id="280" r:id="rId6"/>
    <p:sldId id="296" r:id="rId7"/>
    <p:sldId id="289" r:id="rId8"/>
    <p:sldId id="316" r:id="rId9"/>
    <p:sldId id="304" r:id="rId10"/>
    <p:sldId id="315" r:id="rId11"/>
    <p:sldId id="306" r:id="rId12"/>
    <p:sldId id="307" r:id="rId13"/>
    <p:sldId id="308" r:id="rId14"/>
    <p:sldId id="309" r:id="rId15"/>
    <p:sldId id="293" r:id="rId16"/>
  </p:sldIdLst>
  <p:sldSz cx="12192000" cy="6858000"/>
  <p:notesSz cx="10234613" cy="7104063"/>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09" autoAdjust="0"/>
  </p:normalViewPr>
  <p:slideViewPr>
    <p:cSldViewPr snapToGrid="0" snapToObjects="1">
      <p:cViewPr varScale="1">
        <p:scale>
          <a:sx n="69" d="100"/>
          <a:sy n="69" d="100"/>
        </p:scale>
        <p:origin x="738"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41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247819D-F1CB-53B6-B1A3-051EEF8AE17F}"/>
              </a:ext>
            </a:extLst>
          </p:cNvPr>
          <p:cNvSpPr>
            <a:spLocks noGrp="1"/>
          </p:cNvSpPr>
          <p:nvPr>
            <p:ph type="hdr" sz="quarter"/>
          </p:nvPr>
        </p:nvSpPr>
        <p:spPr>
          <a:xfrm>
            <a:off x="0" y="0"/>
            <a:ext cx="4434999" cy="356128"/>
          </a:xfrm>
          <a:prstGeom prst="rect">
            <a:avLst/>
          </a:prstGeom>
        </p:spPr>
        <p:txBody>
          <a:bodyPr vert="horz" lIns="41605" tIns="20803" rIns="41605" bIns="20803" rtlCol="0"/>
          <a:lstStyle>
            <a:lvl1pPr algn="l">
              <a:defRPr sz="500"/>
            </a:lvl1pPr>
          </a:lstStyle>
          <a:p>
            <a:endParaRPr lang="it-IT"/>
          </a:p>
        </p:txBody>
      </p:sp>
      <p:sp>
        <p:nvSpPr>
          <p:cNvPr id="3" name="Segnaposto data 2">
            <a:extLst>
              <a:ext uri="{FF2B5EF4-FFF2-40B4-BE49-F238E27FC236}">
                <a16:creationId xmlns:a16="http://schemas.microsoft.com/office/drawing/2014/main" id="{2A0DDE6F-9299-B8DF-CCB3-2CA9E78A55E8}"/>
              </a:ext>
            </a:extLst>
          </p:cNvPr>
          <p:cNvSpPr>
            <a:spLocks noGrp="1"/>
          </p:cNvSpPr>
          <p:nvPr>
            <p:ph type="dt" sz="quarter" idx="1"/>
          </p:nvPr>
        </p:nvSpPr>
        <p:spPr>
          <a:xfrm>
            <a:off x="5797245" y="0"/>
            <a:ext cx="4434999" cy="356128"/>
          </a:xfrm>
          <a:prstGeom prst="rect">
            <a:avLst/>
          </a:prstGeom>
        </p:spPr>
        <p:txBody>
          <a:bodyPr vert="horz" lIns="41605" tIns="20803" rIns="41605" bIns="20803" rtlCol="0"/>
          <a:lstStyle>
            <a:lvl1pPr algn="r">
              <a:defRPr sz="500"/>
            </a:lvl1pPr>
          </a:lstStyle>
          <a:p>
            <a:fld id="{211A2221-340C-4102-8331-69C7DD466B9E}" type="datetime1">
              <a:rPr lang="it-IT" smtClean="0"/>
              <a:t>31/10/2023</a:t>
            </a:fld>
            <a:endParaRPr lang="it-IT"/>
          </a:p>
        </p:txBody>
      </p:sp>
      <p:sp>
        <p:nvSpPr>
          <p:cNvPr id="4" name="Segnaposto piè di pagina 3">
            <a:extLst>
              <a:ext uri="{FF2B5EF4-FFF2-40B4-BE49-F238E27FC236}">
                <a16:creationId xmlns:a16="http://schemas.microsoft.com/office/drawing/2014/main" id="{CB3DF9A0-78B3-B87B-E72F-87B083E9DC81}"/>
              </a:ext>
            </a:extLst>
          </p:cNvPr>
          <p:cNvSpPr>
            <a:spLocks noGrp="1"/>
          </p:cNvSpPr>
          <p:nvPr>
            <p:ph type="ftr" sz="quarter" idx="2"/>
          </p:nvPr>
        </p:nvSpPr>
        <p:spPr>
          <a:xfrm>
            <a:off x="0" y="6747935"/>
            <a:ext cx="4434999" cy="356128"/>
          </a:xfrm>
          <a:prstGeom prst="rect">
            <a:avLst/>
          </a:prstGeom>
        </p:spPr>
        <p:txBody>
          <a:bodyPr vert="horz" lIns="41605" tIns="20803" rIns="41605" bIns="20803" rtlCol="0" anchor="b"/>
          <a:lstStyle>
            <a:lvl1pPr algn="l">
              <a:defRPr sz="500"/>
            </a:lvl1pPr>
          </a:lstStyle>
          <a:p>
            <a:endParaRPr lang="it-IT"/>
          </a:p>
        </p:txBody>
      </p:sp>
      <p:sp>
        <p:nvSpPr>
          <p:cNvPr id="5" name="Segnaposto numero diapositiva 4">
            <a:extLst>
              <a:ext uri="{FF2B5EF4-FFF2-40B4-BE49-F238E27FC236}">
                <a16:creationId xmlns:a16="http://schemas.microsoft.com/office/drawing/2014/main" id="{C3423EA6-72C0-6381-6233-C9F564383D29}"/>
              </a:ext>
            </a:extLst>
          </p:cNvPr>
          <p:cNvSpPr>
            <a:spLocks noGrp="1"/>
          </p:cNvSpPr>
          <p:nvPr>
            <p:ph type="sldNum" sz="quarter" idx="3"/>
          </p:nvPr>
        </p:nvSpPr>
        <p:spPr>
          <a:xfrm>
            <a:off x="5797245" y="6747935"/>
            <a:ext cx="4434999" cy="356128"/>
          </a:xfrm>
          <a:prstGeom prst="rect">
            <a:avLst/>
          </a:prstGeom>
        </p:spPr>
        <p:txBody>
          <a:bodyPr vert="horz" lIns="41605" tIns="20803" rIns="41605" bIns="20803" rtlCol="0" anchor="b"/>
          <a:lstStyle>
            <a:lvl1pPr algn="r">
              <a:defRPr sz="500"/>
            </a:lvl1pPr>
          </a:lstStyle>
          <a:p>
            <a:fld id="{838C2FFB-0891-454A-BBF6-17FC30BA47A1}" type="slidenum">
              <a:rPr lang="it-IT" smtClean="0"/>
              <a:t>‹#›</a:t>
            </a:fld>
            <a:endParaRPr lang="it-IT"/>
          </a:p>
        </p:txBody>
      </p:sp>
    </p:spTree>
    <p:extLst>
      <p:ext uri="{BB962C8B-B14F-4D97-AF65-F5344CB8AC3E}">
        <p14:creationId xmlns:p14="http://schemas.microsoft.com/office/powerpoint/2010/main" val="120311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578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32228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18329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5844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89743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69292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2308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32086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67945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27657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54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59337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63248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81200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75967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p:nvPr>
        </p:nvSpPr>
        <p:spPr>
          <a:xfrm>
            <a:off x="3403092" y="1984248"/>
            <a:ext cx="5385816" cy="1225296"/>
          </a:xfrm>
        </p:spPr>
        <p:txBody>
          <a:bodyPr tIns="0" rtlCol="0" anchor="t">
            <a:noAutofit/>
          </a:bodyPr>
          <a:lstStyle>
            <a:lvl1pPr algn="ctr">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4349496" y="3483864"/>
            <a:ext cx="3493008" cy="878908"/>
          </a:xfrm>
        </p:spPr>
        <p:txBody>
          <a:bodyPr lIns="0" tIns="0" rIns="0" bIns="0" rtlCol="0">
            <a:noAutofit/>
          </a:bodyPr>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8" name="Rettangolo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0" name="Rettangolo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2" name="Rettangolo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4" name="Rettangolo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7" name="Segnaposto testo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8" name="Segnaposto immagine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8" name="Segnaposto testo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8" name="Segnaposto testo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7" name="Segnaposto immagine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9" name="Segnaposto testo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6" name="Figura a mano libera: Forma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Forma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it-IT">
                <a:solidFill>
                  <a:schemeClr val="accent6"/>
                </a:solidFill>
              </a:defRPr>
            </a:lvl1pPr>
          </a:lstStyle>
          <a:p>
            <a:pPr rtl="0"/>
            <a:r>
              <a:rPr lang="it-IT"/>
              <a:t>Fare clic per modificare lo stile del titolo dello schema</a:t>
            </a:r>
          </a:p>
        </p:txBody>
      </p:sp>
      <p:sp>
        <p:nvSpPr>
          <p:cNvPr id="5" name="Segnaposto numero diapositiva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it-IT"/>
            </a:defPPr>
          </a:lstStyle>
          <a:p>
            <a:pPr rtl="0"/>
            <a:fld id="{48F63A3B-78C7-47BE-AE5E-E10140E04643}" type="slidenum">
              <a:rPr lang="it-IT" smtClean="0"/>
              <a:pPr rtl="0"/>
              <a:t>‹#›</a:t>
            </a:fld>
            <a:endParaRPr lang="it-IT" dirty="0"/>
          </a:p>
        </p:txBody>
      </p:sp>
      <p:sp>
        <p:nvSpPr>
          <p:cNvPr id="30" name="Immagin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31" name="Segnaposto testo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2" name="Segnaposto testo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3" name="Segnaposto testo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4" name="Segnaposto testo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5" name="Segnaposto testo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6" name="Segnaposto testo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7" name="Segnaposto testo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8" name="Segnaposto testo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9" name="Segnaposto testo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40" name="Segnaposto testo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cxnSp>
        <p:nvCxnSpPr>
          <p:cNvPr id="42" name="Connettore diritto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1" name="Immagin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Segnaposto testo 2"/>
          <p:cNvSpPr>
            <a:spLocks noGrp="1"/>
          </p:cNvSpPr>
          <p:nvPr>
            <p:ph type="body" idx="1"/>
          </p:nvPr>
        </p:nvSpPr>
        <p:spPr>
          <a:xfrm>
            <a:off x="397764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368503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775411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Segnaposto numero diapositiva 8"/>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iepilogo">
    <p:spTree>
      <p:nvGrpSpPr>
        <p:cNvPr id="1" name=""/>
        <p:cNvGrpSpPr/>
        <p:nvPr/>
      </p:nvGrpSpPr>
      <p:grpSpPr>
        <a:xfrm>
          <a:off x="0" y="0"/>
          <a:ext cx="0" cy="0"/>
          <a:chOff x="0" y="0"/>
          <a:chExt cx="0" cy="0"/>
        </a:xfrm>
      </p:grpSpPr>
      <p:sp>
        <p:nvSpPr>
          <p:cNvPr id="24" name="Immagin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it-IT"/>
            </a:defPPr>
          </a:lstStyle>
          <a:p>
            <a:pPr rtl="0"/>
            <a:endParaRPr lang="it-IT" dirty="0"/>
          </a:p>
        </p:txBody>
      </p:sp>
      <p:sp>
        <p:nvSpPr>
          <p:cNvPr id="25" name="Immagin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it-IT"/>
            </a:defPPr>
          </a:lstStyle>
          <a:p>
            <a:pPr rtl="0"/>
            <a:endParaRPr lang="it-IT" dirty="0"/>
          </a:p>
        </p:txBody>
      </p:sp>
      <p:sp>
        <p:nvSpPr>
          <p:cNvPr id="26" name="Immagin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53" name="Immagin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it-IT"/>
            </a:defPPr>
          </a:lstStyle>
          <a:p>
            <a:pPr rtl="0"/>
            <a:endParaRPr lang="it-IT" dirty="0"/>
          </a:p>
        </p:txBody>
      </p:sp>
      <p:pic>
        <p:nvPicPr>
          <p:cNvPr id="21" name="Immagin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magin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2" name="Titolo 1"/>
          <p:cNvSpPr>
            <a:spLocks noGrp="1"/>
          </p:cNvSpPr>
          <p:nvPr>
            <p:ph type="title"/>
          </p:nvPr>
        </p:nvSpPr>
        <p:spPr>
          <a:xfrm>
            <a:off x="1508760" y="1883664"/>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p:ph idx="1"/>
          </p:nvPr>
        </p:nvSpPr>
        <p:spPr>
          <a:xfrm>
            <a:off x="1508760" y="2837688"/>
            <a:ext cx="5879592"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4" name="Segnaposto piè di pagina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it-IT"/>
            </a:defPPr>
          </a:lstStyle>
          <a:p>
            <a:pPr rtl="0"/>
            <a:r>
              <a:rPr lang="it-IT"/>
              <a:t>Titolo presentazione</a:t>
            </a:r>
            <a:endParaRPr lang="it-IT"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olo 1"/>
          <p:cNvSpPr>
            <a:spLocks noGrp="1"/>
          </p:cNvSpPr>
          <p:nvPr>
            <p:ph type="ctrTitle"/>
          </p:nvPr>
        </p:nvSpPr>
        <p:spPr>
          <a:xfrm>
            <a:off x="1527048" y="1975104"/>
            <a:ext cx="4169664" cy="667512"/>
          </a:xfrm>
        </p:spPr>
        <p:txBody>
          <a:bodyPr tIns="0" rtlCol="0" anchor="ctr">
            <a:noAutofit/>
          </a:bodyPr>
          <a:lstStyle>
            <a:lvl1pPr algn="l">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Immagin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1" name="Immagin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igura a mano libera: Forma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5" name="Immagin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7" name="Immagin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
        <p:nvSpPr>
          <p:cNvPr id="18" name="Titolo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9" name="Segnaposto contenuto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contenuto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lstStyle>
            <a:defPPr>
              <a:defRPr lang="it-IT"/>
            </a:defPPr>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5" name="Segnaposto numero diapositiva 4"/>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3" name="Segnaposto piè di pagina 2"/>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4" name="Segnaposto numero diapositiva 3"/>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modificare gli stili del testo dello schema</a:t>
            </a:r>
          </a:p>
          <a:p>
            <a:pPr lvl="1" rtl="0"/>
            <a:r>
              <a:rPr lang="it-IT"/>
              <a:t>Secondo livello</a:t>
            </a:r>
          </a:p>
          <a:p>
            <a:pPr lvl="2" rtl="0"/>
            <a:r>
              <a:rPr lang="it-IT"/>
              <a:t>Terzo livello</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immagine 2"/>
          <p:cNvSpPr>
            <a:spLocks noGrp="1" noChangeAspect="1"/>
          </p:cNvSpPr>
          <p:nvPr>
            <p:ph type="pic" idx="1"/>
          </p:nvPr>
        </p:nvSpPr>
        <p:spPr>
          <a:xfrm>
            <a:off x="5183188" y="987425"/>
            <a:ext cx="6172200" cy="4873625"/>
          </a:xfrm>
        </p:spPr>
        <p:txBody>
          <a:bodyPr rtlCol="0" anchor="t"/>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zione">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Figura a mano libera: Forma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Forma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userDrawn="1">
            <p:ph type="title"/>
          </p:nvPr>
        </p:nvSpPr>
        <p:spPr>
          <a:xfrm>
            <a:off x="4224528" y="2276856"/>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userDrawn="1">
            <p:ph idx="1"/>
          </p:nvPr>
        </p:nvSpPr>
        <p:spPr>
          <a:xfrm>
            <a:off x="4224528" y="3222752"/>
            <a:ext cx="6766560"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userDrawn="1">
            <p:ph type="ftr" sz="quarter" idx="11"/>
          </p:nvPr>
        </p:nvSpPr>
        <p:spPr>
          <a:xfrm>
            <a:off x="4224528" y="457200"/>
            <a:ext cx="3200400" cy="274320"/>
          </a:xfrm>
        </p:spPr>
        <p:txBody>
          <a:bodyPr rtlCol="0">
            <a:noAutofit/>
          </a:bodyPr>
          <a:lstStyle>
            <a:defPPr>
              <a:defRPr lang="it-IT"/>
            </a:defPPr>
          </a:lstStyle>
          <a:p>
            <a:pPr rtl="0"/>
            <a:r>
              <a:rPr lang="it-IT"/>
              <a:t>Titolo presentazione</a:t>
            </a:r>
            <a:endParaRPr lang="it-IT" dirty="0"/>
          </a:p>
        </p:txBody>
      </p:sp>
      <p:sp>
        <p:nvSpPr>
          <p:cNvPr id="6" name="Segnaposto numero diapositiva 5"/>
          <p:cNvSpPr>
            <a:spLocks noGrp="1"/>
          </p:cNvSpPr>
          <p:nvPr userDrawn="1">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17" name="Figura a mano libera: Forma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6" name="Figura a mano libera: Forma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3" name="Figura a mano libera: Forma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9" name="Figura a mano libera: Forma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0" name="Figura a mano libera: Forma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7" name="Figura a mano libera: Forma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2" name="Titolo 1"/>
          <p:cNvSpPr>
            <a:spLocks noGrp="1"/>
          </p:cNvSpPr>
          <p:nvPr>
            <p:ph type="title"/>
          </p:nvPr>
        </p:nvSpPr>
        <p:spPr>
          <a:xfrm>
            <a:off x="2895600" y="3776472"/>
            <a:ext cx="6400800" cy="768096"/>
          </a:xfrm>
        </p:spPr>
        <p:txBody>
          <a:bodyPr rtlCol="0" anchor="t">
            <a:noAutofit/>
          </a:bodyPr>
          <a:lstStyle>
            <a:lvl1pPr>
              <a:lnSpc>
                <a:spcPct val="100000"/>
              </a:lnSpc>
              <a:defRPr lang="it-IT" sz="4400"/>
            </a:lvl1pPr>
          </a:lstStyle>
          <a:p>
            <a:pPr rtl="0"/>
            <a:r>
              <a:rPr lang="it-IT"/>
              <a:t>Fare clic per modificare lo stile del titolo dello schema</a:t>
            </a:r>
          </a:p>
        </p:txBody>
      </p:sp>
      <p:sp>
        <p:nvSpPr>
          <p:cNvPr id="3" name="Segnaposto testo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it-IT" sz="2400">
                <a:solidFill>
                  <a:schemeClr val="accent6"/>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grafico">
    <p:spTree>
      <p:nvGrpSpPr>
        <p:cNvPr id="1" name=""/>
        <p:cNvGrpSpPr/>
        <p:nvPr/>
      </p:nvGrpSpPr>
      <p:grpSpPr>
        <a:xfrm>
          <a:off x="0" y="0"/>
          <a:ext cx="0" cy="0"/>
          <a:chOff x="0" y="0"/>
          <a:chExt cx="0" cy="0"/>
        </a:xfrm>
      </p:grpSpPr>
      <p:sp>
        <p:nvSpPr>
          <p:cNvPr id="30" name="Figura a mano libera: Forma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3" name="Segnaposto contenuto 2"/>
          <p:cNvSpPr>
            <a:spLocks noGrp="1"/>
          </p:cNvSpPr>
          <p:nvPr>
            <p:ph sz="half" idx="1"/>
          </p:nvPr>
        </p:nvSpPr>
        <p:spPr>
          <a:xfrm>
            <a:off x="539496" y="2103120"/>
            <a:ext cx="11119104" cy="44348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755904" y="2825496"/>
            <a:ext cx="10680192" cy="28346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2" name="Titolo 1"/>
          <p:cNvSpPr>
            <a:spLocks noGrp="1"/>
          </p:cNvSpPr>
          <p:nvPr>
            <p:ph type="title"/>
          </p:nvPr>
        </p:nvSpPr>
        <p:spPr>
          <a:xfrm>
            <a:off x="4389120" y="2395728"/>
            <a:ext cx="7013448" cy="1627632"/>
          </a:xfrm>
        </p:spPr>
        <p:txBody>
          <a:bodyPr lIns="0" tIns="0" rIns="0" bIns="0" rtlCol="0">
            <a:noAutofit/>
          </a:bodyPr>
          <a:lstStyle>
            <a:lvl1pPr algn="l">
              <a:lnSpc>
                <a:spcPct val="100000"/>
              </a:lnSpc>
              <a:defRPr lang="it-IT" sz="3300" b="1">
                <a:latin typeface="Arial" panose="020B0604020202020204" pitchFamily="34" charset="0"/>
                <a:cs typeface="Arial" panose="020B0604020202020204" pitchFamily="34" charset="0"/>
              </a:defRPr>
            </a:lvl1pPr>
          </a:lstStyle>
          <a:p>
            <a:pPr rtl="0"/>
            <a:r>
              <a:rPr lang="it-IT"/>
              <a:t>Fare clic per modificare lo stile del titolo dello schema</a:t>
            </a:r>
          </a:p>
        </p:txBody>
      </p:sp>
      <p:sp>
        <p:nvSpPr>
          <p:cNvPr id="57" name="Segnaposto testo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55" name="Segnaposto testo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it-IT" sz="2400"/>
            </a:lvl1pPr>
          </a:lstStyle>
          <a:p>
            <a:pPr lvl="0" rtl="0"/>
            <a:r>
              <a:rPr lang="it-IT"/>
              <a:t>Fare clic per modificare gli stili del testo dello schema</a:t>
            </a:r>
          </a:p>
        </p:txBody>
      </p:sp>
      <p:sp>
        <p:nvSpPr>
          <p:cNvPr id="56" name="Segnaposto testo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32" name="Immagin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33" name="Immagin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it-IT" sz="140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it-IT" sz="140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it-IT" sz="140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it-IT" sz="1400"/>
            </a:lvl1pPr>
          </a:lstStyle>
          <a:p>
            <a:pPr lvl="0" rtl="0"/>
            <a:r>
              <a:rPr lang="it-IT"/>
              <a:t>Titolo</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0" name="Segnaposto immagine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4" name="Segnaposto testo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5" name="Segnaposto testo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1" name="Segnaposto immagine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6" name="Segnaposto testo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8" name="Segnaposto testo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2" name="Segnaposto immagine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0" name="Segnaposto testo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1" name="Segnaposto testo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3" name="Segnaposto immagine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32" name="Segnaposto testo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3" name="Segnaposto testo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it-IT" sz="1200" spc="20" baseline="0"/>
            </a:lvl1pPr>
          </a:lstStyle>
          <a:p>
            <a:pPr lvl="0" rtl="0"/>
            <a:r>
              <a:rPr lang="it-IT"/>
              <a:t>Titolo</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it-IT"/>
            </a:defPPr>
          </a:lstStyle>
          <a:p>
            <a:pPr rtl="0"/>
            <a:r>
              <a:rPr lang="it-IT"/>
              <a:t>Fare clic per modificare lo stile del titolo</a:t>
            </a:r>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it-IT" sz="1200">
                <a:solidFill>
                  <a:schemeClr val="accent6"/>
                </a:solidFill>
                <a:latin typeface="Arial" panose="020B0604020202020204" pitchFamily="34" charset="0"/>
                <a:cs typeface="Arial" panose="020B0604020202020204" pitchFamily="34" charset="0"/>
              </a:defRPr>
            </a:lvl1pPr>
          </a:lstStyle>
          <a:p>
            <a:pPr rtl="0"/>
            <a:r>
              <a:rPr lang="it-IT"/>
              <a:t>Titolo presentazione</a:t>
            </a:r>
            <a:endParaRPr lang="it-IT" dirty="0"/>
          </a:p>
        </p:txBody>
      </p:sp>
      <p:sp>
        <p:nvSpPr>
          <p:cNvPr id="6" name="Segnaposto numero diapositiva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it-IT"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it-IT" smtClean="0"/>
              <a:pPr rtl="0"/>
              <a:t>‹#›</a:t>
            </a:fld>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it-IT"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2E2698D9-4226-4043-AB56-D52DD7246FFF}"/>
              </a:ext>
            </a:extLst>
          </p:cNvPr>
          <p:cNvSpPr>
            <a:spLocks noGrp="1"/>
          </p:cNvSpPr>
          <p:nvPr>
            <p:ph type="ftr" sz="quarter" idx="11"/>
          </p:nvPr>
        </p:nvSpPr>
        <p:spPr>
          <a:xfrm>
            <a:off x="79525" y="-174290"/>
            <a:ext cx="3200400" cy="2662844"/>
          </a:xfrm>
        </p:spPr>
        <p:txBody>
          <a:bodyPr/>
          <a:lstStyle/>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r>
              <a:rPr lang="pl-PL" sz="1800" b="1" dirty="0">
                <a:effectLst/>
                <a:latin typeface="Calibri" panose="020F0502020204030204" pitchFamily="34" charset="0"/>
                <a:ea typeface="Times New Roman" panose="02020603050405020304" pitchFamily="18" charset="0"/>
              </a:rPr>
              <a:t>‚</a:t>
            </a:r>
            <a:r>
              <a:rPr lang="en-GB" sz="1800" b="1" dirty="0">
                <a:effectLst/>
                <a:latin typeface="Calibri" panose="020F0502020204030204" pitchFamily="34" charset="0"/>
                <a:ea typeface="Times New Roman" panose="02020603050405020304" pitchFamily="18" charset="0"/>
              </a:rPr>
              <a:t>Sharing of the project objectives, expected results, work program</a:t>
            </a:r>
            <a:r>
              <a:rPr lang="pl-PL" sz="1800" b="1" dirty="0">
                <a:effectLst/>
                <a:latin typeface="Calibri" panose="020F0502020204030204" pitchFamily="34" charset="0"/>
                <a:ea typeface="Times New Roman" panose="02020603050405020304" pitchFamily="18" charset="0"/>
              </a:rPr>
              <a:t>’</a:t>
            </a:r>
          </a:p>
          <a:p>
            <a:pPr algn="ctr" rtl="0">
              <a:spcAft>
                <a:spcPts val="600"/>
              </a:spcAft>
            </a:pPr>
            <a:r>
              <a:rPr lang="pl-PL" sz="1800" b="1" dirty="0">
                <a:effectLst/>
                <a:latin typeface="Calibri" panose="020F0502020204030204" pitchFamily="34" charset="0"/>
                <a:ea typeface="Times New Roman" panose="02020603050405020304" pitchFamily="18" charset="0"/>
              </a:rPr>
              <a:t>‚</a:t>
            </a:r>
            <a:r>
              <a:rPr lang="en-US" sz="1800" b="1" dirty="0">
                <a:effectLst/>
                <a:latin typeface="Calibri" panose="020F0502020204030204" pitchFamily="34" charset="0"/>
                <a:ea typeface="Times New Roman" panose="02020603050405020304" pitchFamily="18" charset="0"/>
              </a:rPr>
              <a:t>Planning the dates and content of the project events and outputs to be produced, division of tasks between the partners</a:t>
            </a:r>
            <a:r>
              <a:rPr lang="en-GB" sz="1800" b="1" dirty="0">
                <a:effectLst/>
                <a:latin typeface="Calibri" panose="020F0502020204030204" pitchFamily="34" charset="0"/>
                <a:ea typeface="Times New Roman" panose="02020603050405020304" pitchFamily="18" charset="0"/>
              </a:rPr>
              <a:t>, deadlines</a:t>
            </a:r>
            <a:r>
              <a:rPr lang="pl-PL" sz="1800" b="1" dirty="0">
                <a:effectLst/>
                <a:latin typeface="Calibri" panose="020F0502020204030204" pitchFamily="34" charset="0"/>
                <a:ea typeface="Times New Roman" panose="02020603050405020304" pitchFamily="18" charset="0"/>
              </a:rPr>
              <a:t>’</a:t>
            </a:r>
          </a:p>
          <a:p>
            <a:pPr algn="ctr" rtl="0">
              <a:spcAft>
                <a:spcPts val="600"/>
              </a:spcAft>
            </a:pPr>
            <a:endParaRPr lang="it-IT" dirty="0"/>
          </a:p>
        </p:txBody>
      </p:sp>
      <p:sp>
        <p:nvSpPr>
          <p:cNvPr id="15" name="Slide Number Placeholder 2">
            <a:extLst>
              <a:ext uri="{FF2B5EF4-FFF2-40B4-BE49-F238E27FC236}">
                <a16:creationId xmlns:a16="http://schemas.microsoft.com/office/drawing/2014/main" id="{12715859-FEF1-00E5-830E-630849D3E851}"/>
              </a:ext>
            </a:extLst>
          </p:cNvPr>
          <p:cNvSpPr>
            <a:spLocks noGrp="1"/>
          </p:cNvSpPr>
          <p:nvPr>
            <p:ph type="sldNum" sz="quarter" idx="12"/>
          </p:nvPr>
        </p:nvSpPr>
        <p:spPr>
          <a:xfrm>
            <a:off x="10945368" y="457200"/>
            <a:ext cx="987552" cy="274320"/>
          </a:xfrm>
        </p:spPr>
        <p:txBody>
          <a:bodyPr/>
          <a:lstStyle/>
          <a:p>
            <a:pPr rtl="0">
              <a:spcAft>
                <a:spcPts val="600"/>
              </a:spcAft>
            </a:pPr>
            <a:fld id="{48F63A3B-78C7-47BE-AE5E-E10140E04643}" type="slidenum">
              <a:rPr lang="it-IT" dirty="0"/>
              <a:pPr rtl="0">
                <a:spcAft>
                  <a:spcPts val="600"/>
                </a:spcAft>
              </a:pPr>
              <a:t>1</a:t>
            </a:fld>
            <a:endParaRPr lang="it-IT"/>
          </a:p>
        </p:txBody>
      </p:sp>
      <p:sp>
        <p:nvSpPr>
          <p:cNvPr id="2" name="Titolo 1">
            <a:extLst>
              <a:ext uri="{FF2B5EF4-FFF2-40B4-BE49-F238E27FC236}">
                <a16:creationId xmlns:a16="http://schemas.microsoft.com/office/drawing/2014/main" id="{516860D9-9D47-C0BB-B2B4-4B6F2B36CFCC}"/>
              </a:ext>
            </a:extLst>
          </p:cNvPr>
          <p:cNvSpPr>
            <a:spLocks noGrp="1"/>
          </p:cNvSpPr>
          <p:nvPr>
            <p:ph type="title"/>
          </p:nvPr>
        </p:nvSpPr>
        <p:spPr>
          <a:xfrm>
            <a:off x="3685032" y="903039"/>
            <a:ext cx="8086067" cy="1599369"/>
          </a:xfrm>
        </p:spPr>
        <p:txBody>
          <a:bodyPr vert="horz" lIns="91440" tIns="45720" rIns="91440" bIns="45720" rtlCol="0" anchor="t">
            <a:normAutofit fontScale="90000"/>
          </a:bodyPr>
          <a:lstStyle>
            <a:defPPr>
              <a:defRPr lang="it-IT"/>
            </a:defPPr>
          </a:lstStyle>
          <a:p>
            <a:pPr algn="ctr">
              <a:lnSpc>
                <a:spcPct val="90000"/>
              </a:lnSpc>
            </a:pPr>
            <a:br>
              <a:rPr lang="pl-PL" sz="4000" b="1" kern="1200" cap="all" baseline="0" dirty="0">
                <a:latin typeface="+mj-lt"/>
                <a:ea typeface="+mj-ea"/>
                <a:cs typeface="+mj-cs"/>
              </a:rPr>
            </a:br>
            <a:br>
              <a:rPr lang="it-IT" sz="1100" b="1" kern="1200" cap="all" baseline="0" dirty="0">
                <a:latin typeface="+mj-lt"/>
                <a:ea typeface="+mj-ea"/>
                <a:cs typeface="+mj-cs"/>
              </a:rPr>
            </a:br>
            <a:br>
              <a:rPr lang="it-IT" sz="1100" b="1" kern="1200" cap="all" baseline="0" dirty="0">
                <a:latin typeface="+mj-lt"/>
                <a:ea typeface="+mj-ea"/>
                <a:cs typeface="+mj-cs"/>
              </a:rPr>
            </a:br>
            <a:br>
              <a:rPr lang="pl-PL" sz="1100" b="1" kern="1200" cap="all" baseline="0" dirty="0">
                <a:latin typeface="+mj-lt"/>
                <a:ea typeface="+mj-ea"/>
                <a:cs typeface="+mj-cs"/>
              </a:rPr>
            </a:br>
            <a:br>
              <a:rPr lang="pl-PL" sz="1100" b="1" kern="1200" cap="all" baseline="0" dirty="0">
                <a:latin typeface="+mj-lt"/>
                <a:ea typeface="+mj-ea"/>
                <a:cs typeface="+mj-cs"/>
              </a:rPr>
            </a:br>
            <a:r>
              <a:rPr lang="it-IT" sz="1800" b="1" i="0" u="none" strike="noStrike" kern="1200" cap="all" baseline="0" dirty="0">
                <a:solidFill>
                  <a:schemeClr val="tx1"/>
                </a:solidFill>
                <a:latin typeface="+mj-lt"/>
                <a:ea typeface="+mj-ea"/>
                <a:cs typeface="+mj-cs"/>
              </a:rPr>
              <a:t>TRADE UNION diGITALIZATION OFFICERS FOR EFFECTIVE TRADE UNIONS IN THE NEW DIGITAL WORLD OF WORK</a:t>
            </a:r>
            <a:endParaRPr lang="it-IT" sz="1800" b="1" kern="1200" cap="all" baseline="0" dirty="0">
              <a:solidFill>
                <a:schemeClr val="tx1"/>
              </a:solidFill>
              <a:latin typeface="+mj-lt"/>
              <a:ea typeface="+mj-ea"/>
              <a:cs typeface="+mj-cs"/>
            </a:endParaRPr>
          </a:p>
        </p:txBody>
      </p:sp>
      <p:sp>
        <p:nvSpPr>
          <p:cNvPr id="6" name="Rettangolo 5">
            <a:extLst>
              <a:ext uri="{FF2B5EF4-FFF2-40B4-BE49-F238E27FC236}">
                <a16:creationId xmlns:a16="http://schemas.microsoft.com/office/drawing/2014/main" id="{A7C44748-6E17-12C4-2431-333ED529ABBD}"/>
              </a:ext>
            </a:extLst>
          </p:cNvPr>
          <p:cNvSpPr/>
          <p:nvPr/>
        </p:nvSpPr>
        <p:spPr>
          <a:xfrm>
            <a:off x="3685032" y="2325847"/>
            <a:ext cx="3741928" cy="4059492"/>
          </a:xfrm>
          <a:prstGeom prst="rect">
            <a:avLst/>
          </a:prstGeom>
        </p:spPr>
        <p:txBody>
          <a:bodyPr vert="horz" lIns="45720" tIns="45720" rIns="45720" bIns="45720" rtlCol="0">
            <a:normAutofit/>
          </a:bodyPr>
          <a:lstStyle/>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r>
              <a:rPr lang="it-IT"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rPr>
              <a:t>Kick of</a:t>
            </a:r>
            <a:r>
              <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rPr>
              <a:t>f </a:t>
            </a:r>
            <a:r>
              <a:rPr lang="it-IT"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rPr>
              <a:t>meeting, 31 October 2023</a:t>
            </a:r>
          </a:p>
        </p:txBody>
      </p:sp>
      <p:pic>
        <p:nvPicPr>
          <p:cNvPr id="8" name="Immagine 7">
            <a:extLst>
              <a:ext uri="{FF2B5EF4-FFF2-40B4-BE49-F238E27FC236}">
                <a16:creationId xmlns:a16="http://schemas.microsoft.com/office/drawing/2014/main" id="{28CB3B42-78AD-BB02-AD31-3175EC0DB624}"/>
              </a:ext>
            </a:extLst>
          </p:cNvPr>
          <p:cNvPicPr>
            <a:picLocks noChangeAspect="1"/>
          </p:cNvPicPr>
          <p:nvPr/>
        </p:nvPicPr>
        <p:blipFill>
          <a:blip r:embed="rId3"/>
          <a:stretch>
            <a:fillRect/>
          </a:stretch>
        </p:blipFill>
        <p:spPr>
          <a:xfrm>
            <a:off x="8188221" y="4209808"/>
            <a:ext cx="3741928" cy="2352092"/>
          </a:xfrm>
          <a:prstGeom prst="rect">
            <a:avLst/>
          </a:prstGeom>
          <a:noFill/>
        </p:spPr>
      </p:pic>
      <p:pic>
        <p:nvPicPr>
          <p:cNvPr id="3" name="Obraz 2">
            <a:extLst>
              <a:ext uri="{FF2B5EF4-FFF2-40B4-BE49-F238E27FC236}">
                <a16:creationId xmlns:a16="http://schemas.microsoft.com/office/drawing/2014/main" id="{945FFF0A-5FEE-27C8-839B-7FF2FAD83DAA}"/>
              </a:ext>
            </a:extLst>
          </p:cNvPr>
          <p:cNvPicPr>
            <a:picLocks noChangeAspect="1"/>
          </p:cNvPicPr>
          <p:nvPr/>
        </p:nvPicPr>
        <p:blipFill>
          <a:blip r:embed="rId4"/>
          <a:stretch>
            <a:fillRect/>
          </a:stretch>
        </p:blipFill>
        <p:spPr>
          <a:xfrm>
            <a:off x="5707066" y="379824"/>
            <a:ext cx="4041998" cy="1554615"/>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1828511" y="534799"/>
            <a:ext cx="10671048"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WP2 – </a:t>
            </a:r>
            <a:r>
              <a:rPr lang="pl-PL" sz="3000" cap="none" dirty="0">
                <a:latin typeface="+mn-lt"/>
                <a:ea typeface="Calibri" panose="020F0502020204030204" pitchFamily="34" charset="0"/>
                <a:cs typeface="Times New Roman" panose="02020603050405020304" pitchFamily="18" charset="0"/>
              </a:rPr>
              <a:t>Project </a:t>
            </a:r>
            <a:r>
              <a:rPr lang="pl-PL" sz="3000" cap="none" dirty="0" err="1">
                <a:latin typeface="+mn-lt"/>
                <a:ea typeface="Calibri" panose="020F0502020204030204" pitchFamily="34" charset="0"/>
                <a:cs typeface="Times New Roman" panose="02020603050405020304" pitchFamily="18" charset="0"/>
              </a:rPr>
              <a:t>disemination</a:t>
            </a:r>
            <a:r>
              <a:rPr lang="pl-PL" sz="3000" cap="none" dirty="0">
                <a:latin typeface="+mn-lt"/>
                <a:ea typeface="Calibri" panose="020F0502020204030204" pitchFamily="34" charset="0"/>
                <a:cs typeface="Times New Roman" panose="02020603050405020304" pitchFamily="18" charset="0"/>
              </a:rPr>
              <a:t> (2/2)</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(01.09.2023 – 30.04.2025)</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23765" y="1374122"/>
            <a:ext cx="11785401" cy="2941511"/>
          </a:xfrm>
          <a:prstGeom prst="rect">
            <a:avLst/>
          </a:prstGeom>
          <a:noFill/>
        </p:spPr>
        <p:txBody>
          <a:bodyPr wrap="square">
            <a:spAutoFit/>
          </a:bodyPr>
          <a:lstStyle/>
          <a:p>
            <a:pPr lvl="0">
              <a:lnSpc>
                <a:spcPct val="115000"/>
              </a:lnSpc>
            </a:pPr>
            <a:endParaRPr lang="pl-PL" dirty="0">
              <a:solidFill>
                <a:srgbClr val="202C8F"/>
              </a:solidFill>
              <a:effectLst/>
              <a:ea typeface="Calibri" panose="020F0502020204030204" pitchFamily="34" charset="0"/>
              <a:cs typeface="Times New Roman" panose="02020603050405020304" pitchFamily="18" charset="0"/>
            </a:endParaRPr>
          </a:p>
          <a:p>
            <a:pPr lvl="0">
              <a:lnSpc>
                <a:spcPct val="115000"/>
              </a:lnSpc>
            </a:pPr>
            <a:r>
              <a:rPr lang="pl-PL" b="1" dirty="0" err="1">
                <a:solidFill>
                  <a:srgbClr val="202C8F"/>
                </a:solidFill>
                <a:ea typeface="Calibri" panose="020F0502020204030204" pitchFamily="34" charset="0"/>
                <a:cs typeface="Times New Roman" panose="02020603050405020304" pitchFamily="18" charset="0"/>
              </a:rPr>
              <a:t>Deliverables</a:t>
            </a:r>
            <a:r>
              <a:rPr lang="pl-PL" dirty="0">
                <a:solidFill>
                  <a:srgbClr val="202C8F"/>
                </a:solidFill>
                <a:ea typeface="Calibri" panose="020F0502020204030204" pitchFamily="34" charset="0"/>
                <a:cs typeface="Times New Roman" panose="02020603050405020304" pitchFamily="18" charset="0"/>
              </a:rPr>
              <a:t>:</a:t>
            </a: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Infographics</a:t>
            </a:r>
            <a:r>
              <a:rPr lang="pl-PL" dirty="0">
                <a:solidFill>
                  <a:srgbClr val="202C8F"/>
                </a:solidFill>
                <a:ea typeface="Calibri" panose="020F0502020204030204" pitchFamily="34" charset="0"/>
                <a:cs typeface="Times New Roman" panose="02020603050405020304" pitchFamily="18" charset="0"/>
              </a:rPr>
              <a:t> (12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Video (10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Dissemination article</a:t>
            </a:r>
            <a:r>
              <a:rPr lang="pl-PL" dirty="0">
                <a:solidFill>
                  <a:srgbClr val="202C8F"/>
                </a:solidFill>
                <a:ea typeface="Calibri" panose="020F0502020204030204" pitchFamily="34" charset="0"/>
                <a:cs typeface="Times New Roman" panose="02020603050405020304" pitchFamily="18" charset="0"/>
              </a:rPr>
              <a:t> (12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Newsletter</a:t>
            </a:r>
            <a:r>
              <a:rPr lang="pl-PL" dirty="0">
                <a:solidFill>
                  <a:srgbClr val="202C8F"/>
                </a:solidFill>
                <a:ea typeface="Calibri" panose="020F0502020204030204" pitchFamily="34" charset="0"/>
                <a:cs typeface="Times New Roman" panose="02020603050405020304" pitchFamily="18" charset="0"/>
              </a:rPr>
              <a:t> (20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Boosted posts and paid-for social media ads</a:t>
            </a:r>
            <a:r>
              <a:rPr lang="pl-PL" dirty="0">
                <a:solidFill>
                  <a:srgbClr val="202C8F"/>
                </a:solidFill>
                <a:ea typeface="Calibri" panose="020F0502020204030204" pitchFamily="34" charset="0"/>
                <a:cs typeface="Times New Roman" panose="02020603050405020304" pitchFamily="18" charset="0"/>
              </a:rPr>
              <a:t> (12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Online dissemination conference</a:t>
            </a:r>
            <a:r>
              <a:rPr lang="pl-PL" dirty="0">
                <a:solidFill>
                  <a:srgbClr val="202C8F"/>
                </a:solidFill>
                <a:ea typeface="Calibri" panose="020F0502020204030204" pitchFamily="34" charset="0"/>
                <a:cs typeface="Times New Roman" panose="02020603050405020304" pitchFamily="18" charset="0"/>
              </a:rPr>
              <a:t> </a:t>
            </a:r>
            <a:r>
              <a:rPr lang="en-US" dirty="0">
                <a:solidFill>
                  <a:srgbClr val="202C8F"/>
                </a:solidFill>
                <a:ea typeface="Calibri" panose="020F0502020204030204" pitchFamily="34" charset="0"/>
                <a:cs typeface="Times New Roman" panose="02020603050405020304" pitchFamily="18" charset="0"/>
              </a:rPr>
              <a:t>(20 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86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1592735" y="534799"/>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WP3 – Creation of TUDO network</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01.11.2023-30.04.2025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2040969-B583-70C1-87C1-D19C7BB276E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16357F2-DD2F-AE73-F0FE-19F36A996C0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61F8191-7958-A3B6-D754-56FAB274250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A6C0651-6CD9-1742-F030-13CC2F6DAC2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8366" y="1374122"/>
            <a:ext cx="11873633" cy="6126998"/>
          </a:xfrm>
          <a:prstGeom prst="rect">
            <a:avLst/>
          </a:prstGeom>
          <a:noFill/>
        </p:spPr>
        <p:txBody>
          <a:bodyPr wrap="square">
            <a:spAutoFit/>
          </a:bodyPr>
          <a:lstStyle/>
          <a:p>
            <a:pPr lvl="0">
              <a:lnSpc>
                <a:spcPct val="115000"/>
              </a:lnSpc>
            </a:pPr>
            <a:r>
              <a:rPr lang="it-IT" sz="1800" dirty="0">
                <a:solidFill>
                  <a:srgbClr val="202C8F"/>
                </a:solidFill>
                <a:effectLst/>
                <a:ea typeface="Calibri" panose="020F0502020204030204" pitchFamily="34" charset="0"/>
                <a:cs typeface="Times New Roman" panose="02020603050405020304" pitchFamily="18" charset="0"/>
              </a:rPr>
              <a:t>Responsible </a:t>
            </a:r>
            <a:r>
              <a:rPr lang="it-IT" dirty="0">
                <a:solidFill>
                  <a:srgbClr val="202C8F"/>
                </a:solidFill>
                <a:ea typeface="Calibri" panose="020F0502020204030204" pitchFamily="34" charset="0"/>
                <a:cs typeface="Times New Roman" panose="02020603050405020304" pitchFamily="18" charset="0"/>
              </a:rPr>
              <a:t>P</a:t>
            </a:r>
            <a:r>
              <a:rPr lang="it-IT" sz="1800" dirty="0">
                <a:solidFill>
                  <a:srgbClr val="202C8F"/>
                </a:solidFill>
                <a:effectLst/>
                <a:ea typeface="Calibri" panose="020F0502020204030204" pitchFamily="34" charset="0"/>
                <a:cs typeface="Times New Roman" panose="02020603050405020304" pitchFamily="18" charset="0"/>
              </a:rPr>
              <a:t>artner: </a:t>
            </a:r>
            <a:r>
              <a:rPr lang="it-IT" dirty="0">
                <a:solidFill>
                  <a:srgbClr val="202C8F"/>
                </a:solidFill>
                <a:ea typeface="Calibri" panose="020F0502020204030204" pitchFamily="34" charset="0"/>
                <a:cs typeface="Times New Roman" panose="02020603050405020304" pitchFamily="18" charset="0"/>
              </a:rPr>
              <a:t>GWU</a:t>
            </a:r>
            <a:endParaRPr lang="it-IT" sz="800" dirty="0">
              <a:solidFill>
                <a:srgbClr val="202C8F"/>
              </a:solidFill>
              <a:ea typeface="Calibri" panose="020F0502020204030204" pitchFamily="34" charset="0"/>
              <a:cs typeface="Times New Roman" panose="02020603050405020304" pitchFamily="18" charset="0"/>
            </a:endParaRPr>
          </a:p>
          <a:p>
            <a:pPr lvl="0" algn="just">
              <a:lnSpc>
                <a:spcPct val="115000"/>
              </a:lnSpc>
            </a:pPr>
            <a:r>
              <a:rPr lang="pl-PL" dirty="0" err="1">
                <a:solidFill>
                  <a:srgbClr val="202C8F"/>
                </a:solidFill>
                <a:ea typeface="Calibri" panose="020F0502020204030204" pitchFamily="34" charset="0"/>
                <a:cs typeface="Times New Roman" panose="02020603050405020304" pitchFamily="18" charset="0"/>
              </a:rPr>
              <a:t>Objectives</a:t>
            </a:r>
            <a:r>
              <a:rPr lang="en-US" dirty="0">
                <a:solidFill>
                  <a:srgbClr val="202C8F"/>
                </a:solidFill>
                <a:ea typeface="Calibri" panose="020F0502020204030204" pitchFamily="34" charset="0"/>
                <a:cs typeface="Times New Roman" panose="02020603050405020304" pitchFamily="18" charset="0"/>
              </a:rPr>
              <a:t>:</a:t>
            </a:r>
            <a:endParaRPr lang="pl-PL"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I</a:t>
            </a:r>
            <a:r>
              <a:rPr lang="en-US" dirty="0" err="1">
                <a:solidFill>
                  <a:srgbClr val="202C8F"/>
                </a:solidFill>
                <a:ea typeface="Calibri" panose="020F0502020204030204" pitchFamily="34" charset="0"/>
                <a:cs typeface="Times New Roman" panose="02020603050405020304" pitchFamily="18" charset="0"/>
              </a:rPr>
              <a:t>mproved</a:t>
            </a:r>
            <a:r>
              <a:rPr lang="en-US" dirty="0">
                <a:solidFill>
                  <a:srgbClr val="202C8F"/>
                </a:solidFill>
                <a:ea typeface="Calibri" panose="020F0502020204030204" pitchFamily="34" charset="0"/>
                <a:cs typeface="Times New Roman" panose="02020603050405020304" pitchFamily="18" charset="0"/>
              </a:rPr>
              <a:t> understanding of the European Social Partners framework agreement on digitalization and of the European social dialogue within the national, local and</a:t>
            </a:r>
            <a:r>
              <a:rPr lang="pl-PL" dirty="0">
                <a:solidFill>
                  <a:srgbClr val="202C8F"/>
                </a:solidFill>
                <a:ea typeface="Calibri" panose="020F0502020204030204" pitchFamily="34" charset="0"/>
                <a:cs typeface="Times New Roman" panose="02020603050405020304" pitchFamily="18" charset="0"/>
              </a:rPr>
              <a:t> </a:t>
            </a:r>
            <a:r>
              <a:rPr lang="en-US" dirty="0">
                <a:solidFill>
                  <a:srgbClr val="202C8F"/>
                </a:solidFill>
                <a:ea typeface="Calibri" panose="020F0502020204030204" pitchFamily="34" charset="0"/>
                <a:cs typeface="Times New Roman" panose="02020603050405020304" pitchFamily="18" charset="0"/>
              </a:rPr>
              <a:t>company-level trade union leaders from the EU Member States and Candidate Countries</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B</a:t>
            </a:r>
            <a:r>
              <a:rPr lang="en-US" dirty="0" err="1">
                <a:solidFill>
                  <a:srgbClr val="202C8F"/>
                </a:solidFill>
                <a:ea typeface="Calibri" panose="020F0502020204030204" pitchFamily="34" charset="0"/>
                <a:cs typeface="Times New Roman" panose="02020603050405020304" pitchFamily="18" charset="0"/>
              </a:rPr>
              <a:t>est</a:t>
            </a:r>
            <a:r>
              <a:rPr lang="en-US" dirty="0">
                <a:solidFill>
                  <a:srgbClr val="202C8F"/>
                </a:solidFill>
                <a:ea typeface="Calibri" panose="020F0502020204030204" pitchFamily="34" charset="0"/>
                <a:cs typeface="Times New Roman" panose="02020603050405020304" pitchFamily="18" charset="0"/>
              </a:rPr>
              <a:t> practices and recommendations developed and exchanged, enhanced awareness of information, consultation and participation rights to address the challenges of digital transition and COVID-19 repercussions (e.g. remote jobs, platform work, emergence of new forms of work) through creation of the networking forum for social partners: Trade Union Digitalization Officers network from participating countries</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T</a:t>
            </a:r>
            <a:r>
              <a:rPr lang="en-US" dirty="0">
                <a:solidFill>
                  <a:srgbClr val="202C8F"/>
                </a:solidFill>
                <a:ea typeface="Calibri" panose="020F0502020204030204" pitchFamily="34" charset="0"/>
                <a:cs typeface="Times New Roman" panose="02020603050405020304" pitchFamily="18" charset="0"/>
              </a:rPr>
              <a:t>he knowledge on the EU law and Framework Agreement on digitalization spread across in EU countries and the Candidate Countries</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M</a:t>
            </a:r>
            <a:r>
              <a:rPr lang="en-US" dirty="0">
                <a:solidFill>
                  <a:srgbClr val="202C8F"/>
                </a:solidFill>
                <a:ea typeface="Calibri" panose="020F0502020204030204" pitchFamily="34" charset="0"/>
                <a:cs typeface="Times New Roman" panose="02020603050405020304" pitchFamily="18" charset="0"/>
              </a:rPr>
              <a:t>ore effective implementation of the European Social Partners Framework Agreement on Digitalization in EU Member States and dissemination of the Agreement to the candidate countries, resulting in mitigation of the negative employment, social and economic consequences of the Covid-19 crisis and acceleration of digital</a:t>
            </a:r>
            <a:r>
              <a:rPr lang="pl-PL" dirty="0">
                <a:solidFill>
                  <a:srgbClr val="202C8F"/>
                </a:solidFill>
                <a:ea typeface="Calibri" panose="020F0502020204030204" pitchFamily="34" charset="0"/>
                <a:cs typeface="Times New Roman" panose="02020603050405020304" pitchFamily="18" charset="0"/>
              </a:rPr>
              <a:t> </a:t>
            </a:r>
            <a:r>
              <a:rPr lang="en-US" dirty="0">
                <a:solidFill>
                  <a:srgbClr val="202C8F"/>
                </a:solidFill>
                <a:ea typeface="Calibri" panose="020F0502020204030204" pitchFamily="34" charset="0"/>
                <a:cs typeface="Times New Roman" panose="02020603050405020304" pitchFamily="18" charset="0"/>
              </a:rPr>
              <a:t>transition through achievement of more socially responsible manner of digital transition of the European economy, including the reconciliation of work and family life.</a:t>
            </a:r>
            <a:endParaRPr lang="en-US" sz="8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2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additive="base">
                                        <p:cTn id="1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 calcmode="lin" valueType="num">
                                      <p:cBhvr>
                                        <p:cTn id="20" dur="500" fill="hold"/>
                                        <p:tgtEl>
                                          <p:spTgt spid="2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2040969-B583-70C1-87C1-D19C7BB276E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16357F2-DD2F-AE73-F0FE-19F36A996C0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61F8191-7958-A3B6-D754-56FAB274250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A6C0651-6CD9-1742-F030-13CC2F6DAC2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8366" y="1374122"/>
            <a:ext cx="11873633" cy="1667316"/>
          </a:xfrm>
          <a:prstGeom prst="rect">
            <a:avLst/>
          </a:prstGeom>
          <a:noFill/>
        </p:spPr>
        <p:txBody>
          <a:bodyPr wrap="square">
            <a:spAutoFit/>
          </a:bodyPr>
          <a:lstStyle/>
          <a:p>
            <a:pPr lvl="0">
              <a:lnSpc>
                <a:spcPct val="115000"/>
              </a:lnSpc>
            </a:pPr>
            <a:r>
              <a:rPr lang="it-IT" dirty="0">
                <a:solidFill>
                  <a:srgbClr val="202C8F"/>
                </a:solidFill>
                <a:ea typeface="Calibri" panose="020F0502020204030204" pitchFamily="34" charset="0"/>
                <a:cs typeface="Times New Roman" panose="02020603050405020304" pitchFamily="18" charset="0"/>
              </a:rPr>
              <a:t>Deliverables:</a:t>
            </a:r>
          </a:p>
          <a:p>
            <a:pPr lvl="0">
              <a:lnSpc>
                <a:spcPct val="115000"/>
              </a:lnSpc>
            </a:pPr>
            <a:endParaRPr lang="it-IT"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Manual presenting TUDO training content</a:t>
            </a:r>
            <a:r>
              <a:rPr lang="pl-PL" dirty="0">
                <a:solidFill>
                  <a:srgbClr val="202C8F"/>
                </a:solidFill>
                <a:ea typeface="Calibri" panose="020F0502020204030204" pitchFamily="34" charset="0"/>
                <a:cs typeface="Times New Roman" panose="02020603050405020304" pitchFamily="18" charset="0"/>
              </a:rPr>
              <a:t> – </a:t>
            </a:r>
            <a:r>
              <a:rPr lang="en-US" dirty="0">
                <a:solidFill>
                  <a:srgbClr val="202C8F"/>
                </a:solidFill>
                <a:ea typeface="Calibri" panose="020F0502020204030204" pitchFamily="34" charset="0"/>
                <a:cs typeface="Times New Roman" panose="02020603050405020304" pitchFamily="18" charset="0"/>
              </a:rPr>
              <a:t>OPZZ</a:t>
            </a:r>
            <a:r>
              <a:rPr lang="pl-PL" dirty="0">
                <a:solidFill>
                  <a:srgbClr val="202C8F"/>
                </a:solidFill>
                <a:ea typeface="Calibri" panose="020F0502020204030204" pitchFamily="34" charset="0"/>
                <a:cs typeface="Times New Roman" panose="02020603050405020304" pitchFamily="18" charset="0"/>
              </a:rPr>
              <a:t> (4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2 online and 1 face-to-face training session </a:t>
            </a:r>
            <a:r>
              <a:rPr lang="en-US" dirty="0" err="1">
                <a:solidFill>
                  <a:srgbClr val="202C8F"/>
                </a:solidFill>
                <a:ea typeface="Calibri" panose="020F0502020204030204" pitchFamily="34" charset="0"/>
                <a:cs typeface="Times New Roman" panose="02020603050405020304" pitchFamily="18" charset="0"/>
              </a:rPr>
              <a:t>organised</a:t>
            </a:r>
            <a:r>
              <a:rPr lang="en-US" dirty="0">
                <a:solidFill>
                  <a:srgbClr val="202C8F"/>
                </a:solidFill>
                <a:ea typeface="Calibri" panose="020F0502020204030204" pitchFamily="34" charset="0"/>
                <a:cs typeface="Times New Roman" panose="02020603050405020304" pitchFamily="18" charset="0"/>
              </a:rPr>
              <a:t> within a framework of TUDO training course</a:t>
            </a:r>
            <a:r>
              <a:rPr lang="pl-PL" dirty="0">
                <a:solidFill>
                  <a:srgbClr val="202C8F"/>
                </a:solidFill>
                <a:ea typeface="Calibri" panose="020F0502020204030204" pitchFamily="34" charset="0"/>
                <a:cs typeface="Times New Roman" panose="02020603050405020304" pitchFamily="18" charset="0"/>
              </a:rPr>
              <a:t> – </a:t>
            </a:r>
            <a:r>
              <a:rPr lang="en-US" dirty="0">
                <a:solidFill>
                  <a:srgbClr val="202C8F"/>
                </a:solidFill>
                <a:ea typeface="Calibri" panose="020F0502020204030204" pitchFamily="34" charset="0"/>
                <a:cs typeface="Times New Roman" panose="02020603050405020304" pitchFamily="18" charset="0"/>
              </a:rPr>
              <a:t>GWU</a:t>
            </a:r>
            <a:r>
              <a:rPr lang="pl-PL" dirty="0">
                <a:solidFill>
                  <a:srgbClr val="202C8F"/>
                </a:solidFill>
                <a:ea typeface="Calibri" panose="020F0502020204030204" pitchFamily="34" charset="0"/>
                <a:cs typeface="Times New Roman" panose="02020603050405020304" pitchFamily="18" charset="0"/>
              </a:rPr>
              <a:t> (6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3 online networking meetings of TUDO network</a:t>
            </a:r>
            <a:r>
              <a:rPr lang="pl-PL" dirty="0">
                <a:solidFill>
                  <a:srgbClr val="202C8F"/>
                </a:solidFill>
                <a:ea typeface="Calibri" panose="020F0502020204030204" pitchFamily="34" charset="0"/>
                <a:cs typeface="Times New Roman" panose="02020603050405020304" pitchFamily="18" charset="0"/>
              </a:rPr>
              <a:t> – </a:t>
            </a:r>
            <a:r>
              <a:rPr lang="en-US" dirty="0">
                <a:solidFill>
                  <a:srgbClr val="202C8F"/>
                </a:solidFill>
                <a:ea typeface="Calibri" panose="020F0502020204030204" pitchFamily="34" charset="0"/>
                <a:cs typeface="Times New Roman" panose="02020603050405020304" pitchFamily="18" charset="0"/>
              </a:rPr>
              <a:t>CATUS</a:t>
            </a:r>
            <a:r>
              <a:rPr lang="pl-PL" dirty="0">
                <a:solidFill>
                  <a:srgbClr val="202C8F"/>
                </a:solidFill>
                <a:ea typeface="Calibri" panose="020F0502020204030204" pitchFamily="34" charset="0"/>
                <a:cs typeface="Times New Roman" panose="02020603050405020304" pitchFamily="18" charset="0"/>
              </a:rPr>
              <a:t> (19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it-IT"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8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80373" y="1670901"/>
            <a:ext cx="11873633" cy="3897157"/>
          </a:xfrm>
          <a:prstGeom prst="rect">
            <a:avLst/>
          </a:prstGeom>
          <a:noFill/>
        </p:spPr>
        <p:txBody>
          <a:bodyPr wrap="square">
            <a:spAutoFit/>
          </a:bodyPr>
          <a:lstStyle/>
          <a:p>
            <a:pPr lvl="0">
              <a:lnSpc>
                <a:spcPct val="115000"/>
              </a:lnSpc>
            </a:pPr>
            <a:r>
              <a:rPr lang="it-IT" dirty="0">
                <a:solidFill>
                  <a:srgbClr val="202C8F"/>
                </a:solidFill>
                <a:ea typeface="Calibri" panose="020F0502020204030204" pitchFamily="34" charset="0"/>
                <a:cs typeface="Times New Roman" panose="02020603050405020304" pitchFamily="18" charset="0"/>
              </a:rPr>
              <a:t>Responsible Partner: </a:t>
            </a:r>
            <a:r>
              <a:rPr lang="pl-PL" dirty="0">
                <a:solidFill>
                  <a:srgbClr val="202C8F"/>
                </a:solidFill>
                <a:ea typeface="Calibri" panose="020F0502020204030204" pitchFamily="34" charset="0"/>
                <a:cs typeface="Times New Roman" panose="02020603050405020304" pitchFamily="18" charset="0"/>
              </a:rPr>
              <a:t>OPZZ</a:t>
            </a:r>
            <a:endParaRPr lang="it-IT"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r>
              <a:rPr lang="pl-PL" dirty="0" err="1">
                <a:solidFill>
                  <a:srgbClr val="202C8F"/>
                </a:solidFill>
                <a:ea typeface="Calibri" panose="020F0502020204030204" pitchFamily="34" charset="0"/>
                <a:cs typeface="Times New Roman" panose="02020603050405020304" pitchFamily="18" charset="0"/>
              </a:rPr>
              <a:t>Objectives</a:t>
            </a:r>
            <a:r>
              <a:rPr lang="pl-PL" dirty="0">
                <a:solidFill>
                  <a:srgbClr val="202C8F"/>
                </a:solidFill>
                <a:ea typeface="Calibri" panose="020F0502020204030204" pitchFamily="34" charset="0"/>
                <a:cs typeface="Times New Roman" panose="02020603050405020304" pitchFamily="18" charset="0"/>
              </a:rPr>
              <a:t>:</a:t>
            </a:r>
          </a:p>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S</a:t>
            </a:r>
            <a:r>
              <a:rPr lang="en-US" dirty="0" err="1">
                <a:solidFill>
                  <a:srgbClr val="202C8F"/>
                </a:solidFill>
                <a:ea typeface="Calibri" panose="020F0502020204030204" pitchFamily="34" charset="0"/>
                <a:cs typeface="Times New Roman" panose="02020603050405020304" pitchFamily="18" charset="0"/>
              </a:rPr>
              <a:t>trengthened</a:t>
            </a:r>
            <a:r>
              <a:rPr lang="en-US" dirty="0">
                <a:solidFill>
                  <a:srgbClr val="202C8F"/>
                </a:solidFill>
                <a:ea typeface="Calibri" panose="020F0502020204030204" pitchFamily="34" charset="0"/>
                <a:cs typeface="Times New Roman" panose="02020603050405020304" pitchFamily="18" charset="0"/>
              </a:rPr>
              <a:t> capacity of workers' </a:t>
            </a:r>
            <a:r>
              <a:rPr lang="en-US" dirty="0" err="1">
                <a:solidFill>
                  <a:srgbClr val="202C8F"/>
                </a:solidFill>
                <a:ea typeface="Calibri" panose="020F0502020204030204" pitchFamily="34" charset="0"/>
                <a:cs typeface="Times New Roman" panose="02020603050405020304" pitchFamily="18" charset="0"/>
              </a:rPr>
              <a:t>organisations</a:t>
            </a:r>
            <a:r>
              <a:rPr lang="en-US" dirty="0">
                <a:solidFill>
                  <a:srgbClr val="202C8F"/>
                </a:solidFill>
                <a:ea typeface="Calibri" panose="020F0502020204030204" pitchFamily="34" charset="0"/>
                <a:cs typeface="Times New Roman" panose="02020603050405020304" pitchFamily="18" charset="0"/>
              </a:rPr>
              <a:t> to address, at EU/transnational level, challenges related to changes in employment and work, especially in the context of digital transformation, emergence of new forms of work also as a consequence of Covid-19 pandemic</a:t>
            </a:r>
            <a:r>
              <a:rPr lang="pl-PL" dirty="0">
                <a:solidFill>
                  <a:srgbClr val="202C8F"/>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M</a:t>
            </a:r>
            <a:r>
              <a:rPr lang="en-US" dirty="0">
                <a:solidFill>
                  <a:srgbClr val="202C8F"/>
                </a:solidFill>
                <a:ea typeface="Calibri" panose="020F0502020204030204" pitchFamily="34" charset="0"/>
                <a:cs typeface="Times New Roman" panose="02020603050405020304" pitchFamily="18" charset="0"/>
              </a:rPr>
              <a:t>ore effective implementation of the European Social Partners Framework Agreement on Digitalization in EU Member States and dissemination of the Agreement to the candidate countries, resulting in mitigation of the negative employment, social and economic consequences of the Covid-19 crisis and acceleration of digital transition through achievement of more socially responsible manner of digital transition of the European economy, including the reconciliation of work and family life</a:t>
            </a:r>
            <a:r>
              <a:rPr lang="pl-PL" dirty="0">
                <a:solidFill>
                  <a:srgbClr val="202C8F"/>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74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additive="base">
                                        <p:cTn id="1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 calcmode="lin" valueType="num">
                                      <p:cBhvr>
                                        <p:cTn id="20" dur="500" fill="hold"/>
                                        <p:tgtEl>
                                          <p:spTgt spid="2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1907" y="1670901"/>
            <a:ext cx="11873633" cy="4852803"/>
          </a:xfrm>
          <a:prstGeom prst="rect">
            <a:avLst/>
          </a:prstGeom>
          <a:noFill/>
        </p:spPr>
        <p:txBody>
          <a:bodyPr wrap="square">
            <a:spAutoFit/>
          </a:bodyPr>
          <a:lstStyle/>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D</a:t>
            </a:r>
            <a:r>
              <a:rPr lang="en-US" dirty="0" err="1">
                <a:solidFill>
                  <a:srgbClr val="202C8F"/>
                </a:solidFill>
                <a:ea typeface="Calibri" panose="020F0502020204030204" pitchFamily="34" charset="0"/>
                <a:cs typeface="Times New Roman" panose="02020603050405020304" pitchFamily="18" charset="0"/>
              </a:rPr>
              <a:t>evelopment</a:t>
            </a:r>
            <a:r>
              <a:rPr lang="en-US" dirty="0">
                <a:solidFill>
                  <a:srgbClr val="202C8F"/>
                </a:solidFill>
                <a:ea typeface="Calibri" panose="020F0502020204030204" pitchFamily="34" charset="0"/>
                <a:cs typeface="Times New Roman" panose="02020603050405020304" pitchFamily="18" charset="0"/>
              </a:rPr>
              <a:t> of the trade union perspective and – later on – preparation of trade unions representatives to implementation in their respective countries  the European Social Partners framework agreement on digitalization, developing action plan,  good practices and recommendations to support workers’ </a:t>
            </a:r>
            <a:r>
              <a:rPr lang="en-US" dirty="0" err="1">
                <a:solidFill>
                  <a:srgbClr val="202C8F"/>
                </a:solidFill>
                <a:ea typeface="Calibri" panose="020F0502020204030204" pitchFamily="34" charset="0"/>
                <a:cs typeface="Times New Roman" panose="02020603050405020304" pitchFamily="18" charset="0"/>
              </a:rPr>
              <a:t>organisations</a:t>
            </a:r>
            <a:r>
              <a:rPr lang="en-US" dirty="0">
                <a:solidFill>
                  <a:srgbClr val="202C8F"/>
                </a:solidFill>
                <a:ea typeface="Calibri" panose="020F0502020204030204" pitchFamily="34" charset="0"/>
                <a:cs typeface="Times New Roman" panose="02020603050405020304" pitchFamily="18" charset="0"/>
              </a:rPr>
              <a:t> to mutually benefit from the opportunities and deal with the challenges in a partnership approach</a:t>
            </a:r>
            <a:r>
              <a:rPr lang="pl-PL" dirty="0">
                <a:solidFill>
                  <a:srgbClr val="202C8F"/>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I</a:t>
            </a:r>
            <a:r>
              <a:rPr lang="en-US" dirty="0" err="1">
                <a:solidFill>
                  <a:srgbClr val="202C8F"/>
                </a:solidFill>
                <a:ea typeface="Calibri" panose="020F0502020204030204" pitchFamily="34" charset="0"/>
                <a:cs typeface="Times New Roman" panose="02020603050405020304" pitchFamily="18" charset="0"/>
              </a:rPr>
              <a:t>mproved</a:t>
            </a:r>
            <a:r>
              <a:rPr lang="en-US" dirty="0">
                <a:solidFill>
                  <a:srgbClr val="202C8F"/>
                </a:solidFill>
                <a:ea typeface="Calibri" panose="020F0502020204030204" pitchFamily="34" charset="0"/>
                <a:cs typeface="Times New Roman" panose="02020603050405020304" pitchFamily="18" charset="0"/>
              </a:rPr>
              <a:t> understanding of the European Social Partners framework agreement on digitalization  and of the European social dialogue within the national, local and company-level trade union leaders from the EU Member States and Candidate Countries</a:t>
            </a: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r>
              <a:rPr lang="it-IT" dirty="0">
                <a:solidFill>
                  <a:srgbClr val="202C8F"/>
                </a:solidFill>
                <a:ea typeface="Calibri" panose="020F0502020204030204" pitchFamily="34" charset="0"/>
                <a:cs typeface="Times New Roman" panose="02020603050405020304" pitchFamily="18" charset="0"/>
              </a:rPr>
              <a:t>Deliverables:</a:t>
            </a: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Working session aimed to prepare the action plan</a:t>
            </a:r>
            <a:r>
              <a:rPr lang="pl-PL" dirty="0">
                <a:solidFill>
                  <a:srgbClr val="202C8F"/>
                </a:solidFill>
                <a:ea typeface="Calibri" panose="020F0502020204030204" pitchFamily="34" charset="0"/>
                <a:cs typeface="Times New Roman" panose="02020603050405020304" pitchFamily="18" charset="0"/>
              </a:rPr>
              <a:t> (8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Action plan document</a:t>
            </a:r>
            <a:r>
              <a:rPr lang="pl-PL" dirty="0">
                <a:solidFill>
                  <a:srgbClr val="202C8F"/>
                </a:solidFill>
                <a:ea typeface="Calibri" panose="020F0502020204030204" pitchFamily="34" charset="0"/>
                <a:cs typeface="Times New Roman" panose="02020603050405020304" pitchFamily="18" charset="0"/>
              </a:rPr>
              <a:t> (10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E-learning tool: effective trade unions in digital workplace</a:t>
            </a:r>
            <a:r>
              <a:rPr lang="pl-PL" dirty="0">
                <a:solidFill>
                  <a:srgbClr val="202C8F"/>
                </a:solidFill>
                <a:ea typeface="Calibri" panose="020F0502020204030204" pitchFamily="34" charset="0"/>
                <a:cs typeface="Times New Roman" panose="02020603050405020304" pitchFamily="18" charset="0"/>
              </a:rPr>
              <a:t> (12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9 informative seminars</a:t>
            </a:r>
            <a:r>
              <a:rPr lang="pl-PL" dirty="0">
                <a:solidFill>
                  <a:srgbClr val="202C8F"/>
                </a:solidFill>
                <a:ea typeface="Calibri" panose="020F0502020204030204" pitchFamily="34" charset="0"/>
                <a:cs typeface="Times New Roman" panose="02020603050405020304" pitchFamily="18" charset="0"/>
              </a:rPr>
              <a:t> (19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it-IT"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0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5" end="5"/>
                                            </p:txEl>
                                          </p:spTgt>
                                        </p:tgtEl>
                                        <p:attrNameLst>
                                          <p:attrName>style.visibility</p:attrName>
                                        </p:attrNameLst>
                                      </p:cBhvr>
                                      <p:to>
                                        <p:strVal val="visible"/>
                                      </p:to>
                                    </p:set>
                                    <p:anim calcmode="lin" valueType="num">
                                      <p:cBhvr additive="base">
                                        <p:cTn id="7"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 calcmode="lin" valueType="num">
                                      <p:cBhvr additive="base">
                                        <p:cTn id="19"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AB426-5B7C-607E-D413-5D2C9495CC0A}"/>
              </a:ext>
            </a:extLst>
          </p:cNvPr>
          <p:cNvSpPr>
            <a:spLocks noGrp="1"/>
          </p:cNvSpPr>
          <p:nvPr>
            <p:ph type="ctrTitle"/>
          </p:nvPr>
        </p:nvSpPr>
        <p:spPr>
          <a:xfrm>
            <a:off x="8109338" y="3429000"/>
            <a:ext cx="4169664" cy="667512"/>
          </a:xfrm>
        </p:spPr>
        <p:txBody>
          <a:bodyPr rtlCol="0"/>
          <a:lstStyle>
            <a:defPPr>
              <a:defRPr lang="it-IT"/>
            </a:defPPr>
          </a:lstStyle>
          <a:p>
            <a:pPr rtl="0"/>
            <a:r>
              <a:rPr lang="it-IT" sz="4000" dirty="0"/>
              <a:t>THANK YOU</a:t>
            </a:r>
          </a:p>
        </p:txBody>
      </p:sp>
      <p:sp>
        <p:nvSpPr>
          <p:cNvPr id="3" name="Sottotitolo 2">
            <a:extLst>
              <a:ext uri="{FF2B5EF4-FFF2-40B4-BE49-F238E27FC236}">
                <a16:creationId xmlns:a16="http://schemas.microsoft.com/office/drawing/2014/main" id="{B787DFD8-D262-D485-B1F2-817C5A0928C5}"/>
              </a:ext>
            </a:extLst>
          </p:cNvPr>
          <p:cNvSpPr>
            <a:spLocks noGrp="1"/>
          </p:cNvSpPr>
          <p:nvPr>
            <p:ph type="subTitle" idx="1"/>
          </p:nvPr>
        </p:nvSpPr>
        <p:spPr>
          <a:xfrm>
            <a:off x="171450" y="1056132"/>
            <a:ext cx="8372475" cy="2176272"/>
          </a:xfrm>
        </p:spPr>
        <p:txBody>
          <a:bodyPr rtlCol="0"/>
          <a:lstStyle>
            <a:defPPr>
              <a:defRPr lang="it-IT"/>
            </a:defPPr>
          </a:lstStyle>
          <a:p>
            <a:pPr rtl="0"/>
            <a:r>
              <a:rPr lang="it-IT" sz="2500" dirty="0"/>
              <a:t>For </a:t>
            </a:r>
            <a:r>
              <a:rPr lang="it-IT" sz="2500" dirty="0" err="1"/>
              <a:t>further</a:t>
            </a:r>
            <a:r>
              <a:rPr lang="it-IT" sz="2500" dirty="0"/>
              <a:t> information:</a:t>
            </a:r>
          </a:p>
          <a:p>
            <a:pPr rtl="0"/>
            <a:endParaRPr lang="it-IT" sz="2500" dirty="0"/>
          </a:p>
          <a:p>
            <a:pPr>
              <a:lnSpc>
                <a:spcPct val="115000"/>
              </a:lnSpc>
              <a:spcAft>
                <a:spcPts val="1000"/>
              </a:spcAft>
            </a:pPr>
            <a:r>
              <a:rPr lang="it-IT" sz="2500" dirty="0">
                <a:effectLst/>
                <a:ea typeface="Calibri" panose="020F0502020204030204" pitchFamily="34" charset="0"/>
                <a:cs typeface="Times New Roman" panose="02020603050405020304" pitchFamily="18" charset="0"/>
              </a:rPr>
              <a:t> </a:t>
            </a:r>
            <a:r>
              <a:rPr lang="pl-PL" sz="2500" dirty="0">
                <a:effectLst/>
                <a:ea typeface="Calibri" panose="020F0502020204030204" pitchFamily="34" charset="0"/>
                <a:cs typeface="Times New Roman" panose="02020603050405020304" pitchFamily="18" charset="0"/>
              </a:rPr>
              <a:t>Anna </a:t>
            </a:r>
            <a:r>
              <a:rPr lang="pl-PL" sz="2500" dirty="0" err="1">
                <a:effectLst/>
                <a:ea typeface="Calibri" panose="020F0502020204030204" pitchFamily="34" charset="0"/>
                <a:cs typeface="Times New Roman" panose="02020603050405020304" pitchFamily="18" charset="0"/>
              </a:rPr>
              <a:t>Fastyn</a:t>
            </a:r>
            <a:r>
              <a:rPr lang="pl-PL" sz="2500" dirty="0">
                <a:effectLst/>
                <a:ea typeface="Calibri" panose="020F0502020204030204" pitchFamily="34" charset="0"/>
                <a:cs typeface="Times New Roman" panose="02020603050405020304" pitchFamily="18" charset="0"/>
              </a:rPr>
              <a:t> </a:t>
            </a:r>
            <a:r>
              <a:rPr lang="it-IT" sz="2500" dirty="0">
                <a:ea typeface="Calibri" panose="020F0502020204030204" pitchFamily="34" charset="0"/>
                <a:cs typeface="Times New Roman" panose="02020603050405020304" pitchFamily="18" charset="0"/>
              </a:rPr>
              <a:t>– </a:t>
            </a:r>
            <a:r>
              <a:rPr lang="pl-PL" sz="2500" dirty="0" err="1">
                <a:effectLst/>
                <a:ea typeface="Calibri" panose="020F0502020204030204" pitchFamily="34" charset="0"/>
                <a:cs typeface="Times New Roman" panose="02020603050405020304" pitchFamily="18" charset="0"/>
              </a:rPr>
              <a:t>Administrative</a:t>
            </a:r>
            <a:r>
              <a:rPr lang="pl-PL" sz="2500" dirty="0">
                <a:effectLst/>
                <a:ea typeface="Calibri" panose="020F0502020204030204" pitchFamily="34" charset="0"/>
                <a:cs typeface="Times New Roman" panose="02020603050405020304" pitchFamily="18" charset="0"/>
              </a:rPr>
              <a:t> </a:t>
            </a:r>
            <a:r>
              <a:rPr lang="pl-PL" sz="2500" dirty="0" err="1">
                <a:effectLst/>
                <a:ea typeface="Calibri" panose="020F0502020204030204" pitchFamily="34" charset="0"/>
                <a:cs typeface="Times New Roman" panose="02020603050405020304" pitchFamily="18" charset="0"/>
              </a:rPr>
              <a:t>Officer</a:t>
            </a:r>
            <a:r>
              <a:rPr lang="pl-PL" sz="2500" dirty="0">
                <a:effectLst/>
                <a:ea typeface="Calibri" panose="020F0502020204030204" pitchFamily="34" charset="0"/>
                <a:cs typeface="Times New Roman" panose="02020603050405020304" pitchFamily="18" charset="0"/>
              </a:rPr>
              <a:t> </a:t>
            </a:r>
            <a:endParaRPr lang="it-IT" sz="2500" dirty="0">
              <a:ea typeface="Calibri" panose="020F0502020204030204" pitchFamily="34" charset="0"/>
              <a:cs typeface="Times New Roman" panose="02020603050405020304" pitchFamily="18" charset="0"/>
            </a:endParaRPr>
          </a:p>
          <a:p>
            <a:pPr>
              <a:lnSpc>
                <a:spcPct val="115000"/>
              </a:lnSpc>
              <a:spcAft>
                <a:spcPts val="1000"/>
              </a:spcAft>
            </a:pPr>
            <a:r>
              <a:rPr lang="it-IT" sz="2500" dirty="0">
                <a:effectLst/>
                <a:ea typeface="Calibri" panose="020F0502020204030204" pitchFamily="34" charset="0"/>
                <a:cs typeface="Times New Roman" panose="02020603050405020304" pitchFamily="18" charset="0"/>
              </a:rPr>
              <a:t>+</a:t>
            </a:r>
            <a:r>
              <a:rPr lang="pl-PL" sz="2500" dirty="0">
                <a:effectLst/>
                <a:ea typeface="Calibri" panose="020F0502020204030204" pitchFamily="34" charset="0"/>
                <a:cs typeface="Times New Roman" panose="02020603050405020304" pitchFamily="18" charset="0"/>
              </a:rPr>
              <a:t>48</a:t>
            </a:r>
            <a:r>
              <a:rPr lang="it-IT" sz="2500" dirty="0">
                <a:effectLst/>
                <a:ea typeface="Calibri" panose="020F0502020204030204" pitchFamily="34" charset="0"/>
                <a:cs typeface="Times New Roman" panose="02020603050405020304" pitchFamily="18" charset="0"/>
              </a:rPr>
              <a:t> </a:t>
            </a:r>
            <a:r>
              <a:rPr lang="pl-PL" sz="2500" dirty="0">
                <a:ea typeface="Calibri" panose="020F0502020204030204" pitchFamily="34" charset="0"/>
                <a:cs typeface="Times New Roman" panose="02020603050405020304" pitchFamily="18" charset="0"/>
              </a:rPr>
              <a:t>797 556 883</a:t>
            </a:r>
            <a:r>
              <a:rPr lang="it-IT" sz="2500" dirty="0">
                <a:effectLst/>
                <a:ea typeface="Calibri" panose="020F0502020204030204" pitchFamily="34" charset="0"/>
                <a:cs typeface="Times New Roman" panose="02020603050405020304" pitchFamily="18" charset="0"/>
              </a:rPr>
              <a:t>/ </a:t>
            </a:r>
            <a:r>
              <a:rPr lang="pl-PL" sz="2500" dirty="0" err="1">
                <a:ea typeface="Calibri" panose="020F0502020204030204" pitchFamily="34" charset="0"/>
                <a:cs typeface="Times New Roman" panose="02020603050405020304" pitchFamily="18" charset="0"/>
              </a:rPr>
              <a:t>fastyn</a:t>
            </a:r>
            <a:r>
              <a:rPr lang="it-IT" sz="2500" dirty="0">
                <a:ea typeface="Calibri" panose="020F0502020204030204" pitchFamily="34" charset="0"/>
                <a:cs typeface="Times New Roman" panose="02020603050405020304" pitchFamily="18" charset="0"/>
              </a:rPr>
              <a:t>@</a:t>
            </a:r>
            <a:r>
              <a:rPr lang="pl-PL" sz="2500" dirty="0">
                <a:ea typeface="Calibri" panose="020F0502020204030204" pitchFamily="34" charset="0"/>
                <a:cs typeface="Times New Roman" panose="02020603050405020304" pitchFamily="18" charset="0"/>
              </a:rPr>
              <a:t>opzz.org.pl</a:t>
            </a:r>
            <a:endParaRPr lang="it-IT" sz="2500" dirty="0"/>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A2E339BF-E6D7-DD0E-AF02-6813852EE723}"/>
              </a:ext>
            </a:extLst>
          </p:cNvPr>
          <p:cNvSpPr>
            <a:spLocks noGrp="1"/>
          </p:cNvSpPr>
          <p:nvPr>
            <p:ph type="body" idx="1"/>
          </p:nvPr>
        </p:nvSpPr>
        <p:spPr>
          <a:xfrm>
            <a:off x="671383" y="539335"/>
            <a:ext cx="6651838" cy="512064"/>
          </a:xfrm>
        </p:spPr>
        <p:txBody>
          <a:bodyPr rtlCol="0"/>
          <a:lstStyle>
            <a:defPPr>
              <a:defRPr lang="it-IT"/>
            </a:defPPr>
          </a:lstStyle>
          <a:p>
            <a:r>
              <a:rPr lang="pl-PL" sz="2800" b="1" dirty="0">
                <a:ea typeface="Calibri" panose="020F0502020204030204" pitchFamily="34" charset="0"/>
                <a:cs typeface="Times New Roman" panose="02020603050405020304" pitchFamily="18" charset="0"/>
              </a:rPr>
              <a:t>General </a:t>
            </a:r>
            <a:r>
              <a:rPr lang="pl-PL" sz="2800" b="1" dirty="0" err="1">
                <a:ea typeface="Calibri" panose="020F0502020204030204" pitchFamily="34" charset="0"/>
                <a:cs typeface="Times New Roman" panose="02020603050405020304" pitchFamily="18" charset="0"/>
              </a:rPr>
              <a:t>objective</a:t>
            </a:r>
            <a:endParaRPr lang="pl-PL" sz="2800" b="1" dirty="0">
              <a:ea typeface="Calibri" panose="020F0502020204030204" pitchFamily="34" charset="0"/>
              <a:cs typeface="Times New Roman" panose="02020603050405020304" pitchFamily="18" charset="0"/>
            </a:endParaRPr>
          </a:p>
          <a:p>
            <a:pPr algn="just"/>
            <a:endParaRPr lang="pl-PL" sz="2000" b="1" dirty="0">
              <a:ea typeface="Calibri" panose="020F0502020204030204" pitchFamily="34" charset="0"/>
              <a:cs typeface="Times New Roman" panose="02020603050405020304" pitchFamily="18" charset="0"/>
            </a:endParaRPr>
          </a:p>
          <a:p>
            <a:pPr algn="just"/>
            <a:endParaRPr lang="pl-PL" sz="2000" b="1" dirty="0">
              <a:ea typeface="Calibri" panose="020F0502020204030204" pitchFamily="34" charset="0"/>
              <a:cs typeface="Times New Roman" panose="02020603050405020304" pitchFamily="18" charset="0"/>
            </a:endParaRPr>
          </a:p>
          <a:p>
            <a:r>
              <a:rPr lang="en-US" sz="2000" b="1" dirty="0">
                <a:ea typeface="Calibri" panose="020F0502020204030204" pitchFamily="34" charset="0"/>
                <a:cs typeface="Times New Roman" panose="02020603050405020304" pitchFamily="18" charset="0"/>
              </a:rPr>
              <a:t>This project aims at strengthening the capacity of workers' </a:t>
            </a:r>
            <a:r>
              <a:rPr lang="en-US" sz="2000" b="1" dirty="0" err="1">
                <a:ea typeface="Calibri" panose="020F0502020204030204" pitchFamily="34" charset="0"/>
                <a:cs typeface="Times New Roman" panose="02020603050405020304" pitchFamily="18" charset="0"/>
              </a:rPr>
              <a:t>organisations</a:t>
            </a:r>
            <a:r>
              <a:rPr lang="en-US" sz="2000" b="1" dirty="0">
                <a:ea typeface="Calibri" panose="020F0502020204030204" pitchFamily="34" charset="0"/>
                <a:cs typeface="Times New Roman" panose="02020603050405020304" pitchFamily="18" charset="0"/>
              </a:rPr>
              <a:t> to address challenges related to </a:t>
            </a:r>
          </a:p>
          <a:p>
            <a:r>
              <a:rPr lang="en-US" sz="2000" b="1" dirty="0">
                <a:ea typeface="Calibri" panose="020F0502020204030204" pitchFamily="34" charset="0"/>
                <a:cs typeface="Times New Roman" panose="02020603050405020304" pitchFamily="18" charset="0"/>
              </a:rPr>
              <a:t>changes in employment and work and social dialogue. Expected results consist in improved expertise for </a:t>
            </a:r>
          </a:p>
          <a:p>
            <a:r>
              <a:rPr lang="en-US" sz="2000" b="1" dirty="0">
                <a:ea typeface="Calibri" panose="020F0502020204030204" pitchFamily="34" charset="0"/>
                <a:cs typeface="Times New Roman" panose="02020603050405020304" pitchFamily="18" charset="0"/>
              </a:rPr>
              <a:t>workers' representatives for participation in European social dialogue, better understanding of issues</a:t>
            </a:r>
          </a:p>
          <a:p>
            <a:r>
              <a:rPr lang="en-US" sz="2000" b="1" dirty="0">
                <a:ea typeface="Calibri" panose="020F0502020204030204" pitchFamily="34" charset="0"/>
                <a:cs typeface="Times New Roman" panose="02020603050405020304" pitchFamily="18" charset="0"/>
              </a:rPr>
              <a:t>discussed in European social dialogue, sharing ideas/experience on European social dialogue as well</a:t>
            </a:r>
          </a:p>
          <a:p>
            <a:r>
              <a:rPr lang="en-US" sz="2000" b="1" dirty="0">
                <a:ea typeface="Calibri" panose="020F0502020204030204" pitchFamily="34" charset="0"/>
                <a:cs typeface="Times New Roman" panose="02020603050405020304" pitchFamily="18" charset="0"/>
              </a:rPr>
              <a:t>as improving the capacity of workers' </a:t>
            </a:r>
            <a:r>
              <a:rPr lang="en-US" sz="2000" b="1" dirty="0" err="1">
                <a:ea typeface="Calibri" panose="020F0502020204030204" pitchFamily="34" charset="0"/>
                <a:cs typeface="Times New Roman" panose="02020603050405020304" pitchFamily="18" charset="0"/>
              </a:rPr>
              <a:t>organisations</a:t>
            </a:r>
            <a:r>
              <a:rPr lang="en-US" sz="2000" b="1" dirty="0">
                <a:ea typeface="Calibri" panose="020F0502020204030204" pitchFamily="34" charset="0"/>
                <a:cs typeface="Times New Roman" panose="02020603050405020304" pitchFamily="18" charset="0"/>
              </a:rPr>
              <a:t>.</a:t>
            </a:r>
            <a:endParaRPr lang="pl-PL" sz="2000" b="1" dirty="0">
              <a:effectLst/>
              <a:ea typeface="Calibri" panose="020F0502020204030204" pitchFamily="34" charset="0"/>
              <a:cs typeface="Times New Roman" panose="02020603050405020304" pitchFamily="18" charset="0"/>
            </a:endParaRPr>
          </a:p>
        </p:txBody>
      </p:sp>
      <p:sp>
        <p:nvSpPr>
          <p:cNvPr id="5" name="Titolo 1">
            <a:extLst>
              <a:ext uri="{FF2B5EF4-FFF2-40B4-BE49-F238E27FC236}">
                <a16:creationId xmlns:a16="http://schemas.microsoft.com/office/drawing/2014/main" id="{D77073CD-0EAC-89B2-2F70-86DD8672CBA3}"/>
              </a:ext>
            </a:extLst>
          </p:cNvPr>
          <p:cNvSpPr txBox="1">
            <a:spLocks/>
          </p:cNvSpPr>
          <p:nvPr/>
        </p:nvSpPr>
        <p:spPr>
          <a:xfrm>
            <a:off x="3871783" y="3871780"/>
            <a:ext cx="7999547" cy="7680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marL="342900" indent="-342900">
              <a:buFont typeface="Arial" panose="020B0604020202020204" pitchFamily="34" charset="0"/>
              <a:buChar char="•"/>
            </a:pPr>
            <a:endParaRPr lang="it-IT" sz="30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9529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nodePh="1">
                                  <p:stCondLst>
                                    <p:cond delay="0"/>
                                  </p:stCondLst>
                                  <p:endCondLst>
                                    <p:cond evt="begin" delay="0">
                                      <p:tn val="47"/>
                                    </p:cond>
                                  </p:end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392027" y="763253"/>
            <a:ext cx="11519236" cy="3057525"/>
          </a:xfrm>
        </p:spPr>
        <p:txBody>
          <a:bodyPr/>
          <a:lstStyle/>
          <a:p>
            <a:r>
              <a:rPr lang="pl-PL" sz="2200" cap="none" dirty="0">
                <a:latin typeface="+mn-lt"/>
                <a:ea typeface="Calibri" panose="020F0502020204030204" pitchFamily="34" charset="0"/>
                <a:cs typeface="Times New Roman" panose="02020603050405020304" pitchFamily="18" charset="0"/>
              </a:rPr>
              <a:t>L</a:t>
            </a:r>
            <a:r>
              <a:rPr lang="it-IT" sz="2200" cap="none" dirty="0">
                <a:latin typeface="+mn-lt"/>
                <a:ea typeface="Calibri" panose="020F0502020204030204" pitchFamily="34" charset="0"/>
                <a:cs typeface="Times New Roman" panose="02020603050405020304" pitchFamily="18" charset="0"/>
              </a:rPr>
              <a:t>eader: </a:t>
            </a:r>
            <a:r>
              <a:rPr lang="pl-PL" sz="2200" cap="none" dirty="0">
                <a:latin typeface="+mn-lt"/>
                <a:ea typeface="Calibri" panose="020F0502020204030204" pitchFamily="34" charset="0"/>
                <a:cs typeface="Times New Roman" panose="02020603050405020304" pitchFamily="18" charset="0"/>
              </a:rPr>
              <a:t>ALL </a:t>
            </a:r>
            <a:r>
              <a:rPr lang="en-US" sz="2200" cap="none" dirty="0">
                <a:latin typeface="+mn-lt"/>
                <a:ea typeface="Calibri" panose="020F0502020204030204" pitchFamily="34" charset="0"/>
                <a:cs typeface="Times New Roman" panose="02020603050405020304" pitchFamily="18" charset="0"/>
              </a:rPr>
              <a:t>P</a:t>
            </a:r>
            <a:r>
              <a:rPr lang="pl-PL" sz="2200" cap="none" dirty="0">
                <a:latin typeface="+mn-lt"/>
                <a:ea typeface="Calibri" panose="020F0502020204030204" pitchFamily="34" charset="0"/>
                <a:cs typeface="Times New Roman" panose="02020603050405020304" pitchFamily="18" charset="0"/>
              </a:rPr>
              <a:t>OLAND ALLIANCE OF TRADE UNIONS – </a:t>
            </a:r>
            <a:r>
              <a:rPr lang="en-US" sz="2200" cap="none" dirty="0">
                <a:latin typeface="+mn-lt"/>
                <a:ea typeface="Calibri" panose="020F0502020204030204" pitchFamily="34" charset="0"/>
                <a:cs typeface="Times New Roman" panose="02020603050405020304" pitchFamily="18" charset="0"/>
              </a:rPr>
              <a:t>OPZZ</a:t>
            </a:r>
            <a:r>
              <a:rPr lang="pl-PL" sz="2200" cap="none" dirty="0">
                <a:latin typeface="+mn-lt"/>
                <a:ea typeface="Calibri" panose="020F0502020204030204" pitchFamily="34" charset="0"/>
                <a:cs typeface="Times New Roman" panose="02020603050405020304" pitchFamily="18" charset="0"/>
              </a:rPr>
              <a:t> (PL)</a:t>
            </a:r>
            <a:br>
              <a:rPr lang="pl-PL" sz="2200" cap="none" dirty="0">
                <a:latin typeface="+mn-lt"/>
                <a:ea typeface="Calibri" panose="020F0502020204030204" pitchFamily="34" charset="0"/>
                <a:cs typeface="Times New Roman" panose="02020603050405020304" pitchFamily="18" charset="0"/>
              </a:rPr>
            </a:br>
            <a:br>
              <a:rPr lang="pl-PL" sz="2200" cap="none" dirty="0">
                <a:latin typeface="+mn-lt"/>
                <a:ea typeface="Calibri" panose="020F0502020204030204" pitchFamily="34" charset="0"/>
                <a:cs typeface="Times New Roman" panose="02020603050405020304" pitchFamily="18" charset="0"/>
              </a:rPr>
            </a:br>
            <a:r>
              <a:rPr lang="pl-PL" sz="2200" cap="none" dirty="0">
                <a:latin typeface="+mn-lt"/>
                <a:ea typeface="Calibri" panose="020F0502020204030204" pitchFamily="34" charset="0"/>
                <a:cs typeface="Times New Roman" panose="02020603050405020304" pitchFamily="18" charset="0"/>
              </a:rPr>
              <a:t>Partners:</a:t>
            </a:r>
            <a:br>
              <a:rPr lang="pl-PL" sz="2200" cap="none" dirty="0">
                <a:latin typeface="+mn-lt"/>
                <a:ea typeface="Calibri" panose="020F0502020204030204" pitchFamily="34" charset="0"/>
                <a:cs typeface="Times New Roman" panose="02020603050405020304" pitchFamily="18" charset="0"/>
              </a:rPr>
            </a:br>
            <a:r>
              <a:rPr lang="en-US" sz="2200" dirty="0">
                <a:latin typeface="+mn-lt"/>
              </a:rPr>
              <a:t>GENERAL WORKERS UNION TRADE UNION</a:t>
            </a:r>
            <a:r>
              <a:rPr lang="pl-PL" sz="2200" dirty="0">
                <a:latin typeface="+mn-lt"/>
              </a:rPr>
              <a:t> – GWU (MT)</a:t>
            </a:r>
            <a:br>
              <a:rPr lang="pl-PL" sz="2200" dirty="0">
                <a:latin typeface="+mn-lt"/>
              </a:rPr>
            </a:br>
            <a:br>
              <a:rPr lang="pl-PL" sz="2200" dirty="0">
                <a:latin typeface="+mn-lt"/>
              </a:rPr>
            </a:br>
            <a:r>
              <a:rPr lang="en-US" sz="2200" dirty="0">
                <a:latin typeface="+mn-lt"/>
              </a:rPr>
              <a:t>THE CONFEDERATION OF PROGRESSIVE TRADE UNIONS OF TURKEY</a:t>
            </a:r>
            <a:r>
              <a:rPr lang="pl-PL" sz="2200" dirty="0">
                <a:latin typeface="+mn-lt"/>
              </a:rPr>
              <a:t> – DISK (TR)</a:t>
            </a:r>
            <a:br>
              <a:rPr lang="pl-PL" sz="2200" dirty="0">
                <a:latin typeface="+mn-lt"/>
              </a:rPr>
            </a:br>
            <a:br>
              <a:rPr lang="pl-PL" sz="2200" dirty="0">
                <a:latin typeface="+mn-lt"/>
              </a:rPr>
            </a:br>
            <a:r>
              <a:rPr lang="es-ES" sz="2200" dirty="0">
                <a:latin typeface="+mn-lt"/>
              </a:rPr>
              <a:t>FUNDACION CULTURAL PRIMERO DE MAYO - CULTURAL 1 DE MAYO</a:t>
            </a:r>
            <a:r>
              <a:rPr lang="pl-PL" sz="2200" dirty="0">
                <a:latin typeface="+mn-lt"/>
              </a:rPr>
              <a:t> – F1m (ES)</a:t>
            </a:r>
            <a:br>
              <a:rPr lang="pl-PL" sz="2200" dirty="0">
                <a:latin typeface="+mn-lt"/>
              </a:rPr>
            </a:br>
            <a:br>
              <a:rPr lang="pl-PL" sz="2200" dirty="0">
                <a:latin typeface="+mn-lt"/>
              </a:rPr>
            </a:br>
            <a:r>
              <a:rPr lang="en-US" sz="2200" dirty="0">
                <a:latin typeface="+mn-lt"/>
              </a:rPr>
              <a:t>Italian General Confederation of </a:t>
            </a:r>
            <a:r>
              <a:rPr lang="en-US" sz="2200" dirty="0" err="1">
                <a:latin typeface="+mn-lt"/>
              </a:rPr>
              <a:t>Labour</a:t>
            </a:r>
            <a:r>
              <a:rPr lang="pl-PL" sz="2200" dirty="0">
                <a:latin typeface="+mn-lt"/>
              </a:rPr>
              <a:t> </a:t>
            </a:r>
            <a:r>
              <a:rPr lang="it-IT" sz="2200" dirty="0">
                <a:latin typeface="+mn-lt"/>
              </a:rPr>
              <a:t>– CGIL</a:t>
            </a:r>
            <a:r>
              <a:rPr lang="pl-PL" sz="2200" dirty="0">
                <a:latin typeface="+mn-lt"/>
              </a:rPr>
              <a:t> (IT)</a:t>
            </a:r>
            <a:br>
              <a:rPr lang="pl-PL" sz="2200" dirty="0">
                <a:latin typeface="+mn-lt"/>
              </a:rPr>
            </a:br>
            <a:br>
              <a:rPr lang="pl-PL" sz="2200" dirty="0">
                <a:latin typeface="+mn-lt"/>
              </a:rPr>
            </a:br>
            <a:r>
              <a:rPr lang="en-US" sz="2200" dirty="0">
                <a:latin typeface="+mn-lt"/>
              </a:rPr>
              <a:t> Confederation of Autonomous Trade Unions of Serbia</a:t>
            </a:r>
            <a:r>
              <a:rPr lang="pl-PL" sz="2200" dirty="0">
                <a:latin typeface="+mn-lt"/>
              </a:rPr>
              <a:t> – CATUS (</a:t>
            </a:r>
            <a:r>
              <a:rPr lang="pl-PL" sz="2200" dirty="0" err="1">
                <a:latin typeface="+mn-lt"/>
              </a:rPr>
              <a:t>rs</a:t>
            </a:r>
            <a:r>
              <a:rPr lang="pl-PL" sz="2200" dirty="0">
                <a:latin typeface="+mn-lt"/>
              </a:rPr>
              <a:t>)</a:t>
            </a:r>
            <a:br>
              <a:rPr lang="pl-PL" sz="2200" dirty="0">
                <a:latin typeface="+mn-lt"/>
              </a:rPr>
            </a:br>
            <a:br>
              <a:rPr lang="pl-PL" sz="2200" dirty="0">
                <a:latin typeface="+mn-lt"/>
              </a:rPr>
            </a:br>
            <a:r>
              <a:rPr lang="en-US" sz="2200" dirty="0">
                <a:latin typeface="+mn-lt"/>
              </a:rPr>
              <a:t>Association of Free Trade Unions of Slovenia </a:t>
            </a:r>
            <a:r>
              <a:rPr lang="pl-PL" sz="2200" dirty="0">
                <a:latin typeface="+mn-lt"/>
              </a:rPr>
              <a:t>– </a:t>
            </a:r>
            <a:r>
              <a:rPr lang="pl-PL" sz="2200" dirty="0" err="1">
                <a:latin typeface="+mn-lt"/>
              </a:rPr>
              <a:t>zsss</a:t>
            </a:r>
            <a:r>
              <a:rPr lang="pl-PL" sz="2200" dirty="0">
                <a:latin typeface="+mn-lt"/>
              </a:rPr>
              <a:t> (</a:t>
            </a:r>
            <a:r>
              <a:rPr lang="pl-PL" sz="2200" dirty="0" err="1">
                <a:latin typeface="+mn-lt"/>
              </a:rPr>
              <a:t>sl</a:t>
            </a:r>
            <a:r>
              <a:rPr lang="pl-PL" sz="2200" dirty="0">
                <a:latin typeface="+mn-lt"/>
              </a:rPr>
              <a:t>)</a:t>
            </a:r>
            <a:br>
              <a:rPr lang="it-IT" sz="2200" cap="none" dirty="0">
                <a:latin typeface="+mn-lt"/>
                <a:ea typeface="Calibri" panose="020F0502020204030204" pitchFamily="34" charset="0"/>
                <a:cs typeface="Times New Roman" panose="02020603050405020304" pitchFamily="18" charset="0"/>
              </a:rPr>
            </a:br>
            <a:br>
              <a:rPr lang="pl-PL" sz="2200" cap="none" dirty="0">
                <a:latin typeface="+mn-lt"/>
                <a:ea typeface="Calibri" panose="020F0502020204030204" pitchFamily="34" charset="0"/>
                <a:cs typeface="Times New Roman" panose="02020603050405020304" pitchFamily="18" charset="0"/>
              </a:rPr>
            </a:br>
            <a:r>
              <a:rPr lang="pl-PL" sz="2200" cap="none" dirty="0">
                <a:latin typeface="+mn-lt"/>
                <a:ea typeface="Calibri" panose="020F0502020204030204" pitchFamily="34" charset="0"/>
                <a:cs typeface="Times New Roman" panose="02020603050405020304" pitchFamily="18" charset="0"/>
              </a:rPr>
              <a:t>HUNGARIAN TRADE UNION CONFEDERATION – MASZSZ (HU)</a:t>
            </a: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endParaRPr lang="it-IT" sz="2200" dirty="0">
              <a:latin typeface="+mn-lt"/>
            </a:endParaRPr>
          </a:p>
        </p:txBody>
      </p:sp>
      <p:sp>
        <p:nvSpPr>
          <p:cNvPr id="2" name="Titolo 1">
            <a:extLst>
              <a:ext uri="{FF2B5EF4-FFF2-40B4-BE49-F238E27FC236}">
                <a16:creationId xmlns:a16="http://schemas.microsoft.com/office/drawing/2014/main" id="{2B6D32BE-CC7B-1DF1-F852-2F1108886170}"/>
              </a:ext>
            </a:extLst>
          </p:cNvPr>
          <p:cNvSpPr txBox="1">
            <a:spLocks/>
          </p:cNvSpPr>
          <p:nvPr/>
        </p:nvSpPr>
        <p:spPr>
          <a:xfrm>
            <a:off x="2372132" y="214094"/>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200" dirty="0">
                <a:latin typeface="Arial Black" panose="020B0604020202020204" pitchFamily="34" charset="0"/>
                <a:ea typeface="Arial Regular" pitchFamily="34" charset="-122"/>
                <a:cs typeface="Arial Black" panose="020B0604020202020204" pitchFamily="34" charset="0"/>
              </a:rPr>
              <a:t>CONSORtium (1/</a:t>
            </a:r>
            <a:r>
              <a:rPr lang="pl-PL" sz="2200" dirty="0">
                <a:latin typeface="Arial Black" panose="020B0604020202020204" pitchFamily="34" charset="0"/>
                <a:ea typeface="Arial Regular" pitchFamily="34" charset="-122"/>
                <a:cs typeface="Arial Black" panose="020B0604020202020204" pitchFamily="34" charset="0"/>
              </a:rPr>
              <a:t>2</a:t>
            </a:r>
            <a:r>
              <a:rPr lang="it-IT" sz="2200" dirty="0">
                <a:latin typeface="Arial Black" panose="020B0604020202020204" pitchFamily="34" charset="0"/>
                <a:ea typeface="Arial Regular" pitchFamily="34" charset="-122"/>
                <a:cs typeface="Arial Black" panose="020B0604020202020204" pitchFamily="34" charset="0"/>
              </a:rPr>
              <a:t>)</a:t>
            </a:r>
            <a:endParaRPr lang="it-IT" sz="22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6856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392027" y="763253"/>
            <a:ext cx="11519236" cy="3057525"/>
          </a:xfrm>
        </p:spPr>
        <p:txBody>
          <a:bodyPr/>
          <a:lstStyle/>
          <a:p>
            <a:br>
              <a:rPr lang="it-IT"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A</a:t>
            </a:r>
            <a:r>
              <a:rPr lang="pl-PL" sz="2200" cap="none" dirty="0">
                <a:latin typeface="+mn-lt"/>
                <a:ea typeface="Calibri" panose="020F0502020204030204" pitchFamily="34" charset="0"/>
                <a:cs typeface="Times New Roman" panose="02020603050405020304" pitchFamily="18" charset="0"/>
              </a:rPr>
              <a:t>SSOCIATED PARTNERS</a:t>
            </a:r>
            <a:r>
              <a:rPr lang="en-US" sz="2200" cap="none" dirty="0">
                <a:latin typeface="+mn-lt"/>
                <a:ea typeface="Calibri" panose="020F0502020204030204" pitchFamily="34" charset="0"/>
                <a:cs typeface="Times New Roman" panose="02020603050405020304" pitchFamily="18" charset="0"/>
              </a:rPr>
              <a:t>:</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T</a:t>
            </a:r>
            <a:r>
              <a:rPr lang="pl-PL" sz="2200" cap="none" dirty="0">
                <a:latin typeface="+mn-lt"/>
                <a:ea typeface="Calibri" panose="020F0502020204030204" pitchFamily="34" charset="0"/>
                <a:cs typeface="Times New Roman" panose="02020603050405020304" pitchFamily="18" charset="0"/>
              </a:rPr>
              <a:t>HE EUROPEAN TRADE UNION CONFEDERATION </a:t>
            </a:r>
            <a:r>
              <a:rPr lang="en-US" sz="2200" cap="none" dirty="0">
                <a:latin typeface="+mn-lt"/>
                <a:ea typeface="Calibri" panose="020F0502020204030204" pitchFamily="34" charset="0"/>
                <a:cs typeface="Times New Roman" panose="02020603050405020304" pitchFamily="18" charset="0"/>
              </a:rPr>
              <a:t>– ETUC </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E</a:t>
            </a:r>
            <a:r>
              <a:rPr lang="pl-PL" sz="2200" cap="none" dirty="0">
                <a:latin typeface="+mn-lt"/>
                <a:ea typeface="Calibri" panose="020F0502020204030204" pitchFamily="34" charset="0"/>
                <a:cs typeface="Times New Roman" panose="02020603050405020304" pitchFamily="18" charset="0"/>
              </a:rPr>
              <a:t>UROCADRES</a:t>
            </a:r>
            <a:r>
              <a:rPr lang="en-US" sz="2200" cap="none" dirty="0">
                <a:latin typeface="+mn-lt"/>
                <a:ea typeface="Calibri" panose="020F0502020204030204" pitchFamily="34" charset="0"/>
                <a:cs typeface="Times New Roman" panose="02020603050405020304" pitchFamily="18" charset="0"/>
              </a:rPr>
              <a:t> </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T</a:t>
            </a:r>
            <a:r>
              <a:rPr lang="pl-PL" sz="2200" cap="none" dirty="0">
                <a:latin typeface="+mn-lt"/>
                <a:ea typeface="Calibri" panose="020F0502020204030204" pitchFamily="34" charset="0"/>
                <a:cs typeface="Times New Roman" panose="02020603050405020304" pitchFamily="18" charset="0"/>
              </a:rPr>
              <a:t>HE NATIONAL TRADE UNION CONFEDERATION</a:t>
            </a:r>
            <a:r>
              <a:rPr lang="en-US" sz="2200" cap="none" dirty="0">
                <a:latin typeface="+mn-lt"/>
                <a:ea typeface="Calibri" panose="020F0502020204030204" pitchFamily="34" charset="0"/>
                <a:cs typeface="Times New Roman" panose="02020603050405020304" pitchFamily="18" charset="0"/>
              </a:rPr>
              <a:t> - </a:t>
            </a:r>
            <a:r>
              <a:rPr lang="pl-PL" sz="2200" cap="none" dirty="0">
                <a:latin typeface="+mn-lt"/>
                <a:ea typeface="Calibri" panose="020F0502020204030204" pitchFamily="34" charset="0"/>
                <a:cs typeface="Times New Roman" panose="02020603050405020304" pitchFamily="18" charset="0"/>
              </a:rPr>
              <a:t>CARTEL</a:t>
            </a:r>
            <a:r>
              <a:rPr lang="en-US" sz="2200" cap="none" dirty="0">
                <a:latin typeface="+mn-lt"/>
                <a:ea typeface="Calibri" panose="020F0502020204030204" pitchFamily="34" charset="0"/>
                <a:cs typeface="Times New Roman" panose="02020603050405020304" pitchFamily="18" charset="0"/>
              </a:rPr>
              <a:t> ALFA </a:t>
            </a:r>
            <a:br>
              <a:rPr lang="en-US"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endParaRPr lang="it-IT" sz="2200" dirty="0">
              <a:latin typeface="+mn-lt"/>
            </a:endParaRPr>
          </a:p>
        </p:txBody>
      </p:sp>
      <p:sp>
        <p:nvSpPr>
          <p:cNvPr id="2" name="Titolo 1">
            <a:extLst>
              <a:ext uri="{FF2B5EF4-FFF2-40B4-BE49-F238E27FC236}">
                <a16:creationId xmlns:a16="http://schemas.microsoft.com/office/drawing/2014/main" id="{2B6D32BE-CC7B-1DF1-F852-2F1108886170}"/>
              </a:ext>
            </a:extLst>
          </p:cNvPr>
          <p:cNvSpPr txBox="1">
            <a:spLocks/>
          </p:cNvSpPr>
          <p:nvPr/>
        </p:nvSpPr>
        <p:spPr>
          <a:xfrm>
            <a:off x="2372132" y="214094"/>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200" dirty="0">
                <a:latin typeface="Arial Black" panose="020B0604020202020204" pitchFamily="34" charset="0"/>
                <a:ea typeface="Arial Regular" pitchFamily="34" charset="-122"/>
                <a:cs typeface="Arial Black" panose="020B0604020202020204" pitchFamily="34" charset="0"/>
              </a:rPr>
              <a:t>CONSORtium (</a:t>
            </a:r>
            <a:r>
              <a:rPr lang="pl-PL" sz="2200" dirty="0">
                <a:latin typeface="Arial Black" panose="020B0604020202020204" pitchFamily="34" charset="0"/>
                <a:ea typeface="Arial Regular" pitchFamily="34" charset="-122"/>
                <a:cs typeface="Arial Black" panose="020B0604020202020204" pitchFamily="34" charset="0"/>
              </a:rPr>
              <a:t>2</a:t>
            </a:r>
            <a:r>
              <a:rPr lang="it-IT" sz="2200" dirty="0">
                <a:latin typeface="Arial Black" panose="020B0604020202020204" pitchFamily="34" charset="0"/>
                <a:ea typeface="Arial Regular" pitchFamily="34" charset="-122"/>
                <a:cs typeface="Arial Black" panose="020B0604020202020204" pitchFamily="34" charset="0"/>
              </a:rPr>
              <a:t>/</a:t>
            </a:r>
            <a:r>
              <a:rPr lang="pl-PL" sz="2200" dirty="0">
                <a:latin typeface="Arial Black" panose="020B0604020202020204" pitchFamily="34" charset="0"/>
                <a:ea typeface="Arial Regular" pitchFamily="34" charset="-122"/>
                <a:cs typeface="Arial Black" panose="020B0604020202020204" pitchFamily="34" charset="0"/>
              </a:rPr>
              <a:t>2</a:t>
            </a:r>
            <a:r>
              <a:rPr lang="it-IT" sz="2200" dirty="0">
                <a:latin typeface="Arial Black" panose="020B0604020202020204" pitchFamily="34" charset="0"/>
                <a:ea typeface="Arial Regular" pitchFamily="34" charset="-122"/>
                <a:cs typeface="Arial Black" panose="020B0604020202020204" pitchFamily="34" charset="0"/>
              </a:rPr>
              <a:t>)</a:t>
            </a:r>
            <a:endParaRPr lang="it-IT" sz="22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1154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A98A574-31D2-1A36-CF75-A265E019581C}"/>
              </a:ext>
            </a:extLst>
          </p:cNvPr>
          <p:cNvSpPr txBox="1">
            <a:spLocks/>
          </p:cNvSpPr>
          <p:nvPr/>
        </p:nvSpPr>
        <p:spPr>
          <a:xfrm>
            <a:off x="3559249" y="120305"/>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DURATION: 1 </a:t>
            </a:r>
            <a:r>
              <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SEPTEMBER</a:t>
            </a:r>
            <a:r>
              <a:rPr lang="it-IT"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 2023 – 30 </a:t>
            </a:r>
            <a:r>
              <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APRIL</a:t>
            </a:r>
            <a:r>
              <a:rPr lang="it-IT"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 2025</a:t>
            </a:r>
            <a:endPar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endParaRPr>
          </a:p>
          <a:p>
            <a:pPr algn="ctr"/>
            <a:endPar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endParaRPr>
          </a:p>
          <a:p>
            <a:pPr algn="ctr"/>
            <a:endPar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endParaRPr>
          </a:p>
          <a:p>
            <a:pPr algn="ctr"/>
            <a:r>
              <a:rPr lang="pl-PL" sz="2000" dirty="0">
                <a:solidFill>
                  <a:srgbClr val="202C8F"/>
                </a:solidFill>
                <a:latin typeface="Arial Black" panose="020B0604020202020204" pitchFamily="34" charset="0"/>
                <a:ea typeface="Arial Regular" pitchFamily="34" charset="-122"/>
                <a:cs typeface="Arial Black" panose="020B0604020202020204" pitchFamily="34" charset="0"/>
              </a:rPr>
              <a:t>CREATION OF TUDO NETWORK</a:t>
            </a:r>
            <a:endParaRPr lang="it-IT" sz="3000" dirty="0">
              <a:solidFill>
                <a:srgbClr val="202C8F"/>
              </a:solidFill>
              <a:latin typeface="Arial Black" panose="020B0604020202020204" pitchFamily="34" charset="0"/>
              <a:cs typeface="Arial Black" panose="020B0604020202020204" pitchFamily="34" charset="0"/>
            </a:endParaRPr>
          </a:p>
        </p:txBody>
      </p:sp>
      <p:sp>
        <p:nvSpPr>
          <p:cNvPr id="7" name="Titolo 1">
            <a:extLst>
              <a:ext uri="{FF2B5EF4-FFF2-40B4-BE49-F238E27FC236}">
                <a16:creationId xmlns:a16="http://schemas.microsoft.com/office/drawing/2014/main" id="{7C3C22C1-0DAE-FF69-DF6E-214F590EC832}"/>
              </a:ext>
            </a:extLst>
          </p:cNvPr>
          <p:cNvSpPr txBox="1">
            <a:spLocks/>
          </p:cNvSpPr>
          <p:nvPr/>
        </p:nvSpPr>
        <p:spPr>
          <a:xfrm>
            <a:off x="3621180" y="1200193"/>
            <a:ext cx="4405657" cy="219043"/>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endParaRPr lang="it-IT" sz="3000" dirty="0">
              <a:latin typeface="Arial Black" panose="020B0604020202020204" pitchFamily="34" charset="0"/>
              <a:cs typeface="Arial Black" panose="020B0604020202020204" pitchFamily="34" charset="0"/>
            </a:endParaRPr>
          </a:p>
        </p:txBody>
      </p:sp>
      <p:sp>
        <p:nvSpPr>
          <p:cNvPr id="8" name="Titolo 1">
            <a:extLst>
              <a:ext uri="{FF2B5EF4-FFF2-40B4-BE49-F238E27FC236}">
                <a16:creationId xmlns:a16="http://schemas.microsoft.com/office/drawing/2014/main" id="{D8DC021A-1AE1-6E1B-4F4A-76619831486D}"/>
              </a:ext>
            </a:extLst>
          </p:cNvPr>
          <p:cNvSpPr txBox="1">
            <a:spLocks/>
          </p:cNvSpPr>
          <p:nvPr/>
        </p:nvSpPr>
        <p:spPr>
          <a:xfrm>
            <a:off x="7540433" y="1963804"/>
            <a:ext cx="4405657" cy="173324"/>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000" dirty="0">
                <a:latin typeface="Arial Black" panose="020B0604020202020204" pitchFamily="34" charset="0"/>
                <a:ea typeface="Arial Regular" pitchFamily="34" charset="-122"/>
                <a:cs typeface="Arial Black" panose="020B0604020202020204" pitchFamily="34" charset="0"/>
              </a:rPr>
              <a:t>Exchange of good practices and </a:t>
            </a:r>
            <a:r>
              <a:rPr lang="it-IT" sz="2000" dirty="0" err="1">
                <a:latin typeface="Arial Black" panose="020B0604020202020204" pitchFamily="34" charset="0"/>
                <a:ea typeface="Arial Regular" pitchFamily="34" charset="-122"/>
                <a:cs typeface="Arial Black" panose="020B0604020202020204" pitchFamily="34" charset="0"/>
              </a:rPr>
              <a:t>experiences</a:t>
            </a:r>
            <a:endParaRPr lang="it-IT" sz="3000" dirty="0">
              <a:latin typeface="Arial Black" panose="020B0604020202020204" pitchFamily="34" charset="0"/>
              <a:cs typeface="Arial Black" panose="020B0604020202020204" pitchFamily="34" charset="0"/>
            </a:endParaRPr>
          </a:p>
        </p:txBody>
      </p:sp>
      <p:sp>
        <p:nvSpPr>
          <p:cNvPr id="9" name="Titolo 1">
            <a:extLst>
              <a:ext uri="{FF2B5EF4-FFF2-40B4-BE49-F238E27FC236}">
                <a16:creationId xmlns:a16="http://schemas.microsoft.com/office/drawing/2014/main" id="{30EC744F-4B23-1D17-3B30-C3073E0B9E05}"/>
              </a:ext>
            </a:extLst>
          </p:cNvPr>
          <p:cNvSpPr txBox="1">
            <a:spLocks/>
          </p:cNvSpPr>
          <p:nvPr/>
        </p:nvSpPr>
        <p:spPr>
          <a:xfrm>
            <a:off x="3347011" y="3003791"/>
            <a:ext cx="4405657" cy="219043"/>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pl-PL" sz="2000" dirty="0">
                <a:latin typeface="Arial Black" panose="020B0604020202020204" pitchFamily="34" charset="0"/>
                <a:cs typeface="Arial Black" panose="020B0604020202020204" pitchFamily="34" charset="0"/>
              </a:rPr>
              <a:t>INFORMATIVE SEMINARS </a:t>
            </a:r>
            <a:endParaRPr lang="it-IT" sz="2000" dirty="0">
              <a:latin typeface="Arial Black" panose="020B0604020202020204" pitchFamily="34" charset="0"/>
              <a:cs typeface="Arial Black" panose="020B0604020202020204" pitchFamily="34" charset="0"/>
            </a:endParaRPr>
          </a:p>
        </p:txBody>
      </p:sp>
      <p:sp>
        <p:nvSpPr>
          <p:cNvPr id="10" name="Titolo 1">
            <a:extLst>
              <a:ext uri="{FF2B5EF4-FFF2-40B4-BE49-F238E27FC236}">
                <a16:creationId xmlns:a16="http://schemas.microsoft.com/office/drawing/2014/main" id="{19E34BF7-E177-DF4D-32F2-E03FAFF8D3FC}"/>
              </a:ext>
            </a:extLst>
          </p:cNvPr>
          <p:cNvSpPr txBox="1">
            <a:spLocks/>
          </p:cNvSpPr>
          <p:nvPr/>
        </p:nvSpPr>
        <p:spPr>
          <a:xfrm>
            <a:off x="5915112" y="3648809"/>
            <a:ext cx="3487633" cy="412333"/>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pl-PL" sz="2000" dirty="0">
                <a:latin typeface="Arial Black" panose="020B0604020202020204" pitchFamily="34" charset="0"/>
                <a:ea typeface="Arial Regular" pitchFamily="34" charset="-122"/>
                <a:cs typeface="Arial Black" panose="020B0604020202020204" pitchFamily="34" charset="0"/>
              </a:rPr>
              <a:t>E-LEARNING </a:t>
            </a:r>
            <a:r>
              <a:rPr lang="it-IT" sz="2000" dirty="0">
                <a:latin typeface="Arial Black" panose="020B0604020202020204" pitchFamily="34" charset="0"/>
                <a:ea typeface="Arial Regular" pitchFamily="34" charset="-122"/>
                <a:cs typeface="Arial Black" panose="020B0604020202020204" pitchFamily="34" charset="0"/>
              </a:rPr>
              <a:t>tool</a:t>
            </a:r>
            <a:endParaRPr lang="pl-PL" sz="2000" dirty="0">
              <a:latin typeface="Arial Black" panose="020B0604020202020204" pitchFamily="34" charset="0"/>
              <a:ea typeface="Arial Regular" pitchFamily="34" charset="-122"/>
              <a:cs typeface="Arial Black" panose="020B0604020202020204" pitchFamily="34" charset="0"/>
            </a:endParaRPr>
          </a:p>
          <a:p>
            <a:pPr algn="ctr"/>
            <a:endParaRPr lang="pl-PL" sz="2000" dirty="0">
              <a:latin typeface="Arial Black" panose="020B0604020202020204" pitchFamily="34" charset="0"/>
              <a:ea typeface="Arial Regular" pitchFamily="34" charset="-122"/>
              <a:cs typeface="Arial Black" panose="020B0604020202020204" pitchFamily="34" charset="0"/>
            </a:endParaRPr>
          </a:p>
          <a:p>
            <a:pPr algn="ctr"/>
            <a:r>
              <a:rPr lang="pl-PL" sz="2000" dirty="0">
                <a:latin typeface="Arial Black" panose="020B0604020202020204" pitchFamily="34" charset="0"/>
                <a:ea typeface="Arial Regular" pitchFamily="34" charset="-122"/>
                <a:cs typeface="Arial Black" panose="020B0604020202020204" pitchFamily="34" charset="0"/>
              </a:rPr>
              <a:t>	</a:t>
            </a:r>
            <a:r>
              <a:rPr lang="pl-PL" sz="2000" dirty="0" err="1">
                <a:latin typeface="Arial Black" panose="020B0604020202020204" pitchFamily="34" charset="0"/>
                <a:ea typeface="Arial Regular" pitchFamily="34" charset="-122"/>
                <a:cs typeface="Arial Black" panose="020B0604020202020204" pitchFamily="34" charset="0"/>
              </a:rPr>
              <a:t>Dissemination</a:t>
            </a:r>
            <a:r>
              <a:rPr lang="pl-PL" sz="2000" dirty="0">
                <a:latin typeface="Arial Black" panose="020B0604020202020204" pitchFamily="34" charset="0"/>
                <a:ea typeface="Arial Regular" pitchFamily="34" charset="-122"/>
                <a:cs typeface="Arial Black" panose="020B0604020202020204" pitchFamily="34" charset="0"/>
              </a:rPr>
              <a:t> 	</a:t>
            </a:r>
            <a:r>
              <a:rPr lang="pl-PL" sz="2000" dirty="0" err="1">
                <a:latin typeface="Arial Black" panose="020B0604020202020204" pitchFamily="34" charset="0"/>
                <a:ea typeface="Arial Regular" pitchFamily="34" charset="-122"/>
                <a:cs typeface="Arial Black" panose="020B0604020202020204" pitchFamily="34" charset="0"/>
              </a:rPr>
              <a:t>article</a:t>
            </a:r>
            <a:r>
              <a:rPr lang="pl-PL" sz="2000" dirty="0">
                <a:latin typeface="Arial Black" panose="020B0604020202020204" pitchFamily="34" charset="0"/>
                <a:ea typeface="Arial Regular" pitchFamily="34" charset="-122"/>
                <a:cs typeface="Arial Black" panose="020B0604020202020204" pitchFamily="34" charset="0"/>
              </a:rPr>
              <a:t> </a:t>
            </a:r>
            <a:endParaRPr lang="it-IT" sz="3000" dirty="0">
              <a:latin typeface="Arial Black" panose="020B0604020202020204" pitchFamily="34" charset="0"/>
              <a:cs typeface="Arial Black" panose="020B0604020202020204" pitchFamily="34" charset="0"/>
            </a:endParaRPr>
          </a:p>
        </p:txBody>
      </p:sp>
      <p:sp>
        <p:nvSpPr>
          <p:cNvPr id="11" name="Titolo 1">
            <a:extLst>
              <a:ext uri="{FF2B5EF4-FFF2-40B4-BE49-F238E27FC236}">
                <a16:creationId xmlns:a16="http://schemas.microsoft.com/office/drawing/2014/main" id="{F323A26C-E667-4092-F64D-BCC06FAA2C7D}"/>
              </a:ext>
            </a:extLst>
          </p:cNvPr>
          <p:cNvSpPr txBox="1">
            <a:spLocks/>
          </p:cNvSpPr>
          <p:nvPr/>
        </p:nvSpPr>
        <p:spPr>
          <a:xfrm>
            <a:off x="6096000" y="5568309"/>
            <a:ext cx="5403368" cy="674557"/>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en-US" sz="2000" dirty="0">
                <a:latin typeface="Arial Black" panose="020B0604020202020204" pitchFamily="34" charset="0"/>
                <a:ea typeface="Arial Regular" pitchFamily="34" charset="-122"/>
                <a:cs typeface="Arial Black" panose="020B0604020202020204" pitchFamily="34" charset="0"/>
              </a:rPr>
              <a:t>Boosted posts and paid-for social media ads </a:t>
            </a:r>
            <a:endParaRPr lang="it-IT" sz="30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208547" y="-120316"/>
            <a:ext cx="11718758" cy="4162928"/>
          </a:xfrm>
        </p:spPr>
        <p:txBody>
          <a:bodyPr/>
          <a:lstStyle/>
          <a:p>
            <a:br>
              <a:rPr lang="it-IT" sz="4000" cap="none" dirty="0">
                <a:effectLst/>
                <a:latin typeface="Calibri" panose="020F0502020204030204" pitchFamily="34" charset="0"/>
                <a:ea typeface="Calibri" panose="020F0502020204030204" pitchFamily="34" charset="0"/>
                <a:cs typeface="Times New Roman" panose="02020603050405020304" pitchFamily="18" charset="0"/>
              </a:rPr>
            </a:br>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it-IT" sz="4000" cap="none" dirty="0">
                <a:latin typeface="Calibri" panose="020F0502020204030204" pitchFamily="34" charset="0"/>
                <a:ea typeface="Calibri" panose="020F0502020204030204" pitchFamily="34" charset="0"/>
                <a:cs typeface="Times New Roman" panose="02020603050405020304" pitchFamily="18" charset="0"/>
              </a:rPr>
              <a:t>WORK PACKAGES</a:t>
            </a:r>
            <a:br>
              <a:rPr lang="it-IT" sz="1800" cap="none" dirty="0">
                <a:effectLst/>
                <a:latin typeface="Calibri" panose="020F0502020204030204" pitchFamily="34" charset="0"/>
                <a:ea typeface="Calibri" panose="020F0502020204030204" pitchFamily="34" charset="0"/>
                <a:cs typeface="Times New Roman" panose="02020603050405020304" pitchFamily="18" charset="0"/>
              </a:rPr>
            </a:br>
            <a:br>
              <a:rPr lang="it-IT" sz="3600" b="0" cap="none" dirty="0">
                <a:effectLst/>
                <a:latin typeface="+mn-lt"/>
                <a:ea typeface="Calibri" panose="020F0502020204030204" pitchFamily="34" charset="0"/>
                <a:cs typeface="Times New Roman" panose="02020603050405020304" pitchFamily="18" charset="0"/>
              </a:rPr>
            </a:br>
            <a:r>
              <a:rPr lang="it-IT" sz="3600" b="0" cap="none" dirty="0">
                <a:latin typeface="+mn-lt"/>
                <a:ea typeface="Calibri" panose="020F0502020204030204" pitchFamily="34" charset="0"/>
                <a:cs typeface="Times New Roman" panose="02020603050405020304" pitchFamily="18" charset="0"/>
              </a:rPr>
              <a:t>WP1 – </a:t>
            </a:r>
            <a:r>
              <a:rPr lang="pl-PL" sz="3600" b="0" cap="none" dirty="0">
                <a:latin typeface="+mn-lt"/>
                <a:ea typeface="Calibri" panose="020F0502020204030204" pitchFamily="34" charset="0"/>
                <a:cs typeface="Times New Roman" panose="02020603050405020304" pitchFamily="18" charset="0"/>
              </a:rPr>
              <a:t>Project management and </a:t>
            </a:r>
            <a:r>
              <a:rPr lang="pl-PL" sz="3600" b="0" cap="none" dirty="0" err="1">
                <a:latin typeface="+mn-lt"/>
                <a:ea typeface="Calibri" panose="020F0502020204030204" pitchFamily="34" charset="0"/>
                <a:cs typeface="Times New Roman" panose="02020603050405020304" pitchFamily="18" charset="0"/>
              </a:rPr>
              <a:t>coordination</a:t>
            </a:r>
            <a:r>
              <a:rPr lang="pl-PL" sz="3600" b="0" cap="none" dirty="0">
                <a:latin typeface="+mn-lt"/>
                <a:ea typeface="Calibri" panose="020F0502020204030204" pitchFamily="34" charset="0"/>
                <a:cs typeface="Times New Roman" panose="02020603050405020304" pitchFamily="18" charset="0"/>
              </a:rPr>
              <a:t>;</a:t>
            </a:r>
            <a:br>
              <a:rPr lang="it-IT" sz="3600" b="0" cap="none" dirty="0">
                <a:latin typeface="+mn-lt"/>
                <a:ea typeface="Calibri" panose="020F0502020204030204" pitchFamily="34" charset="0"/>
                <a:cs typeface="Times New Roman" panose="02020603050405020304" pitchFamily="18" charset="0"/>
              </a:rPr>
            </a:br>
            <a:br>
              <a:rPr lang="it-IT" sz="3600" b="0" cap="none" dirty="0">
                <a:latin typeface="+mn-lt"/>
                <a:ea typeface="Calibri" panose="020F0502020204030204" pitchFamily="34" charset="0"/>
                <a:cs typeface="Times New Roman" panose="02020603050405020304" pitchFamily="18" charset="0"/>
              </a:rPr>
            </a:br>
            <a:r>
              <a:rPr lang="it-IT" sz="3600" b="0" cap="none" dirty="0">
                <a:latin typeface="+mn-lt"/>
                <a:ea typeface="Calibri" panose="020F0502020204030204" pitchFamily="34" charset="0"/>
                <a:cs typeface="Times New Roman" panose="02020603050405020304" pitchFamily="18" charset="0"/>
              </a:rPr>
              <a:t>WP2 – </a:t>
            </a:r>
            <a:r>
              <a:rPr lang="pl-PL" sz="3600" b="0" cap="none" dirty="0">
                <a:latin typeface="+mn-lt"/>
              </a:rPr>
              <a:t>Project </a:t>
            </a:r>
            <a:r>
              <a:rPr lang="pl-PL" sz="3600" b="0" cap="none" dirty="0" err="1">
                <a:latin typeface="+mn-lt"/>
              </a:rPr>
              <a:t>disemination</a:t>
            </a:r>
            <a:r>
              <a:rPr lang="en-US" sz="3600" b="0" cap="none" dirty="0">
                <a:latin typeface="+mn-lt"/>
              </a:rPr>
              <a:t>;</a:t>
            </a:r>
            <a:br>
              <a:rPr lang="en-US" sz="3600" b="0" cap="none" dirty="0">
                <a:latin typeface="+mn-lt"/>
              </a:rPr>
            </a:br>
            <a:br>
              <a:rPr lang="en-US" sz="3600" b="0" cap="none" dirty="0">
                <a:latin typeface="+mn-lt"/>
              </a:rPr>
            </a:br>
            <a:r>
              <a:rPr lang="en-US" sz="3600" b="0" cap="none" dirty="0">
                <a:latin typeface="+mn-lt"/>
              </a:rPr>
              <a:t>WP3. Creation of TUDO network;</a:t>
            </a:r>
            <a:br>
              <a:rPr lang="en-US" sz="3600" b="0" cap="none" dirty="0">
                <a:latin typeface="+mn-lt"/>
              </a:rPr>
            </a:br>
            <a:br>
              <a:rPr lang="en-US" sz="3600" b="0" cap="none" dirty="0">
                <a:latin typeface="+mn-lt"/>
              </a:rPr>
            </a:br>
            <a:r>
              <a:rPr lang="en-US" sz="3600" b="0" cap="none" dirty="0">
                <a:latin typeface="+mn-lt"/>
              </a:rPr>
              <a:t>WP4. Capacity building</a:t>
            </a:r>
            <a:r>
              <a:rPr lang="pl-PL" sz="3600" b="0" cap="none" dirty="0">
                <a:latin typeface="+mn-lt"/>
              </a:rPr>
              <a:t>.</a:t>
            </a:r>
            <a:br>
              <a:rPr lang="it-IT" sz="2100" b="0" cap="none" dirty="0">
                <a:latin typeface="+mn-lt"/>
              </a:rPr>
            </a:br>
            <a:br>
              <a:rPr lang="it-IT" sz="2100" b="0" cap="none" dirty="0">
                <a:latin typeface="+mn-lt"/>
              </a:rPr>
            </a:br>
            <a:br>
              <a:rPr lang="it-IT" sz="2100" b="0" cap="none" dirty="0">
                <a:latin typeface="+mn-lt"/>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353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619685" y="600003"/>
            <a:ext cx="10671048" cy="768096"/>
          </a:xfrm>
        </p:spPr>
        <p:txBody>
          <a:bodyPr rtlCol="0">
            <a:normAutofit fontScale="90000"/>
          </a:bodyPr>
          <a:lstStyle>
            <a:defPPr>
              <a:defRPr lang="it-IT"/>
            </a:defPPr>
          </a:lstStyle>
          <a:p>
            <a:pPr rtl="0"/>
            <a:r>
              <a:rPr lang="it-IT" sz="3000" cap="none" dirty="0">
                <a:latin typeface="+mn-lt"/>
                <a:ea typeface="Calibri" panose="020F0502020204030204" pitchFamily="34" charset="0"/>
                <a:cs typeface="Times New Roman" panose="02020603050405020304" pitchFamily="18" charset="0"/>
              </a:rPr>
              <a:t>	WP1 – </a:t>
            </a:r>
            <a:r>
              <a:rPr lang="pl-PL" sz="3000" cap="none" dirty="0">
                <a:latin typeface="+mn-lt"/>
                <a:ea typeface="Calibri" panose="020F0502020204030204" pitchFamily="34" charset="0"/>
                <a:cs typeface="Times New Roman" panose="02020603050405020304" pitchFamily="18" charset="0"/>
              </a:rPr>
              <a:t>Project management and </a:t>
            </a:r>
            <a:r>
              <a:rPr lang="pl-PL" sz="3000" cap="none" dirty="0" err="1">
                <a:latin typeface="+mn-lt"/>
                <a:ea typeface="Calibri" panose="020F0502020204030204" pitchFamily="34" charset="0"/>
                <a:cs typeface="Times New Roman" panose="02020603050405020304" pitchFamily="18" charset="0"/>
              </a:rPr>
              <a:t>coordination</a:t>
            </a:r>
            <a:r>
              <a:rPr lang="pl-PL" sz="3000" cap="none" dirty="0">
                <a:latin typeface="+mn-lt"/>
                <a:ea typeface="Calibri" panose="020F0502020204030204" pitchFamily="34" charset="0"/>
                <a:cs typeface="Times New Roman" panose="02020603050405020304" pitchFamily="18" charset="0"/>
              </a:rPr>
              <a:t> (1/2) </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01.09.2023 – 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1187" y="1651142"/>
            <a:ext cx="11010900" cy="3897157"/>
          </a:xfrm>
          <a:prstGeom prst="rect">
            <a:avLst/>
          </a:prstGeom>
          <a:noFill/>
        </p:spPr>
        <p:txBody>
          <a:bodyPr wrap="square">
            <a:spAutoFit/>
          </a:bodyPr>
          <a:lstStyle/>
          <a:p>
            <a:pPr lvl="0">
              <a:lnSpc>
                <a:spcPct val="115000"/>
              </a:lnSpc>
            </a:pPr>
            <a:r>
              <a:rPr lang="it-IT" dirty="0">
                <a:solidFill>
                  <a:schemeClr val="accent6">
                    <a:lumMod val="75000"/>
                  </a:schemeClr>
                </a:solidFill>
                <a:effectLst/>
                <a:ea typeface="Calibri" panose="020F0502020204030204" pitchFamily="34" charset="0"/>
                <a:cs typeface="Times New Roman" panose="02020603050405020304" pitchFamily="18" charset="0"/>
              </a:rPr>
              <a:t>Responsible Partner: </a:t>
            </a:r>
            <a:r>
              <a:rPr lang="pl-PL" dirty="0">
                <a:solidFill>
                  <a:schemeClr val="accent6">
                    <a:lumMod val="75000"/>
                  </a:schemeClr>
                </a:solidFill>
                <a:ea typeface="Calibri" panose="020F0502020204030204" pitchFamily="34" charset="0"/>
                <a:cs typeface="Times New Roman" panose="02020603050405020304" pitchFamily="18" charset="0"/>
              </a:rPr>
              <a:t>OPZZ</a:t>
            </a:r>
            <a:endParaRPr lang="it-IT" dirty="0">
              <a:solidFill>
                <a:schemeClr val="accent6">
                  <a:lumMod val="75000"/>
                </a:schemeClr>
              </a:solidFill>
              <a:effectLst/>
              <a:ea typeface="Calibri" panose="020F0502020204030204" pitchFamily="34" charset="0"/>
              <a:cs typeface="Times New Roman" panose="02020603050405020304" pitchFamily="18" charset="0"/>
            </a:endParaRPr>
          </a:p>
          <a:p>
            <a:pPr lvl="0">
              <a:lnSpc>
                <a:spcPct val="115000"/>
              </a:lnSpc>
            </a:pPr>
            <a:endParaRPr lang="pl-PL" dirty="0">
              <a:solidFill>
                <a:schemeClr val="accent6">
                  <a:lumMod val="75000"/>
                </a:schemeClr>
              </a:solidFill>
              <a:ea typeface="Calibri" panose="020F0502020204030204" pitchFamily="34" charset="0"/>
              <a:cs typeface="Times New Roman" panose="02020603050405020304" pitchFamily="18" charset="0"/>
            </a:endParaRPr>
          </a:p>
          <a:p>
            <a:pPr lvl="0">
              <a:lnSpc>
                <a:spcPct val="115000"/>
              </a:lnSpc>
            </a:pPr>
            <a:r>
              <a:rPr lang="pl-PL" b="1" dirty="0" err="1">
                <a:solidFill>
                  <a:schemeClr val="accent6">
                    <a:lumMod val="75000"/>
                  </a:schemeClr>
                </a:solidFill>
                <a:ea typeface="Calibri" panose="020F0502020204030204" pitchFamily="34" charset="0"/>
                <a:cs typeface="Times New Roman" panose="02020603050405020304" pitchFamily="18" charset="0"/>
              </a:rPr>
              <a:t>Objectives</a:t>
            </a:r>
            <a:r>
              <a:rPr lang="en-US" dirty="0">
                <a:solidFill>
                  <a:schemeClr val="accent6">
                    <a:lumMod val="75000"/>
                  </a:schemeClr>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pl-PL" dirty="0">
                <a:solidFill>
                  <a:schemeClr val="accent6">
                    <a:lumMod val="75000"/>
                  </a:schemeClr>
                </a:solidFill>
                <a:ea typeface="Calibri" panose="020F0502020204030204" pitchFamily="34" charset="0"/>
                <a:cs typeface="Times New Roman" panose="02020603050405020304" pitchFamily="18" charset="0"/>
              </a:rPr>
              <a:t>C</a:t>
            </a:r>
            <a:r>
              <a:rPr lang="en-US" dirty="0" err="1">
                <a:solidFill>
                  <a:schemeClr val="accent6">
                    <a:lumMod val="75000"/>
                  </a:schemeClr>
                </a:solidFill>
                <a:ea typeface="Calibri" panose="020F0502020204030204" pitchFamily="34" charset="0"/>
                <a:cs typeface="Times New Roman" panose="02020603050405020304" pitchFamily="18" charset="0"/>
              </a:rPr>
              <a:t>orrect</a:t>
            </a:r>
            <a:r>
              <a:rPr lang="en-US" dirty="0">
                <a:solidFill>
                  <a:schemeClr val="accent6">
                    <a:lumMod val="75000"/>
                  </a:schemeClr>
                </a:solidFill>
                <a:ea typeface="Calibri" panose="020F0502020204030204" pitchFamily="34" charset="0"/>
                <a:cs typeface="Times New Roman" panose="02020603050405020304" pitchFamily="18" charset="0"/>
              </a:rPr>
              <a:t> and cost</a:t>
            </a:r>
            <a:r>
              <a:rPr lang="pl-PL" dirty="0">
                <a:solidFill>
                  <a:schemeClr val="accent6">
                    <a:lumMod val="75000"/>
                  </a:schemeClr>
                </a:solidFill>
                <a:ea typeface="Calibri" panose="020F0502020204030204" pitchFamily="34" charset="0"/>
                <a:cs typeface="Times New Roman" panose="02020603050405020304" pitchFamily="18" charset="0"/>
              </a:rPr>
              <a:t> </a:t>
            </a:r>
            <a:r>
              <a:rPr lang="en-US" dirty="0">
                <a:solidFill>
                  <a:schemeClr val="accent6">
                    <a:lumMod val="75000"/>
                  </a:schemeClr>
                </a:solidFill>
                <a:ea typeface="Calibri" panose="020F0502020204030204" pitchFamily="34" charset="0"/>
                <a:cs typeface="Times New Roman" panose="02020603050405020304" pitchFamily="18" charset="0"/>
              </a:rPr>
              <a:t>effective implementation of the project’s activities planned</a:t>
            </a:r>
            <a:r>
              <a:rPr lang="pl-PL" dirty="0">
                <a:solidFill>
                  <a:schemeClr val="accent6">
                    <a:lumMod val="75000"/>
                  </a:schemeClr>
                </a:solidFill>
                <a:ea typeface="Calibri" panose="020F0502020204030204" pitchFamily="34" charset="0"/>
                <a:cs typeface="Times New Roman" panose="02020603050405020304" pitchFamily="18" charset="0"/>
              </a:rPr>
              <a:t>;</a:t>
            </a:r>
          </a:p>
          <a:p>
            <a:pPr lvl="0" algn="just">
              <a:lnSpc>
                <a:spcPct val="115000"/>
              </a:lnSpc>
            </a:pPr>
            <a:endParaRPr lang="en-US"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chemeClr val="accent6">
                    <a:lumMod val="75000"/>
                  </a:schemeClr>
                </a:solidFill>
                <a:ea typeface="Calibri" panose="020F0502020204030204" pitchFamily="34" charset="0"/>
                <a:cs typeface="Times New Roman" panose="02020603050405020304" pitchFamily="18" charset="0"/>
              </a:rPr>
              <a:t>E</a:t>
            </a:r>
            <a:r>
              <a:rPr lang="en-US" dirty="0" err="1">
                <a:solidFill>
                  <a:schemeClr val="accent6">
                    <a:lumMod val="75000"/>
                  </a:schemeClr>
                </a:solidFill>
                <a:ea typeface="Calibri" panose="020F0502020204030204" pitchFamily="34" charset="0"/>
                <a:cs typeface="Times New Roman" panose="02020603050405020304" pitchFamily="18" charset="0"/>
              </a:rPr>
              <a:t>nsuring</a:t>
            </a:r>
            <a:r>
              <a:rPr lang="en-US" dirty="0">
                <a:solidFill>
                  <a:schemeClr val="accent6">
                    <a:lumMod val="75000"/>
                  </a:schemeClr>
                </a:solidFill>
                <a:ea typeface="Calibri" panose="020F0502020204030204" pitchFamily="34" charset="0"/>
                <a:cs typeface="Times New Roman" panose="02020603050405020304" pitchFamily="18" charset="0"/>
              </a:rPr>
              <a:t> that the project’s objectives and planned results are monitored and achieved</a:t>
            </a:r>
            <a:r>
              <a:rPr lang="pl-PL" dirty="0">
                <a:solidFill>
                  <a:schemeClr val="accent6">
                    <a:lumMod val="75000"/>
                  </a:schemeClr>
                </a:solidFill>
                <a:ea typeface="Calibri" panose="020F0502020204030204" pitchFamily="34" charset="0"/>
                <a:cs typeface="Times New Roman" panose="02020603050405020304" pitchFamily="18" charset="0"/>
              </a:rPr>
              <a:t>;</a:t>
            </a:r>
          </a:p>
          <a:p>
            <a:pPr lvl="0" algn="just">
              <a:lnSpc>
                <a:spcPct val="115000"/>
              </a:lnSpc>
            </a:pPr>
            <a:endParaRPr lang="en-US"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chemeClr val="accent6">
                    <a:lumMod val="75000"/>
                  </a:schemeClr>
                </a:solidFill>
                <a:ea typeface="Calibri" panose="020F0502020204030204" pitchFamily="34" charset="0"/>
                <a:cs typeface="Times New Roman" panose="02020603050405020304" pitchFamily="18" charset="0"/>
              </a:rPr>
              <a:t>L</a:t>
            </a:r>
            <a:r>
              <a:rPr lang="en-US" dirty="0" err="1">
                <a:solidFill>
                  <a:schemeClr val="accent6">
                    <a:lumMod val="75000"/>
                  </a:schemeClr>
                </a:solidFill>
                <a:ea typeface="Calibri" panose="020F0502020204030204" pitchFamily="34" charset="0"/>
                <a:cs typeface="Times New Roman" panose="02020603050405020304" pitchFamily="18" charset="0"/>
              </a:rPr>
              <a:t>aying</a:t>
            </a:r>
            <a:r>
              <a:rPr lang="en-US" dirty="0">
                <a:solidFill>
                  <a:schemeClr val="accent6">
                    <a:lumMod val="75000"/>
                  </a:schemeClr>
                </a:solidFill>
                <a:ea typeface="Calibri" panose="020F0502020204030204" pitchFamily="34" charset="0"/>
                <a:cs typeface="Times New Roman" panose="02020603050405020304" pitchFamily="18" charset="0"/>
              </a:rPr>
              <a:t> the foundations for a European network of social partners and the effective cooperation</a:t>
            </a:r>
            <a:r>
              <a:rPr lang="pl-PL" dirty="0">
                <a:solidFill>
                  <a:schemeClr val="accent6">
                    <a:lumMod val="75000"/>
                  </a:schemeClr>
                </a:solidFill>
                <a:ea typeface="Calibri" panose="020F0502020204030204" pitchFamily="34" charset="0"/>
                <a:cs typeface="Times New Roman" panose="02020603050405020304" pitchFamily="18" charset="0"/>
              </a:rPr>
              <a:t>;</a:t>
            </a:r>
          </a:p>
          <a:p>
            <a:pPr lvl="0" algn="just">
              <a:lnSpc>
                <a:spcPct val="115000"/>
              </a:lnSpc>
            </a:pPr>
            <a:endParaRPr lang="en-US"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chemeClr val="accent6">
                    <a:lumMod val="75000"/>
                  </a:schemeClr>
                </a:solidFill>
                <a:ea typeface="Calibri" panose="020F0502020204030204" pitchFamily="34" charset="0"/>
                <a:cs typeface="Times New Roman" panose="02020603050405020304" pitchFamily="18" charset="0"/>
              </a:rPr>
              <a:t>E</a:t>
            </a:r>
            <a:r>
              <a:rPr lang="en-US" dirty="0" err="1">
                <a:solidFill>
                  <a:schemeClr val="accent6">
                    <a:lumMod val="75000"/>
                  </a:schemeClr>
                </a:solidFill>
                <a:ea typeface="Calibri" panose="020F0502020204030204" pitchFamily="34" charset="0"/>
                <a:cs typeface="Times New Roman" panose="02020603050405020304" pitchFamily="18" charset="0"/>
              </a:rPr>
              <a:t>nsuring</a:t>
            </a:r>
            <a:r>
              <a:rPr lang="en-US" dirty="0">
                <a:solidFill>
                  <a:schemeClr val="accent6">
                    <a:lumMod val="75000"/>
                  </a:schemeClr>
                </a:solidFill>
                <a:ea typeface="Calibri" panose="020F0502020204030204" pitchFamily="34" charset="0"/>
                <a:cs typeface="Times New Roman" panose="02020603050405020304" pitchFamily="18" charset="0"/>
              </a:rPr>
              <a:t> efficient communication with the European Commission, including information about the potential changes in the implementation plan and submission of financial and technical reports in relevant time</a:t>
            </a:r>
            <a:r>
              <a:rPr lang="pl-PL" dirty="0">
                <a:solidFill>
                  <a:schemeClr val="accent6">
                    <a:lumMod val="75000"/>
                  </a:schemeClr>
                </a:solidFill>
                <a:ea typeface="Calibri" panose="020F0502020204030204" pitchFamily="34" charset="0"/>
                <a:cs typeface="Times New Roman" panose="02020603050405020304" pitchFamily="18" charset="0"/>
              </a:rPr>
              <a:t>.</a:t>
            </a:r>
            <a:endParaRPr lang="en-US" dirty="0">
              <a:solidFill>
                <a:schemeClr val="accent6">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8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p:cTn id="1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 calcmode="lin" valueType="num">
                                      <p:cBhvr>
                                        <p:cTn id="21" dur="500" fill="hold"/>
                                        <p:tgtEl>
                                          <p:spTgt spid="2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619685" y="600003"/>
            <a:ext cx="10671048" cy="768096"/>
          </a:xfrm>
        </p:spPr>
        <p:txBody>
          <a:bodyPr rtlCol="0">
            <a:normAutofit fontScale="90000"/>
          </a:bodyPr>
          <a:lstStyle>
            <a:defPPr>
              <a:defRPr lang="it-IT"/>
            </a:defPPr>
          </a:lstStyle>
          <a:p>
            <a:pPr rtl="0"/>
            <a:r>
              <a:rPr lang="it-IT" sz="3000" cap="none" dirty="0">
                <a:latin typeface="+mn-lt"/>
                <a:ea typeface="Calibri" panose="020F0502020204030204" pitchFamily="34" charset="0"/>
                <a:cs typeface="Times New Roman" panose="02020603050405020304" pitchFamily="18" charset="0"/>
              </a:rPr>
              <a:t>	WP1 – </a:t>
            </a:r>
            <a:r>
              <a:rPr lang="pl-PL" sz="3000" cap="none" dirty="0">
                <a:latin typeface="+mn-lt"/>
                <a:ea typeface="Calibri" panose="020F0502020204030204" pitchFamily="34" charset="0"/>
                <a:cs typeface="Times New Roman" panose="02020603050405020304" pitchFamily="18" charset="0"/>
              </a:rPr>
              <a:t>Project management and </a:t>
            </a:r>
            <a:r>
              <a:rPr lang="pl-PL" sz="3000" cap="none" dirty="0" err="1">
                <a:latin typeface="+mn-lt"/>
                <a:ea typeface="Calibri" panose="020F0502020204030204" pitchFamily="34" charset="0"/>
                <a:cs typeface="Times New Roman" panose="02020603050405020304" pitchFamily="18" charset="0"/>
              </a:rPr>
              <a:t>coordination</a:t>
            </a:r>
            <a:r>
              <a:rPr lang="pl-PL" sz="3000" cap="none" dirty="0">
                <a:latin typeface="+mn-lt"/>
                <a:ea typeface="Calibri" panose="020F0502020204030204" pitchFamily="34" charset="0"/>
                <a:cs typeface="Times New Roman" panose="02020603050405020304" pitchFamily="18" charset="0"/>
              </a:rPr>
              <a:t> (2/2) </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01.09.2023 – 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1187" y="1651142"/>
            <a:ext cx="11010900" cy="2304413"/>
          </a:xfrm>
          <a:prstGeom prst="rect">
            <a:avLst/>
          </a:prstGeom>
          <a:noFill/>
        </p:spPr>
        <p:txBody>
          <a:bodyPr wrap="square">
            <a:spAutoFit/>
          </a:bodyPr>
          <a:lstStyle/>
          <a:p>
            <a:pPr lvl="0">
              <a:lnSpc>
                <a:spcPct val="115000"/>
              </a:lnSpc>
            </a:pPr>
            <a:r>
              <a:rPr lang="it-IT" dirty="0">
                <a:solidFill>
                  <a:schemeClr val="accent6">
                    <a:lumMod val="75000"/>
                  </a:schemeClr>
                </a:solidFill>
                <a:effectLst/>
                <a:ea typeface="Calibri" panose="020F0502020204030204" pitchFamily="34" charset="0"/>
                <a:cs typeface="Times New Roman" panose="02020603050405020304" pitchFamily="18" charset="0"/>
              </a:rPr>
              <a:t>Responsible Partner: </a:t>
            </a:r>
            <a:r>
              <a:rPr lang="pl-PL" dirty="0">
                <a:solidFill>
                  <a:schemeClr val="accent6">
                    <a:lumMod val="75000"/>
                  </a:schemeClr>
                </a:solidFill>
                <a:ea typeface="Calibri" panose="020F0502020204030204" pitchFamily="34" charset="0"/>
                <a:cs typeface="Times New Roman" panose="02020603050405020304" pitchFamily="18" charset="0"/>
              </a:rPr>
              <a:t>OPZZ</a:t>
            </a:r>
            <a:endParaRPr lang="it-IT" dirty="0">
              <a:solidFill>
                <a:schemeClr val="accent6">
                  <a:lumMod val="75000"/>
                </a:schemeClr>
              </a:solidFill>
              <a:effectLst/>
              <a:ea typeface="Calibri" panose="020F0502020204030204" pitchFamily="34" charset="0"/>
              <a:cs typeface="Times New Roman" panose="02020603050405020304" pitchFamily="18" charset="0"/>
            </a:endParaRPr>
          </a:p>
          <a:p>
            <a:pPr lvl="0">
              <a:lnSpc>
                <a:spcPct val="115000"/>
              </a:lnSpc>
            </a:pPr>
            <a:endParaRPr lang="pl-PL" dirty="0">
              <a:solidFill>
                <a:schemeClr val="accent6">
                  <a:lumMod val="75000"/>
                </a:schemeClr>
              </a:solidFill>
              <a:ea typeface="Calibri" panose="020F0502020204030204" pitchFamily="34" charset="0"/>
              <a:cs typeface="Times New Roman" panose="02020603050405020304" pitchFamily="18" charset="0"/>
            </a:endParaRPr>
          </a:p>
          <a:p>
            <a:pPr lvl="0">
              <a:lnSpc>
                <a:spcPct val="115000"/>
              </a:lnSpc>
            </a:pPr>
            <a:r>
              <a:rPr lang="pl-PL" b="1" dirty="0" err="1">
                <a:solidFill>
                  <a:schemeClr val="accent6">
                    <a:lumMod val="75000"/>
                  </a:schemeClr>
                </a:solidFill>
                <a:ea typeface="Calibri" panose="020F0502020204030204" pitchFamily="34" charset="0"/>
                <a:cs typeface="Times New Roman" panose="02020603050405020304" pitchFamily="18" charset="0"/>
              </a:rPr>
              <a:t>Deliverables</a:t>
            </a:r>
            <a:r>
              <a:rPr lang="en-US" dirty="0">
                <a:solidFill>
                  <a:schemeClr val="accent6">
                    <a:lumMod val="75000"/>
                  </a:schemeClr>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pl-PL" dirty="0">
                <a:solidFill>
                  <a:schemeClr val="accent6">
                    <a:lumMod val="75000"/>
                  </a:schemeClr>
                </a:solidFill>
                <a:ea typeface="Calibri" panose="020F0502020204030204" pitchFamily="34" charset="0"/>
                <a:cs typeface="Times New Roman" panose="02020603050405020304" pitchFamily="18" charset="0"/>
              </a:rPr>
              <a:t>Kick of </a:t>
            </a:r>
            <a:r>
              <a:rPr lang="pl-PL" dirty="0" err="1">
                <a:solidFill>
                  <a:schemeClr val="accent6">
                    <a:lumMod val="75000"/>
                  </a:schemeClr>
                </a:solidFill>
                <a:ea typeface="Calibri" panose="020F0502020204030204" pitchFamily="34" charset="0"/>
                <a:cs typeface="Times New Roman" panose="02020603050405020304" pitchFamily="18" charset="0"/>
              </a:rPr>
              <a:t>meeting</a:t>
            </a:r>
            <a:r>
              <a:rPr lang="pl-PL" dirty="0">
                <a:solidFill>
                  <a:schemeClr val="accent6">
                    <a:lumMod val="75000"/>
                  </a:schemeClr>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en-US" dirty="0">
                <a:solidFill>
                  <a:schemeClr val="accent6">
                    <a:lumMod val="75000"/>
                  </a:schemeClr>
                </a:solidFill>
                <a:ea typeface="Calibri" panose="020F0502020204030204" pitchFamily="34" charset="0"/>
                <a:cs typeface="Times New Roman" panose="02020603050405020304" pitchFamily="18" charset="0"/>
              </a:rPr>
              <a:t>Mid term steering committee (9 month)</a:t>
            </a:r>
            <a:endParaRPr lang="pl-PL"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en-US" dirty="0">
                <a:solidFill>
                  <a:schemeClr val="accent6">
                    <a:lumMod val="75000"/>
                  </a:schemeClr>
                </a:solidFill>
                <a:ea typeface="Calibri" panose="020F0502020204030204" pitchFamily="34" charset="0"/>
                <a:cs typeface="Times New Roman" panose="02020603050405020304" pitchFamily="18" charset="0"/>
              </a:rPr>
              <a:t>Project interim/final report narrative and financial reports</a:t>
            </a:r>
          </a:p>
          <a:p>
            <a:pPr marL="285750" lvl="0" indent="-285750" algn="just">
              <a:lnSpc>
                <a:spcPct val="115000"/>
              </a:lnSpc>
              <a:buFont typeface="Arial" panose="020B0604020202020204" pitchFamily="34" charset="0"/>
              <a:buChar char="•"/>
            </a:pPr>
            <a:r>
              <a:rPr lang="en-US" dirty="0">
                <a:solidFill>
                  <a:schemeClr val="accent6">
                    <a:lumMod val="75000"/>
                  </a:schemeClr>
                </a:solidFill>
                <a:ea typeface="Calibri" panose="020F0502020204030204" pitchFamily="34" charset="0"/>
                <a:cs typeface="Times New Roman" panose="02020603050405020304" pitchFamily="18" charset="0"/>
              </a:rPr>
              <a:t>External Evaluation of the project by external expert (20 month)</a:t>
            </a:r>
          </a:p>
        </p:txBody>
      </p:sp>
    </p:spTree>
    <p:extLst>
      <p:ext uri="{BB962C8B-B14F-4D97-AF65-F5344CB8AC3E}">
        <p14:creationId xmlns:p14="http://schemas.microsoft.com/office/powerpoint/2010/main" val="15935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p:cTn id="1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 calcmode="lin" valueType="num">
                                      <p:cBhvr>
                                        <p:cTn id="21" dur="500" fill="hold"/>
                                        <p:tgtEl>
                                          <p:spTgt spid="2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1828511" y="534799"/>
            <a:ext cx="10671048"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WP2 – </a:t>
            </a:r>
            <a:r>
              <a:rPr lang="pl-PL" sz="3000" cap="none" dirty="0">
                <a:latin typeface="+mn-lt"/>
                <a:ea typeface="Calibri" panose="020F0502020204030204" pitchFamily="34" charset="0"/>
                <a:cs typeface="Times New Roman" panose="02020603050405020304" pitchFamily="18" charset="0"/>
              </a:rPr>
              <a:t>Project </a:t>
            </a:r>
            <a:r>
              <a:rPr lang="pl-PL" sz="3000" cap="none" dirty="0" err="1">
                <a:latin typeface="+mn-lt"/>
                <a:ea typeface="Calibri" panose="020F0502020204030204" pitchFamily="34" charset="0"/>
                <a:cs typeface="Times New Roman" panose="02020603050405020304" pitchFamily="18" charset="0"/>
              </a:rPr>
              <a:t>disemination</a:t>
            </a:r>
            <a:r>
              <a:rPr lang="pl-PL" sz="3000" cap="none" dirty="0">
                <a:latin typeface="+mn-lt"/>
                <a:ea typeface="Calibri" panose="020F0502020204030204" pitchFamily="34" charset="0"/>
                <a:cs typeface="Times New Roman" panose="02020603050405020304" pitchFamily="18" charset="0"/>
              </a:rPr>
              <a:t> (1/2)</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(01.09.2023 – 30.04.2025)</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23765" y="1374122"/>
            <a:ext cx="11785401" cy="4215706"/>
          </a:xfrm>
          <a:prstGeom prst="rect">
            <a:avLst/>
          </a:prstGeom>
          <a:noFill/>
        </p:spPr>
        <p:txBody>
          <a:bodyPr wrap="square">
            <a:spAutoFit/>
          </a:bodyPr>
          <a:lstStyle/>
          <a:p>
            <a:pPr lvl="0">
              <a:lnSpc>
                <a:spcPct val="115000"/>
              </a:lnSpc>
            </a:pPr>
            <a:endParaRPr lang="pl-PL" dirty="0">
              <a:solidFill>
                <a:srgbClr val="202C8F"/>
              </a:solidFill>
              <a:effectLst/>
              <a:ea typeface="Calibri" panose="020F0502020204030204" pitchFamily="34" charset="0"/>
              <a:cs typeface="Times New Roman" panose="02020603050405020304" pitchFamily="18" charset="0"/>
            </a:endParaRPr>
          </a:p>
          <a:p>
            <a:pPr lvl="0">
              <a:lnSpc>
                <a:spcPct val="115000"/>
              </a:lnSpc>
            </a:pPr>
            <a:r>
              <a:rPr lang="it-IT" dirty="0">
                <a:solidFill>
                  <a:srgbClr val="202C8F"/>
                </a:solidFill>
                <a:effectLst/>
                <a:ea typeface="Calibri" panose="020F0502020204030204" pitchFamily="34" charset="0"/>
                <a:cs typeface="Times New Roman" panose="02020603050405020304" pitchFamily="18" charset="0"/>
              </a:rPr>
              <a:t>Responsible Partners: </a:t>
            </a:r>
            <a:r>
              <a:rPr lang="pl-PL" dirty="0">
                <a:solidFill>
                  <a:srgbClr val="202C8F"/>
                </a:solidFill>
                <a:effectLst/>
                <a:ea typeface="Calibri" panose="020F0502020204030204" pitchFamily="34" charset="0"/>
                <a:cs typeface="Times New Roman" panose="02020603050405020304" pitchFamily="18" charset="0"/>
              </a:rPr>
              <a:t>OPZZ</a:t>
            </a: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r>
              <a:rPr lang="pl-PL" b="1" dirty="0" err="1">
                <a:solidFill>
                  <a:srgbClr val="202C8F"/>
                </a:solidFill>
                <a:ea typeface="Calibri" panose="020F0502020204030204" pitchFamily="34" charset="0"/>
                <a:cs typeface="Times New Roman" panose="02020603050405020304" pitchFamily="18" charset="0"/>
              </a:rPr>
              <a:t>Objectives</a:t>
            </a:r>
            <a:r>
              <a:rPr lang="en-US" dirty="0">
                <a:solidFill>
                  <a:srgbClr val="202C8F"/>
                </a:solidFill>
                <a:ea typeface="Calibri" panose="020F0502020204030204" pitchFamily="34" charset="0"/>
                <a:cs typeface="Times New Roman" panose="02020603050405020304" pitchFamily="18" charset="0"/>
              </a:rPr>
              <a:t>:</a:t>
            </a:r>
            <a:endParaRPr lang="pl-PL" dirty="0">
              <a:solidFill>
                <a:srgbClr val="202C8F"/>
              </a:solidFill>
              <a:ea typeface="Calibri" panose="020F0502020204030204" pitchFamily="34" charset="0"/>
              <a:cs typeface="Times New Roman" panose="02020603050405020304" pitchFamily="18" charset="0"/>
            </a:endParaRPr>
          </a:p>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T</a:t>
            </a:r>
            <a:r>
              <a:rPr lang="en-US" dirty="0">
                <a:solidFill>
                  <a:srgbClr val="202C8F"/>
                </a:solidFill>
                <a:ea typeface="Calibri" panose="020F0502020204030204" pitchFamily="34" charset="0"/>
                <a:cs typeface="Times New Roman" panose="02020603050405020304" pitchFamily="18" charset="0"/>
              </a:rPr>
              <a:t>he knowledge on the EU law and Framework Agreement on digitalization spread across in EU countries and the Candidate Countries</a:t>
            </a:r>
            <a:r>
              <a:rPr lang="pl-PL" dirty="0">
                <a:solidFill>
                  <a:srgbClr val="202C8F"/>
                </a:solidFill>
                <a:ea typeface="Calibri" panose="020F0502020204030204" pitchFamily="34" charset="0"/>
                <a:cs typeface="Times New Roman" panose="02020603050405020304" pitchFamily="18" charset="0"/>
              </a:rPr>
              <a:t>;</a:t>
            </a:r>
          </a:p>
          <a:p>
            <a:pPr lvl="0" algn="just">
              <a:lnSpc>
                <a:spcPct val="115000"/>
              </a:lnSpc>
            </a:pPr>
            <a:endParaRPr lang="pl-PL"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R</a:t>
            </a:r>
            <a:r>
              <a:rPr lang="en-US" dirty="0" err="1">
                <a:solidFill>
                  <a:srgbClr val="202C8F"/>
                </a:solidFill>
                <a:ea typeface="Calibri" panose="020F0502020204030204" pitchFamily="34" charset="0"/>
                <a:cs typeface="Times New Roman" panose="02020603050405020304" pitchFamily="18" charset="0"/>
              </a:rPr>
              <a:t>aised</a:t>
            </a:r>
            <a:r>
              <a:rPr lang="pl-PL" dirty="0">
                <a:solidFill>
                  <a:srgbClr val="202C8F"/>
                </a:solidFill>
                <a:ea typeface="Calibri" panose="020F0502020204030204" pitchFamily="34" charset="0"/>
                <a:cs typeface="Times New Roman" panose="02020603050405020304" pitchFamily="18" charset="0"/>
              </a:rPr>
              <a:t> </a:t>
            </a:r>
            <a:r>
              <a:rPr lang="en-US" dirty="0">
                <a:solidFill>
                  <a:srgbClr val="202C8F"/>
                </a:solidFill>
                <a:ea typeface="Calibri" panose="020F0502020204030204" pitchFamily="34" charset="0"/>
                <a:cs typeface="Times New Roman" panose="02020603050405020304" pitchFamily="18" charset="0"/>
              </a:rPr>
              <a:t>awareness of the European social dialogue outcomes and improving understanding of workers and their representatives of the opportunities and challenges in the world of work resulting from the digital transformation, promotion of good practices and positive outcomes of the digital transformation and the role and impact the social dialogue can play in the process for social development and economic effects in the partner countries and other EU Member States</a:t>
            </a:r>
            <a:r>
              <a:rPr lang="pl-PL" dirty="0">
                <a:solidFill>
                  <a:srgbClr val="202C8F"/>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209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 calcmode="lin" valueType="num">
                                      <p:cBhvr additive="base">
                                        <p:cTn id="14"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9">
                                            <p:txEl>
                                              <p:pRg st="3" end="3"/>
                                            </p:txEl>
                                          </p:spTgt>
                                        </p:tgtEl>
                                        <p:attrNameLst>
                                          <p:attrName>style.visibility</p:attrName>
                                        </p:attrNameLst>
                                      </p:cBhvr>
                                      <p:to>
                                        <p:strVal val="visible"/>
                                      </p:to>
                                    </p:set>
                                    <p:anim calcmode="lin" valueType="num">
                                      <p:cBhvr additive="base">
                                        <p:cTn id="2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i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65_TF78438558_Win32" id="{2FF293E6-F903-4A44-B7DE-D79C907B4FD3}" vid="{644B2A06-8A3A-4367-858F-BF7CA4791EA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9444</TotalTime>
  <Words>1272</Words>
  <Application>Microsoft Office PowerPoint</Application>
  <PresentationFormat>Panoramiczny</PresentationFormat>
  <Paragraphs>109</Paragraphs>
  <Slides>15</Slides>
  <Notes>15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Aptos</vt:lpstr>
      <vt:lpstr>Arial</vt:lpstr>
      <vt:lpstr>Arial Black</vt:lpstr>
      <vt:lpstr>Calibri</vt:lpstr>
      <vt:lpstr>Sabon Next LT</vt:lpstr>
      <vt:lpstr>Tema di Office</vt:lpstr>
      <vt:lpstr>     TRADE UNION diGITALIZATION OFFICERS FOR EFFECTIVE TRADE UNIONS IN THE NEW DIGITAL WORLD OF WORK</vt:lpstr>
      <vt:lpstr>Prezentacja programu PowerPoint</vt:lpstr>
      <vt:lpstr>Leader: ALL POLAND ALLIANCE OF TRADE UNIONS – OPZZ (PL)  Partners: GENERAL WORKERS UNION TRADE UNION – GWU (MT)  THE CONFEDERATION OF PROGRESSIVE TRADE UNIONS OF TURKEY – DISK (TR)  FUNDACION CULTURAL PRIMERO DE MAYO - CULTURAL 1 DE MAYO – F1m (ES)  Italian General Confederation of Labour – CGIL (IT)   Confederation of Autonomous Trade Unions of Serbia – CATUS (rs)  Association of Free Trade Unions of Slovenia – zsss (sl)  HUNGARIAN TRADE UNION CONFEDERATION – MASZSZ (HU)             </vt:lpstr>
      <vt:lpstr> ASSOCIATED PARTNERS:  THE EUROPEAN TRADE UNION CONFEDERATION – ETUC   EUROCADRES   THE NATIONAL TRADE UNION CONFEDERATION - CARTEL ALFA            </vt:lpstr>
      <vt:lpstr>Prezentacja programu PowerPoint</vt:lpstr>
      <vt:lpstr>      WORK PACKAGES  WP1 – Project management and coordination;  WP2 – Project disemination;  WP3. Creation of TUDO network;  WP4. Capacity building.   </vt:lpstr>
      <vt:lpstr> WP1 – Project management and coordination (1/2)  (01.09.2023 – 30.04.2025)</vt:lpstr>
      <vt:lpstr> WP1 – Project management and coordination (2/2)  (01.09.2023 – 30.04.2025)</vt:lpstr>
      <vt:lpstr>WP2 – Project disemination (1/2) (01.09.2023 – 30.04.2025)</vt:lpstr>
      <vt:lpstr>WP2 – Project disemination (2/2) (01.09.2023 – 30.04.2025)</vt:lpstr>
      <vt:lpstr>WP3 – Creation of TUDO network (01.11.2023-30.04.2025)</vt:lpstr>
      <vt:lpstr>Prezentacja programu PowerPoint</vt:lpstr>
      <vt:lpstr>WP4 – Capacity building (01.03.2024 – 31.03.2025)</vt:lpstr>
      <vt:lpstr>Prezentacja programu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REVISIONE DEL PROGETTO ANTENOR</dc:title>
  <dc:subject/>
  <dc:creator>Stefania Radici</dc:creator>
  <cp:lastModifiedBy>opzz7</cp:lastModifiedBy>
  <cp:revision>38</cp:revision>
  <cp:lastPrinted>2023-10-16T14:44:25Z</cp:lastPrinted>
  <dcterms:created xsi:type="dcterms:W3CDTF">2023-09-07T14:12:43Z</dcterms:created>
  <dcterms:modified xsi:type="dcterms:W3CDTF">2023-10-31T12:42:54Z</dcterms:modified>
</cp:coreProperties>
</file>